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handoutMasterIdLst>
    <p:handoutMasterId r:id="rId42"/>
  </p:handoutMasterIdLst>
  <p:sldIdLst>
    <p:sldId id="286" r:id="rId13"/>
    <p:sldId id="256" r:id="rId14"/>
    <p:sldId id="257" r:id="rId15"/>
    <p:sldId id="258" r:id="rId16"/>
    <p:sldId id="259" r:id="rId17"/>
    <p:sldId id="260" r:id="rId18"/>
    <p:sldId id="261" r:id="rId19"/>
    <p:sldId id="265" r:id="rId20"/>
    <p:sldId id="262" r:id="rId21"/>
    <p:sldId id="283" r:id="rId22"/>
    <p:sldId id="263" r:id="rId23"/>
    <p:sldId id="285" r:id="rId24"/>
    <p:sldId id="284" r:id="rId25"/>
    <p:sldId id="266" r:id="rId26"/>
    <p:sldId id="279" r:id="rId27"/>
    <p:sldId id="264" r:id="rId28"/>
    <p:sldId id="267" r:id="rId29"/>
    <p:sldId id="270" r:id="rId30"/>
    <p:sldId id="269" r:id="rId31"/>
    <p:sldId id="271" r:id="rId32"/>
    <p:sldId id="268" r:id="rId33"/>
    <p:sldId id="272" r:id="rId34"/>
    <p:sldId id="273" r:id="rId35"/>
    <p:sldId id="274" r:id="rId36"/>
    <p:sldId id="278" r:id="rId37"/>
    <p:sldId id="275" r:id="rId38"/>
    <p:sldId id="276" r:id="rId39"/>
    <p:sldId id="277" r:id="rId40"/>
    <p:sldId id="287" r:id="rId41"/>
  </p:sldIdLst>
  <p:sldSz cx="13004800" cy="9753600"/>
  <p:notesSz cx="6858000" cy="9144000"/>
  <p:defaultTextStyle>
    <a:defPPr>
      <a:defRPr lang="en-US"/>
    </a:defPPr>
    <a:lvl1pPr algn="ctr" rtl="0" fontAlgn="base">
      <a:spcBef>
        <a:spcPct val="0"/>
      </a:spcBef>
      <a:spcAft>
        <a:spcPct val="0"/>
      </a:spcAft>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1pPr>
    <a:lvl2pPr marL="457200" algn="ctr" rtl="0" fontAlgn="base">
      <a:spcBef>
        <a:spcPct val="0"/>
      </a:spcBef>
      <a:spcAft>
        <a:spcPct val="0"/>
      </a:spcAft>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2pPr>
    <a:lvl3pPr marL="914400" algn="ctr" rtl="0" fontAlgn="base">
      <a:spcBef>
        <a:spcPct val="0"/>
      </a:spcBef>
      <a:spcAft>
        <a:spcPct val="0"/>
      </a:spcAft>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3pPr>
    <a:lvl4pPr marL="1371600" algn="ctr" rtl="0" fontAlgn="base">
      <a:spcBef>
        <a:spcPct val="0"/>
      </a:spcBef>
      <a:spcAft>
        <a:spcPct val="0"/>
      </a:spcAft>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4pPr>
    <a:lvl5pPr marL="1828800" algn="ctr" rtl="0" fontAlgn="base">
      <a:spcBef>
        <a:spcPct val="0"/>
      </a:spcBef>
      <a:spcAft>
        <a:spcPct val="0"/>
      </a:spcAft>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5pPr>
    <a:lvl6pPr marL="2286000" algn="l" defTabSz="457200" rtl="0" eaLnBrk="1" latinLnBrk="0" hangingPunct="1">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6pPr>
    <a:lvl7pPr marL="2743200" algn="l" defTabSz="457200" rtl="0" eaLnBrk="1" latinLnBrk="0" hangingPunct="1">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7pPr>
    <a:lvl8pPr marL="3200400" algn="l" defTabSz="457200" rtl="0" eaLnBrk="1" latinLnBrk="0" hangingPunct="1">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8pPr>
    <a:lvl9pPr marL="3657600" algn="l" defTabSz="457200" rtl="0" eaLnBrk="1" latinLnBrk="0" hangingPunct="1">
      <a:defRPr sz="4000" i="1" kern="1200">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846" y="-10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661CA3-A6C9-AF4C-8DBE-D4424B0AA19C}" type="datetimeFigureOut">
              <a:rPr lang="en-US" smtClean="0"/>
              <a:t>7/31/2013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D68E02-A720-134F-822A-11C389C178E9}" type="slidenum">
              <a:rPr lang="en-US" smtClean="0"/>
              <a:t>‹#›</a:t>
            </a:fld>
            <a:endParaRPr lang="en-US"/>
          </a:p>
        </p:txBody>
      </p:sp>
    </p:spTree>
    <p:extLst>
      <p:ext uri="{BB962C8B-B14F-4D97-AF65-F5344CB8AC3E}">
        <p14:creationId xmlns:p14="http://schemas.microsoft.com/office/powerpoint/2010/main" val="9838727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7420910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8542548"/>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0931931"/>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521676"/>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8780426"/>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320800" y="749300"/>
            <a:ext cx="5156200" cy="810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29400" y="749300"/>
            <a:ext cx="5156200" cy="810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8103064"/>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567932"/>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190209310"/>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3897066"/>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8903888"/>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5537081"/>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93103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2850" y="2273300"/>
            <a:ext cx="233045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41500" y="2273300"/>
            <a:ext cx="683895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4399910"/>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4613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461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242007"/>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5663921"/>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2358861"/>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68455070"/>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0499022"/>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946764"/>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444328734"/>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05813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0033176"/>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993946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3948824"/>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6179887"/>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1799358"/>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5867951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1250254"/>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876154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0734157"/>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8019357"/>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6706051"/>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591701"/>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451176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8153434"/>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4966343"/>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1778916"/>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749300"/>
            <a:ext cx="2925762" cy="7962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749300"/>
            <a:ext cx="8624888" cy="7962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986801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2094621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20800" y="29845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29400" y="29845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195688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26891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8592838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17805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91007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610947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750574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847198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749300"/>
            <a:ext cx="2616200" cy="795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20800" y="749300"/>
            <a:ext cx="7696200" cy="795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065338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3871971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891189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4039182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071477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182268"/>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860307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99201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8895088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394975"/>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164665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8094731"/>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894976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3823719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640929"/>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6491316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41500" y="8204200"/>
            <a:ext cx="4584700" cy="60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204200"/>
            <a:ext cx="4584700" cy="60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9490117"/>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01445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3086099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41500" y="5905500"/>
            <a:ext cx="4584700"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905500"/>
            <a:ext cx="4584700"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963685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46918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289600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2666811"/>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935417"/>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2850" y="6985000"/>
            <a:ext cx="2330450" cy="182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41500" y="6985000"/>
            <a:ext cx="6838950" cy="182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95727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491402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3203663"/>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30616209"/>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54200" y="5397500"/>
            <a:ext cx="2247900" cy="215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4500" y="5397500"/>
            <a:ext cx="2247900" cy="215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51520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467073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220860"/>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1984795"/>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899088"/>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079887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6048618"/>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9575478"/>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2171700"/>
            <a:ext cx="1162050" cy="53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54200" y="2171700"/>
            <a:ext cx="3333750"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516877"/>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7716957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801854"/>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56132408"/>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56400" y="2984500"/>
            <a:ext cx="2413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321800" y="2984500"/>
            <a:ext cx="2413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188876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66011405"/>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6532175"/>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20074761"/>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296780"/>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6189629"/>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2646504"/>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0292826"/>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749300"/>
            <a:ext cx="2616200" cy="795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749300"/>
            <a:ext cx="7696200" cy="795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4230763"/>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96427353"/>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0124979"/>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56227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830256"/>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20800" y="29845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29400" y="29845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4886205"/>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222781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000229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0150833"/>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312572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79361012"/>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5752471"/>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749300"/>
            <a:ext cx="2616200" cy="795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20800" y="749300"/>
            <a:ext cx="7696200" cy="795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5739559"/>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36288378"/>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03280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5027183"/>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92859502"/>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984500"/>
            <a:ext cx="2413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35400" y="2984500"/>
            <a:ext cx="2413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340474"/>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7496379"/>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4682972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150827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5193460"/>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6954589"/>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2083662"/>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749300"/>
            <a:ext cx="2616200" cy="795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749300"/>
            <a:ext cx="7696200" cy="795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777377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94023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8339588"/>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8009860"/>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48812327"/>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984500"/>
            <a:ext cx="2413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35400" y="2984500"/>
            <a:ext cx="2413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6569737"/>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1168473"/>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436712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752494"/>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280877"/>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8346708"/>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7687662"/>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749300"/>
            <a:ext cx="2616200" cy="795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749300"/>
            <a:ext cx="7696200" cy="795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03589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6.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6.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4.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4.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841500" y="2273300"/>
            <a:ext cx="9321800" cy="2819400"/>
          </a:xfrm>
          <a:prstGeom prst="rect">
            <a:avLst/>
          </a:prstGeom>
          <a:noFill/>
          <a:ln>
            <a:noFill/>
          </a:ln>
          <a:effectLst>
            <a:outerShdw blurRad="38100" dist="25399" dir="5400000" algn="ctr" rotWithShape="0">
              <a:schemeClr val="bg2">
                <a:alpha val="25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oefler Text" charset="0"/>
              </a:rPr>
              <a:t>Click to edit Master title style</a:t>
            </a:r>
          </a:p>
        </p:txBody>
      </p:sp>
      <p:sp>
        <p:nvSpPr>
          <p:cNvPr id="1026" name="Rectangle 2"/>
          <p:cNvSpPr>
            <a:spLocks noGrp="1" noChangeArrowheads="1"/>
          </p:cNvSpPr>
          <p:nvPr>
            <p:ph type="body" idx="1"/>
          </p:nvPr>
        </p:nvSpPr>
        <p:spPr bwMode="auto">
          <a:xfrm>
            <a:off x="1841500" y="5905500"/>
            <a:ext cx="9321800" cy="1397000"/>
          </a:xfrm>
          <a:prstGeom prst="rect">
            <a:avLst/>
          </a:prstGeom>
          <a:noFill/>
          <a:ln>
            <a:noFill/>
          </a:ln>
          <a:effectLst>
            <a:outerShdw blurRad="25400" dist="12699" dir="5400000" algn="ctr" rotWithShape="0">
              <a:srgbClr val="FEFFFE">
                <a:alpha val="2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pic>
        <p:nvPicPr>
          <p:cNvPr id="102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68600" y="5257800"/>
            <a:ext cx="74803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ctr" rtl="0" fontAlgn="base">
        <a:spcBef>
          <a:spcPct val="0"/>
        </a:spcBef>
        <a:spcAft>
          <a:spcPct val="0"/>
        </a:spcAft>
        <a:defRPr sz="7800">
          <a:solidFill>
            <a:srgbClr val="F0CF87"/>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1pPr>
      <a:lvl2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2pPr>
      <a:lvl3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3pPr>
      <a:lvl4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4pPr>
      <a:lvl5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4572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9144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13716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18288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body" idx="1"/>
          </p:nvPr>
        </p:nvSpPr>
        <p:spPr bwMode="auto">
          <a:xfrm>
            <a:off x="1320800" y="749300"/>
            <a:ext cx="10464800" cy="810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1pPr>
      <a:lvl2pPr marL="8382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2pPr>
      <a:lvl3pPr marL="12192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3pPr>
      <a:lvl4pPr marL="16002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4pPr>
      <a:lvl5pPr marL="19812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5pPr>
      <a:lvl6pPr marL="24384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6pPr>
      <a:lvl7pPr marL="28956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7pPr>
      <a:lvl8pPr marL="33528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8pPr>
      <a:lvl9pPr marL="3810000" indent="-508000" algn="l" rtl="0" fontAlgn="base">
        <a:lnSpc>
          <a:spcPct val="120000"/>
        </a:lnSpc>
        <a:spcBef>
          <a:spcPts val="3200"/>
        </a:spcBef>
        <a:spcAft>
          <a:spcPct val="0"/>
        </a:spcAft>
        <a:buSzPct val="100000"/>
        <a:buChar char="•"/>
        <a:defRPr sz="42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1pPr>
      <a:lvl2pPr marL="8890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2pPr>
      <a:lvl3pPr marL="12700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3pPr>
      <a:lvl4pPr marL="16510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4pPr>
      <a:lvl5pPr marL="20320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5pPr>
      <a:lvl6pPr marL="24892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6pPr>
      <a:lvl7pPr marL="29464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7pPr>
      <a:lvl8pPr marL="34036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8pPr>
      <a:lvl9pPr marL="3860800" indent="-508000" algn="l" rtl="0" fontAlgn="base">
        <a:lnSpc>
          <a:spcPct val="120000"/>
        </a:lnSpc>
        <a:spcBef>
          <a:spcPts val="3200"/>
        </a:spcBef>
        <a:spcAft>
          <a:spcPct val="0"/>
        </a:spcAft>
        <a:buSzPct val="100000"/>
        <a:buChar char="•"/>
        <a:defRPr sz="40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320800" y="749300"/>
            <a:ext cx="10464800" cy="1651000"/>
          </a:xfrm>
          <a:prstGeom prst="rect">
            <a:avLst/>
          </a:prstGeom>
          <a:noFill/>
          <a:ln>
            <a:noFill/>
          </a:ln>
          <a:effectLst>
            <a:outerShdw blurRad="12700" dist="12699" dir="54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1pPr>
      <a:lvl2pPr marL="889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2pPr>
      <a:lvl3pPr marL="1270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3pPr>
      <a:lvl4pPr marL="1651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4pPr>
      <a:lvl5pPr marL="2032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2489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29464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34036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38608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320800" y="749300"/>
            <a:ext cx="10464800" cy="1651000"/>
          </a:xfrm>
          <a:prstGeom prst="rect">
            <a:avLst/>
          </a:prstGeom>
          <a:noFill/>
          <a:ln>
            <a:noFill/>
          </a:ln>
          <a:effectLst>
            <a:outerShdw blurRad="12700" dist="12699" dir="54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
        <p:nvSpPr>
          <p:cNvPr id="2050" name="Rectangle 2"/>
          <p:cNvSpPr>
            <a:spLocks noGrp="1" noChangeArrowheads="1"/>
          </p:cNvSpPr>
          <p:nvPr>
            <p:ph type="body" idx="1"/>
          </p:nvPr>
        </p:nvSpPr>
        <p:spPr bwMode="auto">
          <a:xfrm>
            <a:off x="1320800" y="29845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1pPr>
      <a:lvl2pPr marL="838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2pPr>
      <a:lvl3pPr marL="1219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3pPr>
      <a:lvl4pPr marL="1600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4pPr>
      <a:lvl5pPr marL="1981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24384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28956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33528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3810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841500" y="2755900"/>
            <a:ext cx="9321800" cy="3683000"/>
          </a:xfrm>
          <a:prstGeom prst="rect">
            <a:avLst/>
          </a:prstGeom>
          <a:noFill/>
          <a:ln>
            <a:noFill/>
          </a:ln>
          <a:effectLst>
            <a:outerShdw blurRad="38100" dist="25399" dir="5400000" algn="ctr" rotWithShape="0">
              <a:schemeClr val="bg2">
                <a:alpha val="25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txStyles>
    <p:titleStyle>
      <a:lvl1pPr algn="ctr" rtl="0" fontAlgn="base">
        <a:spcBef>
          <a:spcPct val="0"/>
        </a:spcBef>
        <a:spcAft>
          <a:spcPct val="0"/>
        </a:spcAft>
        <a:defRPr sz="7800">
          <a:solidFill>
            <a:srgbClr val="F0CF87"/>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1pPr>
      <a:lvl2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2pPr>
      <a:lvl3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3pPr>
      <a:lvl4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4pPr>
      <a:lvl5pPr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4572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9144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13716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1828800" algn="ctr" rtl="0" fontAlgn="base">
        <a:lnSpc>
          <a:spcPct val="120000"/>
        </a:lnSpc>
        <a:spcBef>
          <a:spcPct val="0"/>
        </a:spcBef>
        <a:spcAft>
          <a:spcPct val="0"/>
        </a:spcAft>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841500" y="6985000"/>
            <a:ext cx="9321800" cy="1231900"/>
          </a:xfrm>
          <a:prstGeom prst="rect">
            <a:avLst/>
          </a:prstGeom>
          <a:noFill/>
          <a:ln>
            <a:noFill/>
          </a:ln>
          <a:effectLst>
            <a:outerShdw blurRad="38100" dist="25399" dir="5400000" algn="ctr" rotWithShape="0">
              <a:schemeClr val="bg2">
                <a:alpha val="25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
        <p:nvSpPr>
          <p:cNvPr id="4098" name="Rectangle 2"/>
          <p:cNvSpPr>
            <a:spLocks noGrp="1" noChangeArrowheads="1"/>
          </p:cNvSpPr>
          <p:nvPr>
            <p:ph type="body" idx="1"/>
          </p:nvPr>
        </p:nvSpPr>
        <p:spPr bwMode="auto">
          <a:xfrm>
            <a:off x="1841500" y="8204200"/>
            <a:ext cx="9321800" cy="609600"/>
          </a:xfrm>
          <a:prstGeom prst="rect">
            <a:avLst/>
          </a:prstGeom>
          <a:noFill/>
          <a:ln>
            <a:noFill/>
          </a:ln>
          <a:effectLst>
            <a:outerShdw blurRad="25400" dist="12699" dir="5400000" algn="ctr" rotWithShape="0">
              <a:srgbClr val="FEFFFE">
                <a:alpha val="2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p:txStyles>
    <p:titleStyle>
      <a:lvl1pPr algn="ctr" rtl="0" fontAlgn="base">
        <a:spcBef>
          <a:spcPct val="0"/>
        </a:spcBef>
        <a:spcAft>
          <a:spcPct val="0"/>
        </a:spcAft>
        <a:defRPr sz="7400">
          <a:solidFill>
            <a:srgbClr val="F0CF87"/>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1pPr>
      <a:lvl2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2pPr>
      <a:lvl3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3pPr>
      <a:lvl4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4pPr>
      <a:lvl5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5pPr>
      <a:lvl6pPr marL="4572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6pPr>
      <a:lvl7pPr marL="9144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7pPr>
      <a:lvl8pPr marL="13716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8pPr>
      <a:lvl9pPr marL="18288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5124" name="Group 4"/>
          <p:cNvGrpSpPr>
            <a:grpSpLocks/>
          </p:cNvGrpSpPr>
          <p:nvPr/>
        </p:nvGrpSpPr>
        <p:grpSpPr bwMode="auto">
          <a:xfrm>
            <a:off x="1866900" y="4927600"/>
            <a:ext cx="4635500" cy="469900"/>
            <a:chOff x="0" y="0"/>
            <a:chExt cx="2920" cy="296"/>
          </a:xfrm>
        </p:grpSpPr>
        <p:pic>
          <p:nvPicPr>
            <p:cNvPr id="5121" name="Picture 1"/>
            <p:cNvPicPr>
              <a:picLocks noChangeAspect="1" noChangeArrowheads="1"/>
            </p:cNvPicPr>
            <p:nvPr/>
          </p:nvPicPr>
          <p:blipFill>
            <a:blip r:embed="rId14">
              <a:extLst>
                <a:ext uri="{28A0092B-C50C-407E-A947-70E740481C1C}">
                  <a14:useLocalDpi xmlns:a14="http://schemas.microsoft.com/office/drawing/2010/main" val="0"/>
                </a:ext>
              </a:extLst>
            </a:blip>
            <a:srcRect l="41934" r="41934"/>
            <a:stretch>
              <a:fillRect/>
            </a:stretch>
          </p:blipFill>
          <p:spPr bwMode="auto">
            <a:xfrm>
              <a:off x="1080" y="0"/>
              <a:ext cx="760"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5122" name="Picture 2"/>
            <p:cNvPicPr>
              <a:picLocks noChangeAspect="1" noChangeArrowheads="1"/>
            </p:cNvPicPr>
            <p:nvPr/>
          </p:nvPicPr>
          <p:blipFill>
            <a:blip r:embed="rId14">
              <a:extLst>
                <a:ext uri="{28A0092B-C50C-407E-A947-70E740481C1C}">
                  <a14:useLocalDpi xmlns:a14="http://schemas.microsoft.com/office/drawing/2010/main" val="0"/>
                </a:ext>
              </a:extLst>
            </a:blip>
            <a:srcRect r="77080"/>
            <a:stretch>
              <a:fillRect/>
            </a:stretch>
          </p:blipFill>
          <p:spPr bwMode="auto">
            <a:xfrm>
              <a:off x="0" y="0"/>
              <a:ext cx="1080"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5123" name="Picture 3"/>
            <p:cNvPicPr>
              <a:picLocks noChangeAspect="1" noChangeArrowheads="1"/>
            </p:cNvPicPr>
            <p:nvPr/>
          </p:nvPicPr>
          <p:blipFill>
            <a:blip r:embed="rId14">
              <a:extLst>
                <a:ext uri="{28A0092B-C50C-407E-A947-70E740481C1C}">
                  <a14:useLocalDpi xmlns:a14="http://schemas.microsoft.com/office/drawing/2010/main" val="0"/>
                </a:ext>
              </a:extLst>
            </a:blip>
            <a:srcRect l="77080"/>
            <a:stretch>
              <a:fillRect/>
            </a:stretch>
          </p:blipFill>
          <p:spPr bwMode="auto">
            <a:xfrm>
              <a:off x="1840" y="0"/>
              <a:ext cx="107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grpSp>
      <p:sp>
        <p:nvSpPr>
          <p:cNvPr id="5125" name="Rectangle 5"/>
          <p:cNvSpPr>
            <a:spLocks noGrp="1" noChangeArrowheads="1"/>
          </p:cNvSpPr>
          <p:nvPr>
            <p:ph type="title"/>
          </p:nvPr>
        </p:nvSpPr>
        <p:spPr bwMode="auto">
          <a:xfrm>
            <a:off x="1854200" y="2171700"/>
            <a:ext cx="4648200" cy="2705100"/>
          </a:xfrm>
          <a:prstGeom prst="rect">
            <a:avLst/>
          </a:prstGeom>
          <a:noFill/>
          <a:ln>
            <a:noFill/>
          </a:ln>
          <a:effectLst>
            <a:outerShdw blurRad="38100" dist="25399" dir="5400000" algn="ctr" rotWithShape="0">
              <a:schemeClr val="bg2">
                <a:alpha val="25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oefler Text" charset="0"/>
              </a:rPr>
              <a:t>Click to edit Master title style</a:t>
            </a:r>
          </a:p>
        </p:txBody>
      </p:sp>
      <p:sp>
        <p:nvSpPr>
          <p:cNvPr id="5126" name="Rectangle 6"/>
          <p:cNvSpPr>
            <a:spLocks noGrp="1" noChangeArrowheads="1"/>
          </p:cNvSpPr>
          <p:nvPr>
            <p:ph type="body" idx="1"/>
          </p:nvPr>
        </p:nvSpPr>
        <p:spPr bwMode="auto">
          <a:xfrm>
            <a:off x="1854200" y="5397500"/>
            <a:ext cx="4648200" cy="2159000"/>
          </a:xfrm>
          <a:prstGeom prst="rect">
            <a:avLst/>
          </a:prstGeom>
          <a:noFill/>
          <a:ln>
            <a:noFill/>
          </a:ln>
          <a:effectLst>
            <a:outerShdw blurRad="25400" dist="12699" dir="5400000" algn="ctr" rotWithShape="0">
              <a:srgbClr val="FEFFFE">
                <a:alpha val="2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p:txStyles>
    <p:titleStyle>
      <a:lvl1pPr algn="ctr" rtl="0" fontAlgn="base">
        <a:spcBef>
          <a:spcPct val="0"/>
        </a:spcBef>
        <a:spcAft>
          <a:spcPct val="0"/>
        </a:spcAft>
        <a:defRPr sz="7400">
          <a:solidFill>
            <a:srgbClr val="F0CF87"/>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400">
          <a:solidFill>
            <a:srgbClr val="F0CF87"/>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1pPr>
      <a:lvl2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2pPr>
      <a:lvl3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3pPr>
      <a:lvl4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4pPr>
      <a:lvl5pPr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5pPr>
      <a:lvl6pPr marL="4572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6pPr>
      <a:lvl7pPr marL="9144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7pPr>
      <a:lvl8pPr marL="13716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8pPr>
      <a:lvl9pPr marL="1828800" algn="ctr" rtl="0" fontAlgn="base">
        <a:lnSpc>
          <a:spcPct val="120000"/>
        </a:lnSpc>
        <a:spcBef>
          <a:spcPct val="0"/>
        </a:spcBef>
        <a:spcAft>
          <a:spcPct val="0"/>
        </a:spcAft>
        <a:defRPr sz="32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1270000" y="749300"/>
            <a:ext cx="10464800" cy="1651000"/>
          </a:xfrm>
          <a:prstGeom prst="rect">
            <a:avLst/>
          </a:prstGeom>
          <a:noFill/>
          <a:ln>
            <a:noFill/>
          </a:ln>
          <a:effectLst>
            <a:outerShdw blurRad="12700" dist="12699" dir="54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
        <p:nvSpPr>
          <p:cNvPr id="6146" name="Rectangle 2"/>
          <p:cNvSpPr>
            <a:spLocks noGrp="1" noChangeArrowheads="1"/>
          </p:cNvSpPr>
          <p:nvPr>
            <p:ph type="body" idx="1"/>
          </p:nvPr>
        </p:nvSpPr>
        <p:spPr bwMode="auto">
          <a:xfrm>
            <a:off x="6756400" y="2984500"/>
            <a:ext cx="49784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1pPr>
      <a:lvl2pPr marL="838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2pPr>
      <a:lvl3pPr marL="1219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3pPr>
      <a:lvl4pPr marL="1600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4pPr>
      <a:lvl5pPr marL="1981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24384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28956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33528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38100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bwMode="auto">
          <a:xfrm>
            <a:off x="1320800" y="749300"/>
            <a:ext cx="10464800" cy="1651000"/>
          </a:xfrm>
          <a:prstGeom prst="rect">
            <a:avLst/>
          </a:prstGeom>
          <a:noFill/>
          <a:ln>
            <a:noFill/>
          </a:ln>
          <a:effectLst>
            <a:outerShdw blurRad="12700" dist="12699" dir="54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
        <p:nvSpPr>
          <p:cNvPr id="7170" name="Rectangle 2"/>
          <p:cNvSpPr>
            <a:spLocks noGrp="1" noChangeArrowheads="1"/>
          </p:cNvSpPr>
          <p:nvPr>
            <p:ph type="body" idx="1"/>
          </p:nvPr>
        </p:nvSpPr>
        <p:spPr bwMode="auto">
          <a:xfrm>
            <a:off x="1320800" y="29845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1pPr>
      <a:lvl2pPr marL="838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2pPr>
      <a:lvl3pPr marL="1219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3pPr>
      <a:lvl4pPr marL="1600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4pPr>
      <a:lvl5pPr marL="19812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24384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28956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33528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3810000" indent="-508000" algn="l" rtl="0" fontAlgn="base">
        <a:lnSpc>
          <a:spcPct val="120000"/>
        </a:lnSpc>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749300"/>
            <a:ext cx="10464800" cy="1651000"/>
          </a:xfrm>
          <a:prstGeom prst="rect">
            <a:avLst/>
          </a:prstGeom>
          <a:noFill/>
          <a:ln>
            <a:noFill/>
          </a:ln>
          <a:effectLst>
            <a:outerShdw blurRad="12700" dist="12699" dir="54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
        <p:nvSpPr>
          <p:cNvPr id="8194" name="Rectangle 2"/>
          <p:cNvSpPr>
            <a:spLocks noGrp="1" noChangeArrowheads="1"/>
          </p:cNvSpPr>
          <p:nvPr>
            <p:ph type="body" idx="1"/>
          </p:nvPr>
        </p:nvSpPr>
        <p:spPr bwMode="auto">
          <a:xfrm>
            <a:off x="1270000" y="2984500"/>
            <a:ext cx="49784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1pPr>
      <a:lvl2pPr marL="838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2pPr>
      <a:lvl3pPr marL="1219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3pPr>
      <a:lvl4pPr marL="1600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4pPr>
      <a:lvl5pPr marL="1981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24384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28956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33528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38100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749300"/>
            <a:ext cx="10464800" cy="1651000"/>
          </a:xfrm>
          <a:prstGeom prst="rect">
            <a:avLst/>
          </a:prstGeom>
          <a:noFill/>
          <a:ln>
            <a:noFill/>
          </a:ln>
          <a:effectLst>
            <a:outerShdw blurRad="12700" dist="12699" dir="54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title style</a:t>
            </a:r>
          </a:p>
        </p:txBody>
      </p:sp>
      <p:sp>
        <p:nvSpPr>
          <p:cNvPr id="9218" name="Rectangle 2"/>
          <p:cNvSpPr>
            <a:spLocks noGrp="1" noChangeArrowheads="1"/>
          </p:cNvSpPr>
          <p:nvPr>
            <p:ph type="body" idx="1"/>
          </p:nvPr>
        </p:nvSpPr>
        <p:spPr bwMode="auto">
          <a:xfrm>
            <a:off x="1270000" y="2984500"/>
            <a:ext cx="49784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oefler Text" charset="0"/>
              </a:rPr>
              <a:t>Click to edit Master text styles</a:t>
            </a:r>
          </a:p>
          <a:p>
            <a:pPr lvl="1"/>
            <a:r>
              <a:rPr lang="en-US">
                <a:sym typeface="Hoefler Text" charset="0"/>
              </a:rPr>
              <a:t>Second level</a:t>
            </a:r>
          </a:p>
          <a:p>
            <a:pPr lvl="2"/>
            <a:r>
              <a:rPr lang="en-US">
                <a:sym typeface="Hoefler Text" charset="0"/>
              </a:rPr>
              <a:t>Third level</a:t>
            </a:r>
          </a:p>
          <a:p>
            <a:pPr lvl="3"/>
            <a:r>
              <a:rPr lang="en-US">
                <a:sym typeface="Hoefler Text" charset="0"/>
              </a:rPr>
              <a:t>Fourth level</a:t>
            </a:r>
          </a:p>
          <a:p>
            <a:pPr lvl="4"/>
            <a:r>
              <a:rPr lang="en-US">
                <a:sym typeface="Hoefler Text" charset="0"/>
              </a:rPr>
              <a:t>Fifth level</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p:txStyles>
    <p:titleStyle>
      <a:lvl1pPr algn="ctr" rtl="0" fontAlgn="base">
        <a:spcBef>
          <a:spcPct val="0"/>
        </a:spcBef>
        <a:spcAft>
          <a:spcPct val="0"/>
        </a:spcAft>
        <a:defRPr sz="7800">
          <a:solidFill>
            <a:srgbClr val="ADA17C"/>
          </a:solidFill>
          <a:effectLst>
            <a:outerShdw blurRad="38100" dist="38100" dir="2700000" algn="tl">
              <a:srgbClr val="000000"/>
            </a:outerShdw>
          </a:effectLst>
          <a:latin typeface="+mj-lt"/>
          <a:ea typeface="+mj-ea"/>
          <a:cs typeface="+mj-cs"/>
          <a:sym typeface="Hoefler Text" charset="0"/>
        </a:defRPr>
      </a:lvl1pPr>
      <a:lvl2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2pPr>
      <a:lvl3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3pPr>
      <a:lvl4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4pPr>
      <a:lvl5pPr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5pPr>
      <a:lvl6pPr marL="4572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6pPr>
      <a:lvl7pPr marL="9144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7pPr>
      <a:lvl8pPr marL="13716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8pPr>
      <a:lvl9pPr marL="1828800" algn="ctr" rtl="0" fontAlgn="base">
        <a:spcBef>
          <a:spcPct val="0"/>
        </a:spcBef>
        <a:spcAft>
          <a:spcPct val="0"/>
        </a:spcAft>
        <a:defRPr sz="7800">
          <a:solidFill>
            <a:srgbClr val="ADA17C"/>
          </a:solidFill>
          <a:effectLst>
            <a:outerShdw blurRad="38100" dist="38100" dir="2700000" algn="tl">
              <a:srgbClr val="000000"/>
            </a:outerShdw>
          </a:effectLst>
          <a:latin typeface="Hoefler Text" charset="0"/>
          <a:ea typeface="ヒラギノ明朝 ProN W3" charset="0"/>
          <a:cs typeface="ヒラギノ明朝 ProN W3" charset="0"/>
          <a:sym typeface="Hoefler Text" charset="0"/>
        </a:defRPr>
      </a:lvl9pPr>
    </p:titleStyle>
    <p:bodyStyle>
      <a:lvl1pPr marL="5080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1pPr>
      <a:lvl2pPr marL="838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2pPr>
      <a:lvl3pPr marL="1219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3pPr>
      <a:lvl4pPr marL="1600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4pPr>
      <a:lvl5pPr marL="19812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5pPr>
      <a:lvl6pPr marL="24384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6pPr>
      <a:lvl7pPr marL="28956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7pPr>
      <a:lvl8pPr marL="33528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8pPr>
      <a:lvl9pPr marL="3810000" indent="-508000" algn="l" rtl="0" fontAlgn="base">
        <a:spcBef>
          <a:spcPts val="2800"/>
        </a:spcBef>
        <a:spcAft>
          <a:spcPct val="0"/>
        </a:spcAft>
        <a:buSzPct val="100000"/>
        <a:buChar char="•"/>
        <a:defRPr sz="3600" i="1">
          <a:solidFill>
            <a:schemeClr val="tx1"/>
          </a:solidFill>
          <a:effectLst>
            <a:outerShdw blurRad="38100" dist="38100" dir="2700000" algn="tl">
              <a:srgbClr val="000000"/>
            </a:outerShdw>
          </a:effectLst>
          <a:latin typeface="+mn-lt"/>
          <a:ea typeface="+mn-ea"/>
          <a:cs typeface="+mn-cs"/>
          <a:sym typeface="Hoefler Tex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94485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An Achilles Heel</a:t>
            </a:r>
          </a:p>
        </p:txBody>
      </p:sp>
      <p:sp>
        <p:nvSpPr>
          <p:cNvPr id="21506" name="Rectangle 2"/>
          <p:cNvSpPr>
            <a:spLocks noGrp="1" noChangeArrowheads="1"/>
          </p:cNvSpPr>
          <p:nvPr>
            <p:ph type="body" idx="1"/>
          </p:nvPr>
        </p:nvSpPr>
        <p:spPr>
          <a:xfrm>
            <a:off x="1117600" y="2984500"/>
            <a:ext cx="10668000" cy="5715000"/>
          </a:xfrm>
          <a:ln/>
        </p:spPr>
        <p:txBody>
          <a:bodyPr/>
          <a:lstStyle/>
          <a:p>
            <a:pPr>
              <a:buFontTx/>
              <a:buBlip>
                <a:blip r:embed="rId2"/>
              </a:buBlip>
            </a:pPr>
            <a:r>
              <a:rPr lang="en-US" sz="2500" i="0">
                <a:solidFill>
                  <a:srgbClr val="000000"/>
                </a:solidFill>
                <a:effectLst>
                  <a:outerShdw blurRad="38100" dist="38100" dir="2700000" algn="tl">
                    <a:srgbClr val="FFFFFF"/>
                  </a:outerShdw>
                </a:effectLst>
                <a:latin typeface="Candara" charset="0"/>
                <a:cs typeface="Candara" charset="0"/>
                <a:sym typeface="Candara" charset="0"/>
              </a:rPr>
              <a:t>A worldview fails if it cannot stand up to its own criteria</a:t>
            </a:r>
            <a:endParaRPr lang="en-US" sz="25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spcBef>
                <a:spcPts val="2513"/>
              </a:spcBef>
              <a:buFontTx/>
              <a:buBlip>
                <a:blip r:embed="rId2"/>
              </a:buBlip>
            </a:pPr>
            <a:r>
              <a:rPr lang="en-US" sz="2500" i="0">
                <a:solidFill>
                  <a:srgbClr val="000000"/>
                </a:solidFill>
                <a:effectLst>
                  <a:outerShdw blurRad="38100" dist="38100" dir="2700000" algn="tl">
                    <a:srgbClr val="FFFFFF"/>
                  </a:outerShdw>
                </a:effectLst>
                <a:latin typeface="Candara" charset="0"/>
                <a:cs typeface="Candara" charset="0"/>
                <a:sym typeface="Candara" charset="0"/>
              </a:rPr>
              <a:t>C.S. Lewis: If thinking is the product of irrational causes, we have no grounds for believing it to be true.</a:t>
            </a:r>
            <a:endParaRPr lang="en-US" sz="25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spcBef>
                <a:spcPts val="2513"/>
              </a:spcBef>
              <a:buFontTx/>
              <a:buBlip>
                <a:blip r:embed="rId2"/>
              </a:buBlip>
            </a:pPr>
            <a:r>
              <a:rPr lang="ja-JP" altLang="en-US" sz="2500" i="0">
                <a:solidFill>
                  <a:srgbClr val="000000"/>
                </a:solidFill>
                <a:effectLst/>
                <a:latin typeface="Arial"/>
                <a:cs typeface="Candara" charset="0"/>
                <a:sym typeface="Candara" charset="0"/>
              </a:rPr>
              <a:t>“</a:t>
            </a:r>
            <a:r>
              <a:rPr lang="en-US" sz="2500" i="0">
                <a:solidFill>
                  <a:srgbClr val="000000"/>
                </a:solidFill>
                <a:effectLst/>
                <a:latin typeface="Candara" charset="0"/>
                <a:cs typeface="Candara" charset="0"/>
                <a:sym typeface="Candara" charset="0"/>
              </a:rPr>
              <a:t>The horrid doubt always arises whether the convictions of man</a:t>
            </a:r>
            <a:r>
              <a:rPr lang="ja-JP" altLang="en-US" sz="2500" i="0">
                <a:solidFill>
                  <a:srgbClr val="000000"/>
                </a:solidFill>
                <a:effectLst/>
                <a:latin typeface="Arial"/>
                <a:cs typeface="Candara" charset="0"/>
                <a:sym typeface="Candara" charset="0"/>
              </a:rPr>
              <a:t>’</a:t>
            </a:r>
            <a:r>
              <a:rPr lang="en-US" sz="2500" i="0">
                <a:solidFill>
                  <a:srgbClr val="000000"/>
                </a:solidFill>
                <a:effectLst/>
                <a:latin typeface="Candara" charset="0"/>
                <a:cs typeface="Candara" charset="0"/>
                <a:sym typeface="Candara" charset="0"/>
              </a:rPr>
              <a:t>s mind, which has developed from the mind of the lower animals, are of any value or at all trustworthy. Would anyone trust the conviction of a monkey</a:t>
            </a:r>
            <a:r>
              <a:rPr lang="ja-JP" altLang="en-US" sz="2500" i="0">
                <a:solidFill>
                  <a:srgbClr val="000000"/>
                </a:solidFill>
                <a:effectLst/>
                <a:latin typeface="Arial"/>
                <a:cs typeface="Candara" charset="0"/>
                <a:sym typeface="Candara" charset="0"/>
              </a:rPr>
              <a:t>’</a:t>
            </a:r>
            <a:r>
              <a:rPr lang="en-US" sz="2500" i="0">
                <a:solidFill>
                  <a:srgbClr val="000000"/>
                </a:solidFill>
                <a:effectLst/>
                <a:latin typeface="Candara" charset="0"/>
                <a:cs typeface="Candara" charset="0"/>
                <a:sym typeface="Candara" charset="0"/>
              </a:rPr>
              <a:t>s mind, if there are any convictions in such a mind?</a:t>
            </a:r>
            <a:r>
              <a:rPr lang="ja-JP" altLang="en-US" sz="2500" i="0">
                <a:solidFill>
                  <a:srgbClr val="000000"/>
                </a:solidFill>
                <a:effectLst/>
                <a:latin typeface="Arial"/>
                <a:cs typeface="Candara" charset="0"/>
                <a:sym typeface="Candara" charset="0"/>
              </a:rPr>
              <a:t>”</a:t>
            </a:r>
            <a:r>
              <a:rPr lang="en-US" sz="2500" i="0">
                <a:solidFill>
                  <a:srgbClr val="000000"/>
                </a:solidFill>
                <a:effectLst>
                  <a:outerShdw blurRad="38100" dist="38100" dir="2700000" algn="tl">
                    <a:srgbClr val="FFFFFF"/>
                  </a:outerShdw>
                </a:effectLst>
                <a:latin typeface="Candara" charset="0"/>
                <a:cs typeface="Candara" charset="0"/>
                <a:sym typeface="Candara" charset="0"/>
              </a:rPr>
              <a:t>Charles Darwin to W. Graham, July 3, 1881</a:t>
            </a:r>
            <a:endParaRPr lang="en-US" sz="25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spcBef>
                <a:spcPts val="2513"/>
              </a:spcBef>
              <a:buFontTx/>
              <a:buBlip>
                <a:blip r:embed="rId2"/>
              </a:buBlip>
            </a:pPr>
            <a:r>
              <a:rPr lang="en-US" sz="2500" i="0">
                <a:solidFill>
                  <a:srgbClr val="000000"/>
                </a:solidFill>
                <a:effectLst>
                  <a:outerShdw blurRad="38100" dist="38100" dir="2700000" algn="tl">
                    <a:srgbClr val="FFFFFF"/>
                  </a:outerShdw>
                </a:effectLst>
                <a:latin typeface="Candara" charset="0"/>
                <a:cs typeface="Candara" charset="0"/>
                <a:sym typeface="Candara" charset="0"/>
              </a:rPr>
              <a:t>If evolved, why try to change anyone</a:t>
            </a:r>
            <a:r>
              <a:rPr lang="ja-JP" altLang="en-US" sz="2500" i="0">
                <a:solidFill>
                  <a:srgbClr val="000000"/>
                </a:solidFill>
                <a:effectLst>
                  <a:outerShdw blurRad="38100" dist="38100" dir="2700000" algn="tl">
                    <a:srgbClr val="FFFFFF"/>
                  </a:outerShdw>
                </a:effectLst>
                <a:latin typeface="Arial"/>
                <a:cs typeface="Candara" charset="0"/>
                <a:sym typeface="Candara" charset="0"/>
              </a:rPr>
              <a:t>’</a:t>
            </a:r>
            <a:r>
              <a:rPr lang="en-US" sz="2500" i="0">
                <a:solidFill>
                  <a:srgbClr val="000000"/>
                </a:solidFill>
                <a:effectLst>
                  <a:outerShdw blurRad="38100" dist="38100" dir="2700000" algn="tl">
                    <a:srgbClr val="FFFFFF"/>
                  </a:outerShdw>
                </a:effectLst>
                <a:latin typeface="Candara" charset="0"/>
                <a:cs typeface="Candara" charset="0"/>
                <a:sym typeface="Candara" charset="0"/>
              </a:rPr>
              <a:t>s mine? If mind is only matter, then are they trying to change matter?</a:t>
            </a:r>
            <a:endParaRPr lang="en-US" sz="25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a:t>Is Thinking Valid?</a:t>
            </a:r>
          </a:p>
        </p:txBody>
      </p:sp>
      <p:sp>
        <p:nvSpPr>
          <p:cNvPr id="22530" name="Rectangle 2"/>
          <p:cNvSpPr>
            <a:spLocks noGrp="1" noChangeArrowheads="1"/>
          </p:cNvSpPr>
          <p:nvPr>
            <p:ph type="body" idx="1"/>
          </p:nvPr>
        </p:nvSpPr>
        <p:spPr>
          <a:xfrm>
            <a:off x="901700" y="2984500"/>
            <a:ext cx="11239500" cy="5842000"/>
          </a:xfrm>
          <a:ln/>
        </p:spPr>
        <p:txBody>
          <a:bodyPr/>
          <a:lstStyle/>
          <a:p>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latin typeface="Candara" charset="0"/>
                <a:cs typeface="Candara" charset="0"/>
                <a:sym typeface="Candara" charset="0"/>
              </a:rPr>
              <a:t>All knowledge, then, depends on the validity of reasoning. If the feeling of certainty which we express by words like must be and therefore and since is a real perception of how things outside our own minds really 'must' be, well and good. But if this certainty is merely a feeling in our own minds and not a genuine insight into realities beyond them--if it merely represents the way our minds happen to work--then we can have no knowledge. Unless human reasoning is valid no science can be true.</a:t>
            </a:r>
            <a:endParaRPr lang="en-US" sz="24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It follows that no account of the universe can be true unless that account leaves it possible for our thinking to be a real insight. A theory which explained everything else in the whole universe but which made it impossible to believe that our thinking was valid, would be utterly out of court. For that theory would itself have been reached by thinking, and if thinking is not valid that theory would, of course, be itself demolished.</a:t>
            </a:r>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 (C.S. Lewis, Miracles, 14-15)</a:t>
            </a:r>
            <a:endParaRPr lang="en-US" sz="24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965200" y="749300"/>
            <a:ext cx="11125200" cy="1651000"/>
          </a:xfrm>
          <a:ln/>
        </p:spPr>
        <p:txBody>
          <a:bodyPr/>
          <a:lstStyle/>
          <a:p>
            <a:r>
              <a:rPr lang="en-US"/>
              <a:t>Materialist Consequence</a:t>
            </a:r>
          </a:p>
        </p:txBody>
      </p:sp>
      <p:sp>
        <p:nvSpPr>
          <p:cNvPr id="23554" name="Rectangle 2"/>
          <p:cNvSpPr>
            <a:spLocks noGrp="1" noChangeArrowheads="1"/>
          </p:cNvSpPr>
          <p:nvPr>
            <p:ph type="body" idx="1"/>
          </p:nvPr>
        </p:nvSpPr>
        <p:spPr>
          <a:xfrm>
            <a:off x="901700" y="2984500"/>
            <a:ext cx="11239500" cy="5842000"/>
          </a:xfrm>
          <a:ln/>
        </p:spPr>
        <p:txBody>
          <a:bodyPr/>
          <a:lstStyle/>
          <a:p>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 the logic of materialist reductionism implies that science itself is the product of unreasoning material causes. No wonder the Age of Reason ends with the age of postmodern relativism! And yet we still see the reductionists complacently describing religious belief either as a meme or as the product of a </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God module</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 in the brain without realizing that they are sawing off the limb on which they themselves are sitting. If unthinking matter causes the thoughts the materialists don</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t like, then what causes the thoughts they do like?</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 (Phillip E. Johnson, </a:t>
            </a:r>
            <a:r>
              <a:rPr lang="en-US" sz="2800" i="0" dirty="0">
                <a:solidFill>
                  <a:srgbClr val="000000"/>
                </a:solidFill>
                <a:effectLst/>
                <a:latin typeface="Candara Italic" charset="0"/>
                <a:cs typeface="Candara Italic" charset="0"/>
                <a:sym typeface="Candara Italic" charset="0"/>
              </a:rPr>
              <a:t>The Wedge of Truth</a:t>
            </a:r>
            <a:r>
              <a:rPr lang="en-US" sz="2800" i="0" dirty="0">
                <a:solidFill>
                  <a:srgbClr val="000000"/>
                </a:solidFill>
                <a:effectLst/>
                <a:latin typeface="Candara" charset="0"/>
                <a:cs typeface="Candara" charset="0"/>
                <a:sym typeface="Candara" charset="0"/>
              </a:rPr>
              <a:t>, 149)</a:t>
            </a:r>
            <a:endParaRPr lang="en-US" sz="2800" i="0" dirty="0">
              <a:solidFill>
                <a:srgbClr val="000000"/>
              </a:solidFill>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a:t>Rooted in Chance</a:t>
            </a:r>
          </a:p>
        </p:txBody>
      </p:sp>
      <p:sp>
        <p:nvSpPr>
          <p:cNvPr id="24578" name="Rectangle 2"/>
          <p:cNvSpPr>
            <a:spLocks noGrp="1" noChangeArrowheads="1"/>
          </p:cNvSpPr>
          <p:nvPr>
            <p:ph type="body" idx="1"/>
          </p:nvPr>
        </p:nvSpPr>
        <p:spPr>
          <a:xfrm>
            <a:off x="901700" y="2984500"/>
            <a:ext cx="11239500" cy="5842000"/>
          </a:xfrm>
          <a:ln/>
        </p:spPr>
        <p:txBody>
          <a:bodyPr/>
          <a:lstStyle/>
          <a:p>
            <a:pPr marL="0" indent="0">
              <a:buNone/>
            </a:pP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Ultimately then, apologists must ask whether facts are random events in a chance universe, as per the unbeliever</a:t>
            </a: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s worldview, or are they elements of the all-organizing, rational plan of God who created, governs, and gives meaning, value, and purpose to the universe and all of its facts? For you see, once God is denied, the only explanation possible for the original creation of the universe is by chance. Consequently, the unbeliever</a:t>
            </a: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s worldview is ultimately rooted in chance.</a:t>
            </a: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 (Greg </a:t>
            </a:r>
            <a:r>
              <a:rPr lang="en-US" sz="3200" i="0" dirty="0" err="1">
                <a:solidFill>
                  <a:srgbClr val="000000"/>
                </a:solidFill>
                <a:effectLst>
                  <a:outerShdw blurRad="38100" dist="38100" dir="2700000" algn="tl">
                    <a:srgbClr val="FFFFFF"/>
                  </a:outerShdw>
                </a:effectLst>
                <a:latin typeface="Candara" charset="0"/>
                <a:cs typeface="Candara" charset="0"/>
                <a:sym typeface="Candara" charset="0"/>
              </a:rPr>
              <a:t>Bahnsen</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 </a:t>
            </a:r>
            <a:r>
              <a:rPr lang="en-US" sz="3200" i="0" dirty="0">
                <a:solidFill>
                  <a:srgbClr val="000000"/>
                </a:solidFill>
                <a:effectLst>
                  <a:outerShdw blurRad="38100" dist="38100" dir="2700000" algn="tl">
                    <a:srgbClr val="FFFFFF"/>
                  </a:outerShdw>
                </a:effectLst>
                <a:latin typeface="Candara Italic" charset="0"/>
                <a:cs typeface="Candara Italic" charset="0"/>
                <a:sym typeface="Candara Italic" charset="0"/>
              </a:rPr>
              <a:t>Pushing the Antithesis,</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 147)</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a:solidFill>
                  <a:srgbClr val="A69B78"/>
                </a:solidFill>
              </a:rPr>
              <a:t>The Contrast</a:t>
            </a:r>
          </a:p>
        </p:txBody>
      </p:sp>
      <p:sp>
        <p:nvSpPr>
          <p:cNvPr id="25602" name="Rectangle 2"/>
          <p:cNvSpPr>
            <a:spLocks noGrp="1" noChangeArrowheads="1"/>
          </p:cNvSpPr>
          <p:nvPr>
            <p:ph type="body" idx="1"/>
          </p:nvPr>
        </p:nvSpPr>
        <p:spPr>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Contrast a worldview rooted in chance and a worldview rooted in Intelligent Mind -- which one matches with rational, thinking, intelligent people who reason and make moral decisions?</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Which one makes sense of consciousness, conscientiousness, responsibility, a knowledge of good and bad, and consequence? </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a:solidFill>
                  <a:srgbClr val="A69B78"/>
                </a:solidFill>
              </a:rPr>
              <a:t>The Contrast</a:t>
            </a:r>
          </a:p>
        </p:txBody>
      </p:sp>
      <p:sp>
        <p:nvSpPr>
          <p:cNvPr id="26626" name="Rectangle 2"/>
          <p:cNvSpPr>
            <a:spLocks noGrp="1" noChangeArrowheads="1"/>
          </p:cNvSpPr>
          <p:nvPr>
            <p:ph type="body" idx="1"/>
          </p:nvPr>
        </p:nvSpPr>
        <p:spPr>
          <a:xfrm>
            <a:off x="1054100" y="2984500"/>
            <a:ext cx="10731500" cy="5664200"/>
          </a:xfrm>
          <a:ln/>
        </p:spPr>
        <p:txBody>
          <a:bodyPr/>
          <a:lstStyle/>
          <a:p>
            <a:r>
              <a:rPr lang="en-US" sz="2800" i="0">
                <a:solidFill>
                  <a:srgbClr val="000000"/>
                </a:solidFill>
                <a:effectLst>
                  <a:outerShdw blurRad="38100" dist="38100" dir="2700000" algn="tl">
                    <a:srgbClr val="FFFFFF"/>
                  </a:outerShdw>
                </a:effectLst>
                <a:latin typeface="Candara" charset="0"/>
                <a:cs typeface="Candara" charset="0"/>
                <a:sym typeface="Candara" charset="0"/>
              </a:rPr>
              <a:t>What the atheist must demonstrate: </a:t>
            </a:r>
            <a:endParaRPr lang="en-US" sz="28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r>
              <a:rPr lang="en-US" sz="2800" i="0">
                <a:solidFill>
                  <a:srgbClr val="000000"/>
                </a:solidFill>
                <a:effectLst>
                  <a:outerShdw blurRad="38100" dist="38100" dir="2700000" algn="tl">
                    <a:srgbClr val="FFFFFF"/>
                  </a:outerShdw>
                </a:effectLst>
                <a:latin typeface="Candara" charset="0"/>
                <a:cs typeface="Candara" charset="0"/>
                <a:sym typeface="Candara" charset="0"/>
              </a:rPr>
              <a:t>1. From infinite matter or nothingness, material began or is sustained all on its own with no intelligent help.</a:t>
            </a:r>
            <a:endParaRPr lang="en-US" sz="28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r>
              <a:rPr lang="en-US" sz="2800" i="0">
                <a:solidFill>
                  <a:srgbClr val="000000"/>
                </a:solidFill>
                <a:effectLst>
                  <a:outerShdw blurRad="38100" dist="38100" dir="2700000" algn="tl">
                    <a:srgbClr val="FFFFFF"/>
                  </a:outerShdw>
                </a:effectLst>
                <a:latin typeface="Candara" charset="0"/>
                <a:cs typeface="Candara" charset="0"/>
                <a:sym typeface="Candara" charset="0"/>
              </a:rPr>
              <a:t>2. From material processes alone arose the ability to think and expect moral responsibility. </a:t>
            </a:r>
            <a:endParaRPr lang="en-US" sz="28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r>
              <a:rPr lang="en-US" sz="2800" i="0">
                <a:solidFill>
                  <a:srgbClr val="000000"/>
                </a:solidFill>
                <a:effectLst>
                  <a:outerShdw blurRad="38100" dist="38100" dir="2700000" algn="tl">
                    <a:srgbClr val="FFFFFF"/>
                  </a:outerShdw>
                </a:effectLst>
                <a:latin typeface="Candara" charset="0"/>
                <a:cs typeface="Candara" charset="0"/>
                <a:sym typeface="Candara" charset="0"/>
              </a:rPr>
              <a:t>Neither of these can be scientifically demonstrated. They simply have faith in their own reasoning -- a process based entirely on non-intelligent, random, purposeless chance. </a:t>
            </a:r>
            <a:endParaRPr lang="en-US" sz="28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endParaRPr lang="en-US" sz="28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2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a:t>The Moral Argument</a:t>
            </a:r>
          </a:p>
        </p:txBody>
      </p:sp>
      <p:sp>
        <p:nvSpPr>
          <p:cNvPr id="27650" name="Rectangle 2"/>
          <p:cNvSpPr>
            <a:spLocks noGrp="1" noChangeArrowheads="1"/>
          </p:cNvSpPr>
          <p:nvPr>
            <p:ph type="body" idx="1"/>
          </p:nvPr>
        </p:nvSpPr>
        <p:spPr>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What makes morality intelligible? Which worldview accounts for moral responsibility? </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Everyone has a </a:t>
            </a:r>
            <a:r>
              <a:rPr lang="ja-JP" altLang="en-US" sz="3200" i="0">
                <a:solidFill>
                  <a:srgbClr val="000000"/>
                </a:solidFill>
                <a:effectLst>
                  <a:outerShdw blurRad="38100" dist="38100" dir="2700000" algn="tl">
                    <a:srgbClr val="FFFFFF"/>
                  </a:outerShdw>
                </a:effectLst>
                <a:latin typeface="Arial"/>
                <a:cs typeface="Candara" charset="0"/>
                <a:sym typeface="Candara" charset="0"/>
              </a:rPr>
              <a:t>“</a:t>
            </a:r>
            <a:r>
              <a:rPr lang="en-US" sz="3200" i="0">
                <a:solidFill>
                  <a:srgbClr val="000000"/>
                </a:solidFill>
                <a:effectLst>
                  <a:outerShdw blurRad="38100" dist="38100" dir="2700000" algn="tl">
                    <a:srgbClr val="FFFFFF"/>
                  </a:outerShdw>
                </a:effectLst>
                <a:latin typeface="Candara" charset="0"/>
                <a:cs typeface="Candara" charset="0"/>
                <a:sym typeface="Candara" charset="0"/>
              </a:rPr>
              <a:t>sense of ought</a:t>
            </a:r>
            <a:r>
              <a:rPr lang="ja-JP" altLang="en-US" sz="3200" i="0">
                <a:solidFill>
                  <a:srgbClr val="000000"/>
                </a:solidFill>
                <a:effectLst>
                  <a:outerShdw blurRad="38100" dist="38100" dir="2700000" algn="tl">
                    <a:srgbClr val="FFFFFF"/>
                  </a:outerShdw>
                </a:effectLst>
                <a:latin typeface="Arial"/>
                <a:cs typeface="Candara" charset="0"/>
                <a:sym typeface="Candara" charset="0"/>
              </a:rPr>
              <a:t>”</a:t>
            </a:r>
            <a:r>
              <a:rPr lang="en-US" sz="3200" i="0">
                <a:solidFill>
                  <a:srgbClr val="000000"/>
                </a:solidFill>
                <a:effectLst>
                  <a:outerShdw blurRad="38100" dist="38100" dir="2700000" algn="tl">
                    <a:srgbClr val="FFFFFF"/>
                  </a:outerShdw>
                </a:effectLst>
                <a:latin typeface="Candara" charset="0"/>
                <a:cs typeface="Candara" charset="0"/>
                <a:sym typeface="Candara" charset="0"/>
              </a:rPr>
              <a:t> (every culture shows it)</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What explains conscience? Right and wrong?</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Everyone has a line that must not be crossed -- only issue is what the standard is</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5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5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6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r>
              <a:rPr lang="en-US"/>
              <a:t>The Moral Argument</a:t>
            </a:r>
          </a:p>
        </p:txBody>
      </p:sp>
      <p:sp>
        <p:nvSpPr>
          <p:cNvPr id="28674" name="Rectangle 2"/>
          <p:cNvSpPr>
            <a:spLocks noGrp="1" noChangeArrowheads="1"/>
          </p:cNvSpPr>
          <p:nvPr>
            <p:ph type="body" idx="1"/>
          </p:nvPr>
        </p:nvSpPr>
        <p:spPr>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If products of non-intelligent chance, how can morality be explained?</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Morality is what sets humans apart from the rest of creation, but why? Does chance or intelligence explain this? </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If chance, why would anything matter at all? Who says? Who cares? What difference would it ultimately make?</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a:lstStyle/>
          <a:p>
            <a:r>
              <a:rPr lang="en-US"/>
              <a:t>Moral Statements</a:t>
            </a:r>
          </a:p>
        </p:txBody>
      </p:sp>
      <p:sp>
        <p:nvSpPr>
          <p:cNvPr id="29698" name="Rectangle 2"/>
          <p:cNvSpPr>
            <a:spLocks noGrp="1" noChangeArrowheads="1"/>
          </p:cNvSpPr>
          <p:nvPr>
            <p:ph type="body" idx="1"/>
          </p:nvPr>
        </p:nvSpPr>
        <p:spPr>
          <a:xfrm>
            <a:off x="965200" y="2984500"/>
            <a:ext cx="11125200" cy="5829300"/>
          </a:xfrm>
          <a:ln/>
        </p:spPr>
        <p:txBody>
          <a:bodyPr/>
          <a:lstStyle/>
          <a:p>
            <a:pPr marL="0" indent="0">
              <a:buNone/>
              <a:tabLst>
                <a:tab pos="457200" algn="l"/>
                <a:tab pos="914400" algn="l"/>
                <a:tab pos="1371600" algn="l"/>
                <a:tab pos="1828800" algn="l"/>
                <a:tab pos="2286000" algn="l"/>
                <a:tab pos="2743200" algn="l"/>
              </a:tabLst>
            </a:pPr>
            <a:r>
              <a:rPr lang="ja-JP" altLang="en-US" sz="3200" i="0" dirty="0">
                <a:solidFill>
                  <a:srgbClr val="000000"/>
                </a:solidFill>
                <a:effectLst/>
                <a:latin typeface="Arial"/>
                <a:cs typeface="Candara" charset="0"/>
                <a:sym typeface="Candara" charset="0"/>
              </a:rPr>
              <a:t>“</a:t>
            </a:r>
            <a:r>
              <a:rPr lang="en-US" sz="3200" i="0" dirty="0">
                <a:solidFill>
                  <a:srgbClr val="000000"/>
                </a:solidFill>
                <a:effectLst/>
                <a:latin typeface="Candara" charset="0"/>
                <a:cs typeface="Candara" charset="0"/>
                <a:sym typeface="Candara" charset="0"/>
              </a:rPr>
              <a:t>If moral statements are about something, then the universe is not quite as science suggests it is, since physical theories, having said nothing about God, say nothing about right or wrong, good or bad. To admit this would force philosophers to confront the possibility that the physical sciences offer a grossly inadequate view of reality. And since philosophers very much wish to think of themselves as scientists, this would offer them an unattractive choice between changing their allegiances or accepting their irrelevance.</a:t>
            </a:r>
            <a:r>
              <a:rPr lang="ja-JP" altLang="en-US" sz="3200" i="0" dirty="0">
                <a:solidFill>
                  <a:srgbClr val="000000"/>
                </a:solidFill>
                <a:effectLst/>
                <a:latin typeface="Arial"/>
                <a:cs typeface="Candara" charset="0"/>
                <a:sym typeface="Candara" charset="0"/>
              </a:rPr>
              <a:t>”</a:t>
            </a:r>
            <a:r>
              <a:rPr lang="en-US" sz="3200" i="0" dirty="0">
                <a:solidFill>
                  <a:srgbClr val="000000"/>
                </a:solidFill>
                <a:effectLst/>
                <a:latin typeface="Candara" charset="0"/>
                <a:cs typeface="Candara" charset="0"/>
                <a:sym typeface="Candara" charset="0"/>
              </a:rPr>
              <a:t> (David </a:t>
            </a:r>
            <a:r>
              <a:rPr lang="en-US" sz="3200" i="0" dirty="0" err="1">
                <a:solidFill>
                  <a:srgbClr val="000000"/>
                </a:solidFill>
                <a:effectLst/>
                <a:latin typeface="Candara" charset="0"/>
                <a:cs typeface="Candara" charset="0"/>
                <a:sym typeface="Candara" charset="0"/>
              </a:rPr>
              <a:t>Berlinski</a:t>
            </a:r>
            <a:r>
              <a:rPr lang="en-US" sz="3200" i="0" dirty="0">
                <a:solidFill>
                  <a:srgbClr val="000000"/>
                </a:solidFill>
                <a:effectLst/>
                <a:latin typeface="Candara" charset="0"/>
                <a:cs typeface="Candara" charset="0"/>
                <a:sym typeface="Candara" charset="0"/>
              </a:rPr>
              <a:t>, </a:t>
            </a:r>
            <a:r>
              <a:rPr lang="en-US" sz="3200" i="0" dirty="0">
                <a:solidFill>
                  <a:srgbClr val="000000"/>
                </a:solidFill>
                <a:effectLst/>
                <a:latin typeface="Candara Italic" charset="0"/>
                <a:cs typeface="Candara Italic" charset="0"/>
                <a:sym typeface="Candara Italic" charset="0"/>
              </a:rPr>
              <a:t>The Devil</a:t>
            </a:r>
            <a:r>
              <a:rPr lang="ja-JP" altLang="en-US" sz="3200" i="0" dirty="0">
                <a:solidFill>
                  <a:srgbClr val="000000"/>
                </a:solidFill>
                <a:effectLst/>
                <a:latin typeface="Arial"/>
                <a:cs typeface="Candara Italic" charset="0"/>
                <a:sym typeface="Candara Italic" charset="0"/>
              </a:rPr>
              <a:t>’</a:t>
            </a:r>
            <a:r>
              <a:rPr lang="en-US" sz="3200" i="0" dirty="0">
                <a:solidFill>
                  <a:srgbClr val="000000"/>
                </a:solidFill>
                <a:effectLst/>
                <a:latin typeface="Candara Italic" charset="0"/>
                <a:cs typeface="Candara Italic" charset="0"/>
                <a:sym typeface="Candara Italic" charset="0"/>
              </a:rPr>
              <a:t>s Delusion</a:t>
            </a:r>
            <a:r>
              <a:rPr lang="en-US" sz="3200" i="0" dirty="0">
                <a:solidFill>
                  <a:srgbClr val="000000"/>
                </a:solidFill>
                <a:effectLst/>
                <a:latin typeface="Candara" charset="0"/>
                <a:cs typeface="Candara" charset="0"/>
                <a:sym typeface="Candara" charset="0"/>
              </a:rPr>
              <a:t>, 35)</a:t>
            </a:r>
            <a:endParaRPr lang="en-US" sz="3200" i="0" dirty="0">
              <a:solidFill>
                <a:srgbClr val="000000"/>
              </a:solidFill>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r>
              <a:rPr lang="en-US"/>
              <a:t>The Atheist</a:t>
            </a:r>
            <a:r>
              <a:rPr lang="ja-JP" altLang="en-US">
                <a:latin typeface="Arial"/>
              </a:rPr>
              <a:t>’</a:t>
            </a:r>
            <a:r>
              <a:rPr lang="en-US"/>
              <a:t>s View</a:t>
            </a:r>
          </a:p>
        </p:txBody>
      </p:sp>
      <p:sp>
        <p:nvSpPr>
          <p:cNvPr id="30722" name="Rectangle 2"/>
          <p:cNvSpPr>
            <a:spLocks noGrp="1" noChangeArrowheads="1"/>
          </p:cNvSpPr>
          <p:nvPr>
            <p:ph type="body" idx="1"/>
          </p:nvPr>
        </p:nvSpPr>
        <p:spPr>
          <a:xfrm>
            <a:off x="965200" y="2984500"/>
            <a:ext cx="11125200" cy="5829300"/>
          </a:xfrm>
          <a:ln/>
        </p:spPr>
        <p:txBody>
          <a:bodyPr/>
          <a:lstStyle/>
          <a:p>
            <a:pPr marL="0" indent="0">
              <a:buNone/>
            </a:pP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We affirm that moral values derive their source from human experience. Ethics is autonomous and situational needing no theological or ideological sanction. Ethics stems from human need and interest. To deny this distorts the whole basis of life. Human life has meaning because we create and develop our futures. Happiness and the creative realization of human needs and desires, individually and in shared enjoyment, are continuous themes of humanism. We strive for the good life, here and now.</a:t>
            </a: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 (Humanist Manifesto II, 1973)</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a:t>Mind and Morality</a:t>
            </a:r>
          </a:p>
        </p:txBody>
      </p:sp>
      <p:sp>
        <p:nvSpPr>
          <p:cNvPr id="13314" name="Rectangle 2"/>
          <p:cNvSpPr>
            <a:spLocks noGrp="1" noChangeArrowheads="1"/>
          </p:cNvSpPr>
          <p:nvPr>
            <p:ph type="body" idx="1"/>
          </p:nvPr>
        </p:nvSpPr>
        <p:spPr>
          <a:ln/>
        </p:spPr>
        <p:txBody>
          <a:bodyPr/>
          <a:lstStyle/>
          <a:p>
            <a:r>
              <a:rPr lang="en-US"/>
              <a:t>Contrasting Worldviews and</a:t>
            </a:r>
          </a:p>
          <a:p>
            <a:r>
              <a:rPr lang="en-US"/>
              <a:t>the Problem of Atheism</a:t>
            </a:r>
          </a:p>
        </p:txBody>
      </p:sp>
      <p:sp>
        <p:nvSpPr>
          <p:cNvPr id="4" name="TextBox 3"/>
          <p:cNvSpPr txBox="1"/>
          <p:nvPr/>
        </p:nvSpPr>
        <p:spPr>
          <a:xfrm>
            <a:off x="9931400" y="8001000"/>
            <a:ext cx="1608133" cy="461665"/>
          </a:xfrm>
          <a:prstGeom prst="rect">
            <a:avLst/>
          </a:prstGeom>
          <a:noFill/>
        </p:spPr>
        <p:txBody>
          <a:bodyPr wrap="non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a:lstStyle>
          <a:p>
            <a:r>
              <a:rPr lang="en-US" sz="2400" i="0" dirty="0" smtClean="0">
                <a:solidFill>
                  <a:schemeClr val="tx1">
                    <a:lumMod val="20000"/>
                    <a:lumOff val="80000"/>
                  </a:schemeClr>
                </a:solidFill>
              </a:rPr>
              <a:t>Doy Moyer</a:t>
            </a:r>
            <a:endParaRPr lang="en-US" sz="2400" i="0" dirty="0">
              <a:solidFill>
                <a:schemeClr val="tx1">
                  <a:lumMod val="20000"/>
                  <a:lumOff val="80000"/>
                </a:schemeClr>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ln/>
        </p:spPr>
        <p:txBody>
          <a:bodyPr/>
          <a:lstStyle/>
          <a:p>
            <a:r>
              <a:rPr lang="en-US"/>
              <a:t>No Meaning</a:t>
            </a:r>
          </a:p>
        </p:txBody>
      </p:sp>
      <p:sp>
        <p:nvSpPr>
          <p:cNvPr id="31746" name="Rectangle 2"/>
          <p:cNvSpPr>
            <a:spLocks noGrp="1" noChangeArrowheads="1"/>
          </p:cNvSpPr>
          <p:nvPr>
            <p:ph type="body" idx="1"/>
          </p:nvPr>
        </p:nvSpPr>
        <p:spPr>
          <a:xfrm>
            <a:off x="863600" y="2984500"/>
            <a:ext cx="10922000" cy="5715000"/>
          </a:xfrm>
          <a:ln/>
        </p:spPr>
        <p:txBody>
          <a:bodyPr/>
          <a:lstStyle/>
          <a:p>
            <a:pPr marL="0" indent="0">
              <a:buNone/>
            </a:pP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The philosopher who finds no meaning in the world is not concerned exclusively with a problem in pure metaphysics; he is also concerned to prove that there is no valid reason why he personally should not do as he wants to do.</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marL="0" indent="0">
              <a:buNone/>
            </a:pP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For myself, as, no doubt, for most of my contemporaries, the philosophy of meaninglessness was essentially an instrument of liberation ... from a certain system of morality</a:t>
            </a:r>
            <a:r>
              <a:rPr lang="ja-JP" altLang="en-US" sz="3200" i="0" dirty="0">
                <a:solidFill>
                  <a:srgbClr val="000000"/>
                </a:solidFill>
                <a:effectLst>
                  <a:outerShdw blurRad="38100" dist="38100" dir="2700000" algn="tl">
                    <a:srgbClr val="FFFFFF"/>
                  </a:outerShdw>
                </a:effectLst>
                <a:latin typeface="Arial"/>
                <a:cs typeface="Candara" charset="0"/>
                <a:sym typeface="Candara" charset="0"/>
              </a:rPr>
              <a:t>”</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 (Aldous Huxley, </a:t>
            </a:r>
            <a:r>
              <a:rPr lang="en-US" sz="3200" i="0" dirty="0">
                <a:solidFill>
                  <a:srgbClr val="000000"/>
                </a:solidFill>
                <a:effectLst>
                  <a:outerShdw blurRad="38100" dist="38100" dir="2700000" algn="tl">
                    <a:srgbClr val="FFFFFF"/>
                  </a:outerShdw>
                </a:effectLst>
                <a:latin typeface="Candara Italic" charset="0"/>
                <a:cs typeface="Candara Italic" charset="0"/>
                <a:sym typeface="Candara Italic" charset="0"/>
              </a:rPr>
              <a:t>Ends and Means</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r>
              <a:rPr lang="en-US"/>
              <a:t>Moral Relativism</a:t>
            </a:r>
          </a:p>
        </p:txBody>
      </p:sp>
      <p:sp>
        <p:nvSpPr>
          <p:cNvPr id="32770" name="Rectangle 2"/>
          <p:cNvSpPr>
            <a:spLocks noGrp="1" noChangeArrowheads="1"/>
          </p:cNvSpPr>
          <p:nvPr>
            <p:ph type="body" idx="1"/>
          </p:nvPr>
        </p:nvSpPr>
        <p:spPr>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No one can live consistently with moral relativism -- moral absolutes are inescapable</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ja-JP" altLang="en-US" sz="3200" i="0">
                <a:solidFill>
                  <a:srgbClr val="000000"/>
                </a:solidFill>
                <a:effectLst>
                  <a:outerShdw blurRad="38100" dist="38100" dir="2700000" algn="tl">
                    <a:srgbClr val="FFFFFF"/>
                  </a:outerShdw>
                </a:effectLst>
                <a:latin typeface="Arial"/>
                <a:cs typeface="Candara" charset="0"/>
                <a:sym typeface="Candara" charset="0"/>
              </a:rPr>
              <a:t>“</a:t>
            </a:r>
            <a:r>
              <a:rPr lang="en-US" sz="3200" i="0">
                <a:solidFill>
                  <a:srgbClr val="000000"/>
                </a:solidFill>
                <a:effectLst>
                  <a:outerShdw blurRad="38100" dist="38100" dir="2700000" algn="tl">
                    <a:srgbClr val="FFFFFF"/>
                  </a:outerShdw>
                </a:effectLst>
                <a:latin typeface="Candara" charset="0"/>
                <a:cs typeface="Candara" charset="0"/>
                <a:sym typeface="Candara" charset="0"/>
              </a:rPr>
              <a:t>You shouldn</a:t>
            </a:r>
            <a:r>
              <a:rPr lang="ja-JP" altLang="en-US" sz="3200" i="0">
                <a:solidFill>
                  <a:srgbClr val="000000"/>
                </a:solidFill>
                <a:effectLst>
                  <a:outerShdw blurRad="38100" dist="38100" dir="2700000" algn="tl">
                    <a:srgbClr val="FFFFFF"/>
                  </a:outerShdw>
                </a:effectLst>
                <a:latin typeface="Arial"/>
                <a:cs typeface="Candara" charset="0"/>
                <a:sym typeface="Candara" charset="0"/>
              </a:rPr>
              <a:t>’</a:t>
            </a:r>
            <a:r>
              <a:rPr lang="en-US" sz="3200" i="0">
                <a:solidFill>
                  <a:srgbClr val="000000"/>
                </a:solidFill>
                <a:effectLst>
                  <a:outerShdw blurRad="38100" dist="38100" dir="2700000" algn="tl">
                    <a:srgbClr val="FFFFFF"/>
                  </a:outerShdw>
                </a:effectLst>
                <a:latin typeface="Candara" charset="0"/>
                <a:cs typeface="Candara" charset="0"/>
                <a:sym typeface="Candara" charset="0"/>
              </a:rPr>
              <a:t>t push your morals on me</a:t>
            </a:r>
            <a:r>
              <a:rPr lang="ja-JP" altLang="en-US" sz="3200" i="0">
                <a:solidFill>
                  <a:srgbClr val="000000"/>
                </a:solidFill>
                <a:effectLst>
                  <a:outerShdw blurRad="38100" dist="38100" dir="2700000" algn="tl">
                    <a:srgbClr val="FFFFFF"/>
                  </a:outerShdw>
                </a:effectLst>
                <a:latin typeface="Arial"/>
                <a:cs typeface="Candara" charset="0"/>
                <a:sym typeface="Candara" charset="0"/>
              </a:rPr>
              <a:t>”</a:t>
            </a:r>
            <a:r>
              <a:rPr lang="en-US" sz="3200" i="0">
                <a:solidFill>
                  <a:srgbClr val="000000"/>
                </a:solidFill>
                <a:effectLst>
                  <a:outerShdw blurRad="38100" dist="38100" dir="2700000" algn="tl">
                    <a:srgbClr val="FFFFFF"/>
                  </a:outerShdw>
                </a:effectLst>
                <a:latin typeface="Candara" charset="0"/>
                <a:cs typeface="Candara" charset="0"/>
                <a:sym typeface="Candara" charset="0"/>
              </a:rPr>
              <a:t> is a moral statement about what you should or should not do -- they have a self-defeating morality about no morality</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Imagine the ethics professor arguing for moral relativism but demanding students not cheat on exams</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lstStyle/>
          <a:p>
            <a:r>
              <a:rPr lang="en-US"/>
              <a:t>The Atheist</a:t>
            </a:r>
            <a:r>
              <a:rPr lang="ja-JP" altLang="en-US">
                <a:latin typeface="Arial"/>
              </a:rPr>
              <a:t>’</a:t>
            </a:r>
            <a:r>
              <a:rPr lang="en-US"/>
              <a:t>s Problem</a:t>
            </a:r>
          </a:p>
        </p:txBody>
      </p:sp>
      <p:sp>
        <p:nvSpPr>
          <p:cNvPr id="33794" name="Rectangle 2"/>
          <p:cNvSpPr>
            <a:spLocks noGrp="1" noChangeArrowheads="1"/>
          </p:cNvSpPr>
          <p:nvPr>
            <p:ph type="body" idx="1"/>
          </p:nvPr>
        </p:nvSpPr>
        <p:spPr>
          <a:xfrm>
            <a:off x="927100" y="2984500"/>
            <a:ext cx="11239500" cy="5905500"/>
          </a:xfrm>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Just ask, Why was Hitler wrong? and see if their moral relativism will stand up to their own answer</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Since they have no standard by which to say something is good or bad, right or wrong, then they have lost their ability to even speak to the issue without being inconsistent with moral relativism</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lnSpc>
                <a:spcPct val="100000"/>
              </a:lnSpc>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So again, which worldview makes sense out of the fact of morality? Chance, in which case nothing matters? or God, in which case everything matters?</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a:t>The Despair of Atheism</a:t>
            </a:r>
          </a:p>
        </p:txBody>
      </p:sp>
      <p:sp>
        <p:nvSpPr>
          <p:cNvPr id="34818" name="Rectangle 2"/>
          <p:cNvSpPr>
            <a:spLocks noGrp="1" noChangeArrowheads="1"/>
          </p:cNvSpPr>
          <p:nvPr>
            <p:ph type="body" idx="1"/>
          </p:nvPr>
        </p:nvSpPr>
        <p:spPr>
          <a:xfrm>
            <a:off x="825500" y="2984500"/>
            <a:ext cx="11252200" cy="5715000"/>
          </a:xfrm>
          <a:ln/>
        </p:spPr>
        <p:txBody>
          <a:bodyPr/>
          <a:lstStyle/>
          <a:p>
            <a:pPr>
              <a:buFontTx/>
              <a:buBlip>
                <a:blip r:embed="rId2"/>
              </a:buBlip>
            </a:pPr>
            <a:r>
              <a:rPr lang="en-US" sz="2800" i="0" dirty="0">
                <a:solidFill>
                  <a:srgbClr val="000000"/>
                </a:solidFill>
                <a:effectLst>
                  <a:outerShdw blurRad="38100" dist="38100" dir="2700000" algn="tl">
                    <a:srgbClr val="FFFFFF"/>
                  </a:outerShdw>
                </a:effectLst>
                <a:latin typeface="Candara" charset="0"/>
                <a:cs typeface="Candara" charset="0"/>
                <a:sym typeface="Candara" charset="0"/>
              </a:rPr>
              <a:t>Ideas have consequences! </a:t>
            </a:r>
            <a:endParaRPr lang="en-US" sz="28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2800" i="0" dirty="0">
                <a:solidFill>
                  <a:srgbClr val="000000"/>
                </a:solidFill>
                <a:effectLst>
                  <a:outerShdw blurRad="38100" dist="38100" dir="2700000" algn="tl">
                    <a:srgbClr val="FFFFFF"/>
                  </a:outerShdw>
                </a:effectLst>
                <a:latin typeface="Candara" charset="0"/>
                <a:cs typeface="Candara" charset="0"/>
                <a:sym typeface="Candara" charset="0"/>
              </a:rPr>
              <a:t>Bertrand Russell: </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r>
              <a:rPr lang="en-US" sz="2800" i="0" dirty="0">
                <a:solidFill>
                  <a:srgbClr val="000000"/>
                </a:solidFill>
                <a:effectLst>
                  <a:outerShdw blurRad="38100" dist="38100" dir="2700000" algn="tl">
                    <a:srgbClr val="FFFFFF"/>
                  </a:outerShdw>
                </a:effectLst>
                <a:latin typeface="Candara" charset="0"/>
                <a:cs typeface="Candara" charset="0"/>
                <a:sym typeface="Candara" charset="0"/>
              </a:rPr>
              <a:t>I have to read at least one detective book a day to drug myself against the nuclear threat.</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endParaRPr lang="en-US" sz="28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2800" i="0" dirty="0">
                <a:solidFill>
                  <a:srgbClr val="000000"/>
                </a:solidFill>
                <a:effectLst>
                  <a:outerShdw blurRad="38100" dist="38100" dir="2700000" algn="tl">
                    <a:srgbClr val="FFFFFF"/>
                  </a:outerShdw>
                </a:effectLst>
                <a:latin typeface="Candara" charset="0"/>
                <a:cs typeface="Candara" charset="0"/>
                <a:sym typeface="Candara" charset="0"/>
              </a:rPr>
              <a:t>Atheism is </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r>
              <a:rPr lang="en-US" sz="2800" i="0" dirty="0">
                <a:solidFill>
                  <a:srgbClr val="000000"/>
                </a:solidFill>
                <a:effectLst>
                  <a:outerShdw blurRad="38100" dist="38100" dir="2700000" algn="tl">
                    <a:srgbClr val="FFFFFF"/>
                  </a:outerShdw>
                </a:effectLst>
                <a:latin typeface="Candara" charset="0"/>
                <a:cs typeface="Candara" charset="0"/>
                <a:sym typeface="Candara" charset="0"/>
              </a:rPr>
              <a:t>a journey without a destiny, a body without a soul, a religion without reason, life without meaning, a faith without hope, and a universe without God</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r>
              <a:rPr lang="en-US" sz="2800" i="0" dirty="0">
                <a:solidFill>
                  <a:srgbClr val="000000"/>
                </a:solidFill>
                <a:effectLst>
                  <a:outerShdw blurRad="38100" dist="38100" dir="2700000" algn="tl">
                    <a:srgbClr val="FFFFFF"/>
                  </a:outerShdw>
                </a:effectLst>
                <a:latin typeface="Candara" charset="0"/>
                <a:cs typeface="Candara" charset="0"/>
                <a:sym typeface="Candara" charset="0"/>
              </a:rPr>
              <a:t> (Kumar, Christianity for Skeptics, 78)</a:t>
            </a:r>
            <a:endParaRPr lang="en-US" sz="28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2800" i="0" dirty="0">
                <a:solidFill>
                  <a:srgbClr val="000000"/>
                </a:solidFill>
                <a:effectLst>
                  <a:outerShdw blurRad="38100" dist="38100" dir="2700000" algn="tl">
                    <a:srgbClr val="FFFFFF"/>
                  </a:outerShdw>
                </a:effectLst>
                <a:latin typeface="Candara" charset="0"/>
                <a:cs typeface="Candara" charset="0"/>
                <a:sym typeface="Candara" charset="0"/>
              </a:rPr>
              <a:t>The cynic: </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r>
              <a:rPr lang="en-US" sz="2800" i="0" dirty="0">
                <a:solidFill>
                  <a:srgbClr val="000000"/>
                </a:solidFill>
                <a:effectLst>
                  <a:outerShdw blurRad="38100" dist="38100" dir="2700000" algn="tl">
                    <a:srgbClr val="FFFFFF"/>
                  </a:outerShdw>
                </a:effectLst>
                <a:latin typeface="Candara" charset="0"/>
                <a:cs typeface="Candara" charset="0"/>
                <a:sym typeface="Candara" charset="0"/>
              </a:rPr>
              <a:t>God is dead, Marx is dead, and I</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r>
              <a:rPr lang="en-US" sz="2800" i="0" dirty="0">
                <a:solidFill>
                  <a:srgbClr val="000000"/>
                </a:solidFill>
                <a:effectLst>
                  <a:outerShdw blurRad="38100" dist="38100" dir="2700000" algn="tl">
                    <a:srgbClr val="FFFFFF"/>
                  </a:outerShdw>
                </a:effectLst>
                <a:latin typeface="Candara" charset="0"/>
                <a:cs typeface="Candara" charset="0"/>
                <a:sym typeface="Candara" charset="0"/>
              </a:rPr>
              <a:t>m not feeling too well myself.</a:t>
            </a:r>
            <a:r>
              <a:rPr lang="ja-JP" altLang="en-US" sz="2800" i="0" dirty="0">
                <a:solidFill>
                  <a:srgbClr val="000000"/>
                </a:solidFill>
                <a:effectLst>
                  <a:outerShdw blurRad="38100" dist="38100" dir="2700000" algn="tl">
                    <a:srgbClr val="FFFFFF"/>
                  </a:outerShdw>
                </a:effectLst>
                <a:latin typeface="Arial"/>
                <a:cs typeface="Candara" charset="0"/>
                <a:sym typeface="Candara" charset="0"/>
              </a:rPr>
              <a:t>”</a:t>
            </a:r>
            <a:r>
              <a:rPr lang="en-US" sz="2800" i="0" dirty="0">
                <a:solidFill>
                  <a:srgbClr val="000000"/>
                </a:solidFill>
                <a:effectLst>
                  <a:outerShdw blurRad="38100" dist="38100" dir="2700000" algn="tl">
                    <a:srgbClr val="FFFFFF"/>
                  </a:outerShdw>
                </a:effectLst>
                <a:latin typeface="Candara" charset="0"/>
                <a:cs typeface="Candara" charset="0"/>
                <a:sym typeface="Candara" charset="0"/>
              </a:rPr>
              <a:t> </a:t>
            </a:r>
            <a:endParaRPr lang="en-US" sz="28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ln/>
        </p:spPr>
        <p:txBody>
          <a:bodyPr/>
          <a:lstStyle/>
          <a:p>
            <a:r>
              <a:rPr lang="en-US"/>
              <a:t>Jean-Paul Sartre</a:t>
            </a:r>
          </a:p>
        </p:txBody>
      </p:sp>
      <p:sp>
        <p:nvSpPr>
          <p:cNvPr id="35842" name="Rectangle 2"/>
          <p:cNvSpPr>
            <a:spLocks noGrp="1" noChangeArrowheads="1"/>
          </p:cNvSpPr>
          <p:nvPr>
            <p:ph type="body" idx="1"/>
          </p:nvPr>
        </p:nvSpPr>
        <p:spPr>
          <a:xfrm>
            <a:off x="787400" y="2514600"/>
            <a:ext cx="11353800" cy="6705600"/>
          </a:xfrm>
          <a:ln/>
        </p:spPr>
        <p:txBody>
          <a:bodyPr lIns="0" tIns="0" rIns="40639" bIns="0"/>
          <a:lstStyle/>
          <a:p>
            <a:pPr marL="0" indent="0">
              <a:lnSpc>
                <a:spcPct val="100000"/>
              </a:lnSpc>
              <a:buNone/>
            </a:pP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 when we speak of </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abandonment</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 … we only mean to say that God does not exist, and that it is necessary to draw the consequences of his absence right to the end.</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 </a:t>
            </a:r>
            <a:endParaRPr lang="en-US" sz="2800" i="0" dirty="0">
              <a:solidFill>
                <a:srgbClr val="010101"/>
              </a:solidFill>
              <a:effectLst/>
              <a:latin typeface="Candara" charset="0"/>
              <a:ea typeface="ヒラギノ角ゴ ProN W3" charset="0"/>
              <a:cs typeface="ヒラギノ角ゴ ProN W3" charset="0"/>
              <a:sym typeface="Candara" charset="0"/>
            </a:endParaRPr>
          </a:p>
          <a:p>
            <a:pPr marL="22225" lvl="1" indent="0">
              <a:lnSpc>
                <a:spcPct val="100000"/>
              </a:lnSpc>
              <a:buNone/>
            </a:pP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The existentialist … finds it extremely embarrassing that God does not exist, for there disappears with Him all possibility of finding values in an intelligible heaven. There can no longer be any good a priori, since there is no infinite and perfect consciousness to think it. It is nowhere written that </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the good</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 exists, that one must be honest or must not lie, since we are now upon the plane where there are only men. Dostoevsky once wrote, </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If God did not exist, everything would be permitted</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 and that, for existentialism, is the starting point. Everything is indeed permitted if God does not exist, and man is in consequence forlorn, for he cannot find anything to depend upon either within or without himself.</a:t>
            </a:r>
            <a:r>
              <a:rPr lang="ja-JP" altLang="en-US" sz="2800" i="0" dirty="0">
                <a:solidFill>
                  <a:srgbClr val="010101"/>
                </a:solidFill>
                <a:effectLst/>
                <a:latin typeface="Arial"/>
                <a:cs typeface="Candara" charset="0"/>
                <a:sym typeface="Candara" charset="0"/>
              </a:rPr>
              <a:t>”</a:t>
            </a:r>
            <a:r>
              <a:rPr lang="en-US" sz="2800" i="0" dirty="0">
                <a:solidFill>
                  <a:srgbClr val="010101"/>
                </a:solidFill>
                <a:effectLst/>
                <a:latin typeface="Candara" charset="0"/>
                <a:cs typeface="Candara" charset="0"/>
                <a:sym typeface="Candara" charset="0"/>
              </a:rPr>
              <a:t> (</a:t>
            </a:r>
            <a:r>
              <a:rPr lang="en-US" sz="2800" i="0" dirty="0">
                <a:solidFill>
                  <a:srgbClr val="010101"/>
                </a:solidFill>
                <a:effectLst/>
                <a:latin typeface="Candara Italic" charset="0"/>
                <a:cs typeface="Candara Italic" charset="0"/>
                <a:sym typeface="Candara Italic" charset="0"/>
              </a:rPr>
              <a:t>Existentialism is a Humanism</a:t>
            </a:r>
            <a:r>
              <a:rPr lang="en-US" sz="2800" i="0" dirty="0">
                <a:solidFill>
                  <a:srgbClr val="010101"/>
                </a:solidFill>
                <a:effectLst/>
                <a:latin typeface="Candara" charset="0"/>
                <a:cs typeface="Candara" charset="0"/>
                <a:sym typeface="Candara" charset="0"/>
              </a:rPr>
              <a:t>)</a:t>
            </a:r>
            <a:endParaRPr lang="en-US" sz="2800" i="0" dirty="0">
              <a:solidFill>
                <a:srgbClr val="010101"/>
              </a:solidFill>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ln/>
        </p:spPr>
        <p:txBody>
          <a:bodyPr/>
          <a:lstStyle/>
          <a:p>
            <a:r>
              <a:rPr lang="en-US"/>
              <a:t>Sartre</a:t>
            </a:r>
            <a:r>
              <a:rPr lang="ja-JP" altLang="en-US">
                <a:latin typeface="Arial"/>
              </a:rPr>
              <a:t>’</a:t>
            </a:r>
            <a:r>
              <a:rPr lang="en-US"/>
              <a:t>s Response</a:t>
            </a:r>
          </a:p>
        </p:txBody>
      </p:sp>
      <p:sp>
        <p:nvSpPr>
          <p:cNvPr id="36866" name="Rectangle 2"/>
          <p:cNvSpPr>
            <a:spLocks noGrp="1" noChangeArrowheads="1"/>
          </p:cNvSpPr>
          <p:nvPr>
            <p:ph type="body" idx="1"/>
          </p:nvPr>
        </p:nvSpPr>
        <p:spPr>
          <a:ln/>
        </p:spPr>
        <p:txBody>
          <a:bodyPr/>
          <a:lstStyle/>
          <a:p>
            <a:r>
              <a:rPr lang="en-US" sz="2400" i="0" dirty="0">
                <a:solidFill>
                  <a:srgbClr val="000000"/>
                </a:solidFill>
                <a:effectLst>
                  <a:outerShdw blurRad="38100" dist="38100" dir="2700000" algn="tl">
                    <a:srgbClr val="FFFFFF"/>
                  </a:outerShdw>
                </a:effectLst>
                <a:latin typeface="Candara" charset="0"/>
                <a:cs typeface="Candara" charset="0"/>
                <a:sym typeface="Candara" charset="0"/>
              </a:rPr>
              <a:t>To the objection that </a:t>
            </a:r>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your values are not serious, since you choose them yourselves</a:t>
            </a:r>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 (from Existentialism is a Humanism): </a:t>
            </a:r>
            <a:endParaRPr lang="en-US" sz="24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To that I can only say that I am very sorry that it should be so; but if I have excluded God the Father, there must be somebody to invent values. We have to take things as they are. And moreover, to say that we invent values means neither more nor less than this; that there is no sense in life </a:t>
            </a:r>
            <a:r>
              <a:rPr lang="en-US" sz="2400" i="0" dirty="0">
                <a:solidFill>
                  <a:srgbClr val="000000"/>
                </a:solidFill>
                <a:effectLst>
                  <a:outerShdw blurRad="38100" dist="38100" dir="2700000" algn="tl">
                    <a:srgbClr val="FFFFFF"/>
                  </a:outerShdw>
                </a:effectLst>
                <a:latin typeface="Candara Italic" charset="0"/>
                <a:cs typeface="Candara Italic" charset="0"/>
                <a:sym typeface="Candara Italic" charset="0"/>
              </a:rPr>
              <a:t>a priori</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 Life is nothing until it is lived; but it is yours to make sense of, and the value of it is nothing else but the sense that you choose.</a:t>
            </a:r>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 ...</a:t>
            </a:r>
            <a:endParaRPr lang="en-US" sz="24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what man needs is to find himself again and to understand that nothing can save him from himself, not even a valid proof of the existence of God.</a:t>
            </a:r>
            <a:r>
              <a:rPr lang="ja-JP" altLang="en-US" sz="2400" i="0" dirty="0">
                <a:solidFill>
                  <a:srgbClr val="000000"/>
                </a:solidFill>
                <a:effectLst>
                  <a:outerShdw blurRad="38100" dist="38100" dir="2700000" algn="tl">
                    <a:srgbClr val="FFFFFF"/>
                  </a:outerShdw>
                </a:effectLst>
                <a:latin typeface="Arial"/>
                <a:cs typeface="Candara" charset="0"/>
                <a:sym typeface="Candara" charset="0"/>
              </a:rPr>
              <a:t>”</a:t>
            </a:r>
            <a:r>
              <a:rPr lang="en-US" sz="2400" i="0" dirty="0">
                <a:solidFill>
                  <a:srgbClr val="000000"/>
                </a:solidFill>
                <a:effectLst>
                  <a:outerShdw blurRad="38100" dist="38100" dir="2700000" algn="tl">
                    <a:srgbClr val="FFFFFF"/>
                  </a:outerShdw>
                </a:effectLst>
                <a:latin typeface="Candara" charset="0"/>
                <a:cs typeface="Candara" charset="0"/>
                <a:sym typeface="Candara" charset="0"/>
              </a:rPr>
              <a:t> </a:t>
            </a:r>
            <a:endParaRPr lang="en-US" sz="24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ln/>
        </p:spPr>
        <p:txBody>
          <a:bodyPr/>
          <a:lstStyle/>
          <a:p>
            <a:r>
              <a:rPr lang="en-US"/>
              <a:t>Bertrand Russell</a:t>
            </a:r>
          </a:p>
        </p:txBody>
      </p:sp>
      <p:sp>
        <p:nvSpPr>
          <p:cNvPr id="37890" name="Rectangle 2"/>
          <p:cNvSpPr>
            <a:spLocks noGrp="1" noChangeArrowheads="1"/>
          </p:cNvSpPr>
          <p:nvPr>
            <p:ph type="body" idx="1"/>
          </p:nvPr>
        </p:nvSpPr>
        <p:spPr>
          <a:xfrm>
            <a:off x="1155700" y="2819400"/>
            <a:ext cx="10629900" cy="6248400"/>
          </a:xfrm>
          <a:ln/>
        </p:spPr>
        <p:txBody>
          <a:bodyPr lIns="0" tIns="0" rIns="40639" bIns="0"/>
          <a:lstStyle/>
          <a:p>
            <a:pPr marL="39688" indent="0">
              <a:lnSpc>
                <a:spcPct val="100000"/>
              </a:lnSpc>
              <a:buNone/>
            </a:pPr>
            <a:r>
              <a:rPr lang="ja-JP" altLang="en-US" sz="2800" i="0" dirty="0" smtClean="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That man is the product of causes which had no provision of the end they were achieving; that his origin, his growth, his hopes and fears, his loves and his beliefs, are but the outcome of accidental collections of atoms; that no fire, no heroism, no intensity of thought and feeling, can preserve an individual life beyond the grave; that all </a:t>
            </a:r>
            <a:r>
              <a:rPr lang="en-US" sz="2800" i="0" dirty="0" err="1">
                <a:solidFill>
                  <a:srgbClr val="000000"/>
                </a:solidFill>
                <a:effectLst/>
                <a:latin typeface="Candara" charset="0"/>
                <a:cs typeface="Candara" charset="0"/>
                <a:sym typeface="Candara" charset="0"/>
              </a:rPr>
              <a:t>labour</a:t>
            </a:r>
            <a:r>
              <a:rPr lang="en-US" sz="2800" i="0" dirty="0">
                <a:solidFill>
                  <a:srgbClr val="000000"/>
                </a:solidFill>
                <a:effectLst/>
                <a:latin typeface="Candara" charset="0"/>
                <a:cs typeface="Candara" charset="0"/>
                <a:sym typeface="Candara" charset="0"/>
              </a:rPr>
              <a:t> of the ages, all the devotion, all the inspiration, all the noonday brightness of human genius, are destined to extinction in the vast death of the solar system, and that the whole temple of Man</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s achievement must inevitably be buried beneath the debris of a universe in ruins – all these things, if not quite beyond dispute, are yet so nearly certain, that no philosophy which rejects them can hope to stand. Only within the scaffolding of these truths, only on the firm foundation of unyielding despair, can the soul</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s habitation henceforth be safely built.</a:t>
            </a:r>
            <a:r>
              <a:rPr lang="ja-JP" altLang="en-US" sz="2800" i="0" dirty="0">
                <a:solidFill>
                  <a:srgbClr val="000000"/>
                </a:solidFill>
                <a:effectLst/>
                <a:latin typeface="Arial"/>
                <a:cs typeface="Candara" charset="0"/>
                <a:sym typeface="Candara" charset="0"/>
              </a:rPr>
              <a:t>”</a:t>
            </a:r>
            <a:r>
              <a:rPr lang="en-US" sz="2800" i="0" dirty="0">
                <a:solidFill>
                  <a:srgbClr val="000000"/>
                </a:solidFill>
                <a:effectLst/>
                <a:latin typeface="Candara" charset="0"/>
                <a:cs typeface="Candara" charset="0"/>
                <a:sym typeface="Candara" charset="0"/>
              </a:rPr>
              <a:t> (</a:t>
            </a:r>
            <a:r>
              <a:rPr lang="en-US" sz="2800" i="0" dirty="0">
                <a:solidFill>
                  <a:srgbClr val="000000"/>
                </a:solidFill>
                <a:effectLst/>
                <a:latin typeface="Candara Italic" charset="0"/>
                <a:cs typeface="Candara Italic" charset="0"/>
                <a:sym typeface="Candara Italic" charset="0"/>
              </a:rPr>
              <a:t>Why I Am Not a Christian</a:t>
            </a:r>
            <a:r>
              <a:rPr lang="en-US" sz="2800" i="0" dirty="0">
                <a:solidFill>
                  <a:srgbClr val="000000"/>
                </a:solidFill>
                <a:effectLst/>
                <a:latin typeface="Candara" charset="0"/>
                <a:cs typeface="Candara" charset="0"/>
                <a:sym typeface="Candara" charset="0"/>
              </a:rPr>
              <a:t>)</a:t>
            </a:r>
            <a:endParaRPr lang="en-US" sz="2800" i="0" dirty="0">
              <a:solidFill>
                <a:srgbClr val="000000"/>
              </a:solidFill>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787400" y="533400"/>
            <a:ext cx="11430000" cy="685800"/>
          </a:xfrm>
          <a:ln/>
        </p:spPr>
        <p:txBody>
          <a:bodyPr/>
          <a:lstStyle/>
          <a:p>
            <a:r>
              <a:rPr lang="en-US" sz="3600" dirty="0"/>
              <a:t>Robert Ingersoll at his </a:t>
            </a:r>
            <a:r>
              <a:rPr lang="en-US" sz="3600" dirty="0" smtClean="0"/>
              <a:t>brother</a:t>
            </a:r>
            <a:r>
              <a:rPr lang="ja-JP" altLang="en-US" sz="3600" dirty="0" smtClean="0">
                <a:latin typeface="Arial"/>
              </a:rPr>
              <a:t>’</a:t>
            </a:r>
            <a:r>
              <a:rPr lang="en-US" sz="3600" dirty="0" smtClean="0"/>
              <a:t>s </a:t>
            </a:r>
            <a:r>
              <a:rPr lang="en-US" sz="3600" dirty="0"/>
              <a:t>graveside</a:t>
            </a:r>
          </a:p>
        </p:txBody>
      </p:sp>
      <p:sp>
        <p:nvSpPr>
          <p:cNvPr id="38914" name="Rectangle 2"/>
          <p:cNvSpPr>
            <a:spLocks noGrp="1" noChangeArrowheads="1"/>
          </p:cNvSpPr>
          <p:nvPr>
            <p:ph type="body" idx="1"/>
          </p:nvPr>
        </p:nvSpPr>
        <p:spPr>
          <a:xfrm>
            <a:off x="850900" y="1447800"/>
            <a:ext cx="11303000" cy="7670800"/>
          </a:xfrm>
          <a:ln/>
        </p:spPr>
        <p:txBody>
          <a:bodyPr/>
          <a:lstStyle/>
          <a:p>
            <a:pPr marL="0" indent="0">
              <a:lnSpc>
                <a:spcPct val="100000"/>
              </a:lnSpc>
              <a:buNone/>
            </a:pPr>
            <a:r>
              <a:rPr lang="en-US" sz="2400" i="0" dirty="0">
                <a:solidFill>
                  <a:srgbClr val="000000"/>
                </a:solidFill>
                <a:effectLst/>
                <a:latin typeface="Candara" charset="0"/>
                <a:cs typeface="Candara" charset="0"/>
                <a:sym typeface="Candara" charset="0"/>
              </a:rPr>
              <a:t>He had not passed on life</a:t>
            </a:r>
            <a:r>
              <a:rPr lang="ja-JP" altLang="en-US" sz="2400" i="0" dirty="0">
                <a:solidFill>
                  <a:srgbClr val="000000"/>
                </a:solidFill>
                <a:effectLst/>
                <a:latin typeface="Arial"/>
                <a:cs typeface="Candara" charset="0"/>
                <a:sym typeface="Candara" charset="0"/>
              </a:rPr>
              <a:t>’</a:t>
            </a:r>
            <a:r>
              <a:rPr lang="en-US" sz="2400" i="0" dirty="0">
                <a:solidFill>
                  <a:srgbClr val="000000"/>
                </a:solidFill>
                <a:effectLst/>
                <a:latin typeface="Candara" charset="0"/>
                <a:cs typeface="Candara" charset="0"/>
                <a:sym typeface="Candara" charset="0"/>
              </a:rPr>
              <a:t>s highway the stone that marks the highest point, but, being weary for a moment, lay down by the wayside, and, using his burden for a pillow, fell into that dreamless sleep that kisses down his eyelids still. While yet in love with life and raptured with the world, he passed to silence and pathetic dust. </a:t>
            </a:r>
            <a:endParaRPr lang="en-US" sz="2400" i="0" dirty="0">
              <a:solidFill>
                <a:srgbClr val="000000"/>
              </a:solidFill>
              <a:effectLst/>
              <a:latin typeface="Candara" charset="0"/>
              <a:ea typeface="ヒラギノ角ゴ ProN W3" charset="0"/>
              <a:cs typeface="ヒラギノ角ゴ ProN W3" charset="0"/>
              <a:sym typeface="Candara" charset="0"/>
            </a:endParaRPr>
          </a:p>
          <a:p>
            <a:pPr marL="0" indent="0">
              <a:lnSpc>
                <a:spcPct val="100000"/>
              </a:lnSpc>
              <a:buNone/>
            </a:pPr>
            <a:r>
              <a:rPr lang="en-US" sz="2400" i="0" dirty="0">
                <a:solidFill>
                  <a:srgbClr val="000000"/>
                </a:solidFill>
                <a:effectLst/>
                <a:latin typeface="Candara" charset="0"/>
                <a:cs typeface="Candara" charset="0"/>
                <a:sym typeface="Candara" charset="0"/>
              </a:rPr>
              <a:t>Yet, after all, it may be best, just in the happiest, sunniest hour of all the voyage, while eager winds are kissing every sail, to dash against the unseen rock, and in an instant hear the billows roar above a sunken ship. For, whether in mid-sea or </a:t>
            </a:r>
            <a:r>
              <a:rPr lang="ja-JP" altLang="en-US" sz="2400" i="0" dirty="0">
                <a:solidFill>
                  <a:srgbClr val="000000"/>
                </a:solidFill>
                <a:effectLst/>
                <a:latin typeface="Arial"/>
                <a:cs typeface="Candara" charset="0"/>
                <a:sym typeface="Candara" charset="0"/>
              </a:rPr>
              <a:t>’</a:t>
            </a:r>
            <a:r>
              <a:rPr lang="en-US" sz="2400" i="0" dirty="0" err="1">
                <a:solidFill>
                  <a:srgbClr val="000000"/>
                </a:solidFill>
                <a:effectLst/>
                <a:latin typeface="Candara" charset="0"/>
                <a:cs typeface="Candara" charset="0"/>
                <a:sym typeface="Candara" charset="0"/>
              </a:rPr>
              <a:t>mong</a:t>
            </a:r>
            <a:r>
              <a:rPr lang="en-US" sz="2400" i="0" dirty="0">
                <a:solidFill>
                  <a:srgbClr val="000000"/>
                </a:solidFill>
                <a:effectLst/>
                <a:latin typeface="Candara" charset="0"/>
                <a:cs typeface="Candara" charset="0"/>
                <a:sym typeface="Candara" charset="0"/>
              </a:rPr>
              <a:t> the breakers of the farther shore, a wreck at last must mark the end of each and all. And every life, no matter if its every hour is rich with love and every moment jeweled with a joy, will, at its close, become a tragedy as sad and deep and dark as can be woven of the warp and woof of mystery and death</a:t>
            </a:r>
            <a:r>
              <a:rPr lang="en-US" sz="2400" i="0" dirty="0" smtClean="0">
                <a:solidFill>
                  <a:srgbClr val="000000"/>
                </a:solidFill>
                <a:effectLst/>
                <a:latin typeface="Candara" charset="0"/>
                <a:cs typeface="Candara" charset="0"/>
                <a:sym typeface="Candara" charset="0"/>
              </a:rPr>
              <a:t>. …</a:t>
            </a:r>
            <a:endParaRPr lang="en-US" sz="2400" dirty="0">
              <a:solidFill>
                <a:srgbClr val="000000"/>
              </a:solidFill>
              <a:effectLst/>
              <a:latin typeface="Candara" charset="0"/>
              <a:ea typeface="ヒラギノ角ゴ ProN W3" charset="0"/>
              <a:cs typeface="ヒラギノ角ゴ ProN W3" charset="0"/>
              <a:sym typeface="Candara" charset="0"/>
            </a:endParaRPr>
          </a:p>
          <a:p>
            <a:pPr marL="0" indent="0">
              <a:lnSpc>
                <a:spcPct val="100000"/>
              </a:lnSpc>
              <a:buNone/>
            </a:pPr>
            <a:r>
              <a:rPr lang="en-US" sz="2400" dirty="0">
                <a:solidFill>
                  <a:srgbClr val="000000"/>
                </a:solidFill>
                <a:effectLst/>
                <a:latin typeface="Candara" charset="0"/>
                <a:cs typeface="Candara" charset="0"/>
                <a:sym typeface="Candara" charset="0"/>
              </a:rPr>
              <a:t>Life is a narrow vale between the cold and barren peaks of two eternities. We strive in vain to look beyond the heights. We cry aloud, and the only answer is the echo of our wailing cry. From the voiceless lips of the </a:t>
            </a:r>
            <a:r>
              <a:rPr lang="en-US" sz="2400" dirty="0" err="1">
                <a:solidFill>
                  <a:srgbClr val="000000"/>
                </a:solidFill>
                <a:effectLst/>
                <a:latin typeface="Candara" charset="0"/>
                <a:cs typeface="Candara" charset="0"/>
                <a:sym typeface="Candara" charset="0"/>
              </a:rPr>
              <a:t>unreplying</a:t>
            </a:r>
            <a:r>
              <a:rPr lang="en-US" sz="2400" dirty="0">
                <a:solidFill>
                  <a:srgbClr val="000000"/>
                </a:solidFill>
                <a:effectLst/>
                <a:latin typeface="Candara" charset="0"/>
                <a:cs typeface="Candara" charset="0"/>
                <a:sym typeface="Candara" charset="0"/>
              </a:rPr>
              <a:t> dead there comes no word; but in the night of death hope sees a star, and listening love can hear the rustle of a wing. </a:t>
            </a:r>
            <a:endParaRPr lang="en-US" sz="2400" dirty="0">
              <a:solidFill>
                <a:srgbClr val="000000"/>
              </a:solidFill>
              <a:effectLst/>
              <a:latin typeface="Candara" charset="0"/>
              <a:ea typeface="ヒラギノ角ゴ ProN W3" charset="0"/>
              <a:cs typeface="ヒラギノ角ゴ ProN W3" charset="0"/>
              <a:sym typeface="Candara" charset="0"/>
            </a:endParaRPr>
          </a:p>
          <a:p>
            <a:pPr marL="0" indent="0">
              <a:lnSpc>
                <a:spcPct val="100000"/>
              </a:lnSpc>
              <a:buNone/>
            </a:pPr>
            <a:r>
              <a:rPr lang="en-US" sz="2400" dirty="0">
                <a:solidFill>
                  <a:srgbClr val="000000"/>
                </a:solidFill>
                <a:effectLst/>
                <a:latin typeface="Candara" charset="0"/>
                <a:cs typeface="Candara" charset="0"/>
                <a:sym typeface="Candara" charset="0"/>
              </a:rPr>
              <a:t>He who sleeps here, when dying, mistaking the approach of death for the return of health, whispered with his last breath: </a:t>
            </a:r>
            <a:r>
              <a:rPr lang="ja-JP" altLang="en-US" sz="2400" dirty="0">
                <a:solidFill>
                  <a:srgbClr val="000000"/>
                </a:solidFill>
                <a:effectLst/>
                <a:latin typeface="Arial"/>
                <a:cs typeface="Candara" charset="0"/>
                <a:sym typeface="Candara" charset="0"/>
              </a:rPr>
              <a:t>“</a:t>
            </a:r>
            <a:r>
              <a:rPr lang="en-US" sz="2400" dirty="0">
                <a:solidFill>
                  <a:srgbClr val="000000"/>
                </a:solidFill>
                <a:effectLst/>
                <a:latin typeface="Candara" charset="0"/>
                <a:cs typeface="Candara" charset="0"/>
                <a:sym typeface="Candara" charset="0"/>
              </a:rPr>
              <a:t>I am better now.</a:t>
            </a:r>
            <a:r>
              <a:rPr lang="ja-JP" altLang="en-US" sz="2400" dirty="0">
                <a:solidFill>
                  <a:srgbClr val="000000"/>
                </a:solidFill>
                <a:effectLst/>
                <a:latin typeface="Arial"/>
                <a:cs typeface="Candara" charset="0"/>
                <a:sym typeface="Candara" charset="0"/>
              </a:rPr>
              <a:t>”</a:t>
            </a:r>
            <a:r>
              <a:rPr lang="en-US" sz="2400" dirty="0">
                <a:solidFill>
                  <a:srgbClr val="000000"/>
                </a:solidFill>
                <a:effectLst/>
                <a:latin typeface="Candara" charset="0"/>
                <a:cs typeface="Candara" charset="0"/>
                <a:sym typeface="Candara" charset="0"/>
              </a:rPr>
              <a:t> Let us believe, in spite of doubts and dogmas, and tears and fears, that these dear words are true of all the countless dead.</a:t>
            </a:r>
            <a:endParaRPr lang="en-US" sz="2400" dirty="0">
              <a:solidFill>
                <a:srgbClr val="000000"/>
              </a:solidFill>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a:lstStyle/>
          <a:p>
            <a:r>
              <a:rPr lang="en-US"/>
              <a:t>What fits the Evidence?</a:t>
            </a:r>
          </a:p>
        </p:txBody>
      </p:sp>
      <p:sp>
        <p:nvSpPr>
          <p:cNvPr id="39938" name="Rectangle 2"/>
          <p:cNvSpPr>
            <a:spLocks noGrp="1" noChangeArrowheads="1"/>
          </p:cNvSpPr>
          <p:nvPr>
            <p:ph type="body" idx="1"/>
          </p:nvPr>
        </p:nvSpPr>
        <p:spPr>
          <a:ln/>
        </p:spPr>
        <p:txBody>
          <a:bodyPr/>
          <a:lstStyle/>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We are thinking, reasoning, moral beings -- why? </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Which worldview actually fits what we know to be true about ourselves and our experiences? </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Which worldview makes sense of right and wrong, good and bad? Who is in the position to define and understand what this even means? </a:t>
            </a:r>
            <a:endParaRPr lang="en-US" sz="3200" i="0" dirty="0" smtClean="0">
              <a:solidFill>
                <a:srgbClr val="000000"/>
              </a:solidFill>
              <a:effectLst>
                <a:outerShdw blurRad="38100" dist="38100" dir="2700000" algn="tl">
                  <a:srgbClr val="FFFFFF"/>
                </a:outerShdw>
              </a:effectLst>
              <a:latin typeface="Candara" charset="0"/>
              <a:cs typeface="Candara" charset="0"/>
              <a:sym typeface="Candara" charset="0"/>
            </a:endParaRPr>
          </a:p>
          <a:p>
            <a:pPr>
              <a:buFontTx/>
              <a:buBlip>
                <a:blip r:embed="rId2"/>
              </a:buBlip>
            </a:pPr>
            <a:r>
              <a:rPr lang="en-US" sz="3200" i="0" dirty="0" smtClean="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rPr>
              <a:t>Psalm 14:1</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104217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Premises</a:t>
            </a:r>
          </a:p>
        </p:txBody>
      </p:sp>
      <p:sp>
        <p:nvSpPr>
          <p:cNvPr id="14338" name="Rectangle 2"/>
          <p:cNvSpPr>
            <a:spLocks noGrp="1" noChangeArrowheads="1"/>
          </p:cNvSpPr>
          <p:nvPr>
            <p:ph type="body" idx="1"/>
          </p:nvPr>
        </p:nvSpPr>
        <p:spPr>
          <a:xfrm>
            <a:off x="1320800" y="2438400"/>
            <a:ext cx="10464800" cy="6769100"/>
          </a:xfrm>
          <a:ln/>
        </p:spPr>
        <p:txBody>
          <a:bodyPr/>
          <a:lstStyle/>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Matter is real; mind is real -- but is mind merely matter?</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Matter had a beginning -- the essence of the cosmological argument</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But what is the mind? Where did it come from? </a:t>
            </a:r>
            <a:endParaRPr lang="en-US" sz="3200" i="0" dirty="0" smtClean="0">
              <a:solidFill>
                <a:srgbClr val="000000"/>
              </a:solidFill>
              <a:effectLst>
                <a:outerShdw blurRad="38100" dist="38100" dir="2700000" algn="tl">
                  <a:srgbClr val="FFFFFF"/>
                </a:outerShdw>
              </a:effectLst>
              <a:latin typeface="Candara" charset="0"/>
              <a:cs typeface="Candara" charset="0"/>
              <a:sym typeface="Candara" charset="0"/>
            </a:endParaRPr>
          </a:p>
          <a:p>
            <a:pPr>
              <a:buFontTx/>
              <a:buBlip>
                <a:blip r:embed="rId2"/>
              </a:buBlip>
            </a:pPr>
            <a:r>
              <a:rPr lang="en-US" sz="3200" i="0" dirty="0" smtClean="0">
                <a:solidFill>
                  <a:srgbClr val="000000"/>
                </a:solidFill>
                <a:effectLst>
                  <a:outerShdw blurRad="38100" dist="38100" dir="2700000" algn="tl">
                    <a:srgbClr val="FFFFFF"/>
                  </a:outerShdw>
                </a:effectLst>
                <a:latin typeface="Candara" charset="0"/>
                <a:ea typeface="ヒラギノ角ゴ ProN W3" charset="0"/>
                <a:cs typeface="Candara" charset="0"/>
                <a:sym typeface="Candara" charset="0"/>
              </a:rPr>
              <a:t>The Biblical Position: Matt 22:36-38; 2 </a:t>
            </a:r>
            <a:r>
              <a:rPr lang="en-US" sz="3200" i="0" dirty="0" err="1" smtClean="0">
                <a:solidFill>
                  <a:srgbClr val="000000"/>
                </a:solidFill>
                <a:effectLst>
                  <a:outerShdw blurRad="38100" dist="38100" dir="2700000" algn="tl">
                    <a:srgbClr val="FFFFFF"/>
                  </a:outerShdw>
                </a:effectLst>
                <a:latin typeface="Candara" charset="0"/>
                <a:ea typeface="ヒラギノ角ゴ ProN W3" charset="0"/>
                <a:cs typeface="Candara" charset="0"/>
                <a:sym typeface="Candara" charset="0"/>
              </a:rPr>
              <a:t>Cor</a:t>
            </a:r>
            <a:r>
              <a:rPr lang="en-US" sz="3200" i="0" dirty="0" smtClean="0">
                <a:solidFill>
                  <a:srgbClr val="000000"/>
                </a:solidFill>
                <a:effectLst>
                  <a:outerShdw blurRad="38100" dist="38100" dir="2700000" algn="tl">
                    <a:srgbClr val="FFFFFF"/>
                  </a:outerShdw>
                </a:effectLst>
                <a:latin typeface="Candara" charset="0"/>
                <a:ea typeface="ヒラギノ角ゴ ProN W3" charset="0"/>
                <a:cs typeface="Candara" charset="0"/>
                <a:sym typeface="Candara" charset="0"/>
              </a:rPr>
              <a:t> 10:5; </a:t>
            </a:r>
            <a:r>
              <a:rPr lang="en-US" sz="3200" i="0" dirty="0" err="1" smtClean="0">
                <a:solidFill>
                  <a:srgbClr val="000000"/>
                </a:solidFill>
                <a:effectLst>
                  <a:outerShdw blurRad="38100" dist="38100" dir="2700000" algn="tl">
                    <a:srgbClr val="FFFFFF"/>
                  </a:outerShdw>
                </a:effectLst>
                <a:latin typeface="Candara" charset="0"/>
                <a:ea typeface="ヒラギノ角ゴ ProN W3" charset="0"/>
                <a:cs typeface="Candara" charset="0"/>
                <a:sym typeface="Candara" charset="0"/>
              </a:rPr>
              <a:t>Psa</a:t>
            </a:r>
            <a:r>
              <a:rPr lang="en-US" sz="3200" i="0" dirty="0" smtClean="0">
                <a:solidFill>
                  <a:srgbClr val="000000"/>
                </a:solidFill>
                <a:effectLst>
                  <a:outerShdw blurRad="38100" dist="38100" dir="2700000" algn="tl">
                    <a:srgbClr val="FFFFFF"/>
                  </a:outerShdw>
                </a:effectLst>
                <a:latin typeface="Candara" charset="0"/>
                <a:ea typeface="ヒラギノ角ゴ ProN W3" charset="0"/>
                <a:cs typeface="Candara" charset="0"/>
                <a:sym typeface="Candara" charset="0"/>
              </a:rPr>
              <a:t> 14:1</a:t>
            </a:r>
          </a:p>
          <a:p>
            <a:pPr lvl="1">
              <a:buFontTx/>
              <a:buBlip>
                <a:blip r:embed="rId2"/>
              </a:buBlip>
            </a:pPr>
            <a:r>
              <a:rPr lang="en-US" sz="3200" i="0" dirty="0" smtClean="0">
                <a:solidFill>
                  <a:srgbClr val="000000"/>
                </a:solidFill>
                <a:effectLst>
                  <a:outerShdw blurRad="38100" dist="38100" dir="2700000" algn="tl">
                    <a:srgbClr val="FFFFFF"/>
                  </a:outerShdw>
                </a:effectLst>
                <a:latin typeface="Candara" charset="0"/>
                <a:ea typeface="ヒラギノ角ゴ ProN W3" charset="0"/>
                <a:cs typeface="Candara" charset="0"/>
                <a:sym typeface="Candara" charset="0"/>
              </a:rPr>
              <a:t>Scripture appeals to and presupposes the use of the mind on every page!</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The Mind</a:t>
            </a:r>
          </a:p>
        </p:txBody>
      </p:sp>
      <p:sp>
        <p:nvSpPr>
          <p:cNvPr id="15362" name="Rectangle 2"/>
          <p:cNvSpPr>
            <a:spLocks noGrp="1" noChangeArrowheads="1"/>
          </p:cNvSpPr>
          <p:nvPr>
            <p:ph type="body" idx="1"/>
          </p:nvPr>
        </p:nvSpPr>
        <p:spPr>
          <a:xfrm>
            <a:off x="1117600" y="2984500"/>
            <a:ext cx="10668000" cy="5715000"/>
          </a:xfrm>
          <a:ln/>
        </p:spPr>
        <p:txBody>
          <a:bodyPr/>
          <a:lstStyle/>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The element, part, or process that reasons, thinks, perceives, judges, wills, and feels. </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Intelligence and </a:t>
            </a:r>
            <a:r>
              <a:rPr lang="en-US" sz="3200" i="0" dirty="0" smtClean="0">
                <a:solidFill>
                  <a:srgbClr val="000000"/>
                </a:solidFill>
                <a:effectLst>
                  <a:outerShdw blurRad="38100" dist="38100" dir="2700000" algn="tl">
                    <a:srgbClr val="FFFFFF"/>
                  </a:outerShdw>
                </a:effectLst>
                <a:latin typeface="Candara" charset="0"/>
                <a:cs typeface="Candara" charset="0"/>
                <a:sym typeface="Candara" charset="0"/>
              </a:rPr>
              <a:t>understanding (</a:t>
            </a:r>
            <a:r>
              <a:rPr lang="en-US" sz="3200" i="0" dirty="0" err="1" smtClean="0">
                <a:solidFill>
                  <a:srgbClr val="000000"/>
                </a:solidFill>
                <a:effectLst>
                  <a:outerShdw blurRad="38100" dist="38100" dir="2700000" algn="tl">
                    <a:srgbClr val="FFFFFF"/>
                  </a:outerShdw>
                </a:effectLst>
                <a:latin typeface="Candara" charset="0"/>
                <a:cs typeface="Candara" charset="0"/>
                <a:sym typeface="Candara" charset="0"/>
              </a:rPr>
              <a:t>Eph</a:t>
            </a:r>
            <a:r>
              <a:rPr lang="en-US" sz="3200" i="0" dirty="0" smtClean="0">
                <a:solidFill>
                  <a:srgbClr val="000000"/>
                </a:solidFill>
                <a:effectLst>
                  <a:outerShdw blurRad="38100" dist="38100" dir="2700000" algn="tl">
                    <a:srgbClr val="FFFFFF"/>
                  </a:outerShdw>
                </a:effectLst>
                <a:latin typeface="Candara" charset="0"/>
                <a:cs typeface="Candara" charset="0"/>
                <a:sym typeface="Candara" charset="0"/>
              </a:rPr>
              <a:t> 3:4; 5:15-17)</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The mind processes information</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Information itself is not material, but can become imprinted on material (like a book)</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The Mind</a:t>
            </a:r>
          </a:p>
        </p:txBody>
      </p:sp>
      <p:sp>
        <p:nvSpPr>
          <p:cNvPr id="16386" name="Rectangle 2"/>
          <p:cNvSpPr>
            <a:spLocks noGrp="1" noChangeArrowheads="1"/>
          </p:cNvSpPr>
          <p:nvPr>
            <p:ph type="body" idx="1"/>
          </p:nvPr>
        </p:nvSpPr>
        <p:spPr>
          <a:ln/>
        </p:spPr>
        <p:txBody>
          <a:bodyPr/>
          <a:lstStyle/>
          <a:p>
            <a:pPr>
              <a:buFontTx/>
              <a:buBlip>
                <a:blip r:embed="rId2"/>
              </a:buBlip>
            </a:pPr>
            <a:r>
              <a:rPr lang="en-US" sz="3200" i="0" dirty="0">
                <a:solidFill>
                  <a:srgbClr val="000000"/>
                </a:solidFill>
                <a:effectLst>
                  <a:outerShdw blurRad="38100" dist="38100" dir="2700000" algn="tl">
                    <a:srgbClr val="FFFFFF"/>
                  </a:outerShdw>
                </a:effectLst>
                <a:latin typeface="Candara Bold" charset="0"/>
                <a:cs typeface="Candara Bold" charset="0"/>
                <a:sym typeface="Candara Bold" charset="0"/>
              </a:rPr>
              <a:t>Atheism:</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 intelligence has not always been, but slowly evolved from </a:t>
            </a:r>
            <a:r>
              <a:rPr lang="en-US" sz="3200" i="0" dirty="0" smtClean="0">
                <a:solidFill>
                  <a:srgbClr val="000000"/>
                </a:solidFill>
                <a:effectLst>
                  <a:outerShdw blurRad="38100" dist="38100" dir="2700000" algn="tl">
                    <a:srgbClr val="FFFFFF"/>
                  </a:outerShdw>
                </a:effectLst>
                <a:latin typeface="Candara" charset="0"/>
                <a:cs typeface="Candara" charset="0"/>
                <a:sym typeface="Candara" charset="0"/>
              </a:rPr>
              <a:t>brute materialism</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smtClean="0">
                <a:solidFill>
                  <a:srgbClr val="000000"/>
                </a:solidFill>
                <a:effectLst>
                  <a:outerShdw blurRad="38100" dist="38100" dir="2700000" algn="tl">
                    <a:srgbClr val="FFFFFF"/>
                  </a:outerShdw>
                </a:effectLst>
                <a:latin typeface="Candara" charset="0"/>
                <a:cs typeface="Candara" charset="0"/>
                <a:sym typeface="Candara" charset="0"/>
              </a:rPr>
              <a:t>The mind </a:t>
            </a:r>
            <a:r>
              <a:rPr lang="en-US" sz="3200" i="0" dirty="0">
                <a:solidFill>
                  <a:srgbClr val="000000"/>
                </a:solidFill>
                <a:effectLst>
                  <a:outerShdw blurRad="38100" dist="38100" dir="2700000" algn="tl">
                    <a:srgbClr val="FFFFFF"/>
                  </a:outerShdw>
                </a:effectLst>
                <a:latin typeface="Candara" charset="0"/>
                <a:cs typeface="Candara" charset="0"/>
                <a:sym typeface="Candara" charset="0"/>
              </a:rPr>
              <a:t>is just a chemical reaction -- only material processes at work</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But cannot demonstrate how they start with non-living, non-intelligent, non-reasoning, random chance and wind up with thinking, reasoning, moral, responsible people</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a:t>Mind and Matter</a:t>
            </a:r>
          </a:p>
        </p:txBody>
      </p:sp>
      <p:sp>
        <p:nvSpPr>
          <p:cNvPr id="17410" name="Rectangle 2"/>
          <p:cNvSpPr>
            <a:spLocks noGrp="1" noChangeArrowheads="1"/>
          </p:cNvSpPr>
          <p:nvPr>
            <p:ph type="body" idx="1"/>
          </p:nvPr>
        </p:nvSpPr>
        <p:spPr>
          <a:xfrm>
            <a:off x="990600" y="2895600"/>
            <a:ext cx="11112500" cy="5803900"/>
          </a:xfrm>
          <a:ln/>
        </p:spPr>
        <p:txBody>
          <a:bodyPr/>
          <a:lstStyle/>
          <a:p>
            <a:pPr>
              <a:buFontTx/>
              <a:buBlip>
                <a:blip r:embed="rId2"/>
              </a:buBlip>
            </a:pPr>
            <a:r>
              <a:rPr lang="en-US" sz="2800" i="0" dirty="0">
                <a:solidFill>
                  <a:srgbClr val="000000"/>
                </a:solidFill>
                <a:effectLst>
                  <a:outerShdw blurRad="38100" dist="38100" dir="2700000" algn="tl">
                    <a:srgbClr val="FFFFFF"/>
                  </a:outerShdw>
                </a:effectLst>
                <a:latin typeface="Candara"/>
                <a:cs typeface="Candara"/>
              </a:rPr>
              <a:t>Something has always been here, since nothing comes from nothing. No evidence that matter is eternal.</a:t>
            </a:r>
          </a:p>
          <a:p>
            <a:pPr>
              <a:buFontTx/>
              <a:buBlip>
                <a:blip r:embed="rId2"/>
              </a:buBlip>
            </a:pPr>
            <a:r>
              <a:rPr lang="en-US" sz="2800" i="0" dirty="0">
                <a:solidFill>
                  <a:srgbClr val="000000"/>
                </a:solidFill>
                <a:effectLst>
                  <a:outerShdw blurRad="38100" dist="38100" dir="2700000" algn="tl">
                    <a:srgbClr val="FFFFFF"/>
                  </a:outerShdw>
                </a:effectLst>
                <a:latin typeface="Candara"/>
                <a:cs typeface="Candara"/>
              </a:rPr>
              <a:t>If matter randomly gave rise to intelligence, then what guarantee do we have that it happened properly? </a:t>
            </a:r>
          </a:p>
          <a:p>
            <a:pPr>
              <a:buFontTx/>
              <a:buBlip>
                <a:blip r:embed="rId2"/>
              </a:buBlip>
            </a:pPr>
            <a:r>
              <a:rPr lang="en-US" sz="2800" i="0" dirty="0">
                <a:solidFill>
                  <a:srgbClr val="000000"/>
                </a:solidFill>
                <a:effectLst>
                  <a:outerShdw blurRad="38100" dist="38100" dir="2700000" algn="tl">
                    <a:srgbClr val="FFFFFF"/>
                  </a:outerShdw>
                </a:effectLst>
                <a:latin typeface="Candara"/>
                <a:cs typeface="Candara"/>
              </a:rPr>
              <a:t>If mind gave rise to matter, however, then intelligence is behind all created existence: </a:t>
            </a:r>
            <a:r>
              <a:rPr lang="ja-JP" altLang="en-US" sz="2800" i="0" dirty="0">
                <a:solidFill>
                  <a:srgbClr val="000000"/>
                </a:solidFill>
                <a:effectLst>
                  <a:outerShdw blurRad="38100" dist="38100" dir="2700000" algn="tl">
                    <a:srgbClr val="FFFFFF"/>
                  </a:outerShdw>
                </a:effectLst>
                <a:latin typeface="Candara"/>
                <a:cs typeface="Candara"/>
              </a:rPr>
              <a:t>“</a:t>
            </a:r>
            <a:r>
              <a:rPr lang="en-US" sz="2800" i="0" dirty="0">
                <a:solidFill>
                  <a:srgbClr val="000000"/>
                </a:solidFill>
                <a:effectLst>
                  <a:outerShdw blurRad="38100" dist="38100" dir="2700000" algn="tl">
                    <a:srgbClr val="FFFFFF"/>
                  </a:outerShdw>
                </a:effectLst>
                <a:latin typeface="Candara"/>
                <a:cs typeface="Candara"/>
              </a:rPr>
              <a:t>In the beginning, God...</a:t>
            </a:r>
            <a:r>
              <a:rPr lang="ja-JP" altLang="en-US" sz="2800" i="0" dirty="0">
                <a:solidFill>
                  <a:srgbClr val="000000"/>
                </a:solidFill>
                <a:effectLst>
                  <a:outerShdw blurRad="38100" dist="38100" dir="2700000" algn="tl">
                    <a:srgbClr val="FFFFFF"/>
                  </a:outerShdw>
                </a:effectLst>
                <a:latin typeface="Candara"/>
                <a:cs typeface="Candara"/>
              </a:rPr>
              <a:t>”</a:t>
            </a:r>
            <a:endParaRPr lang="en-US" sz="2800" i="0" dirty="0">
              <a:solidFill>
                <a:srgbClr val="000000"/>
              </a:solidFill>
              <a:effectLst>
                <a:outerShdw blurRad="38100" dist="38100" dir="2700000" algn="tl">
                  <a:srgbClr val="FFFFFF"/>
                </a:outerShdw>
              </a:effectLst>
              <a:latin typeface="Candara"/>
              <a:cs typeface="Candara"/>
            </a:endParaRPr>
          </a:p>
          <a:p>
            <a:pPr>
              <a:buFontTx/>
              <a:buBlip>
                <a:blip r:embed="rId2"/>
              </a:buBlip>
            </a:pPr>
            <a:r>
              <a:rPr lang="en-US" sz="2800" i="0" dirty="0">
                <a:solidFill>
                  <a:srgbClr val="000000"/>
                </a:solidFill>
                <a:effectLst/>
                <a:latin typeface="Candara"/>
                <a:cs typeface="Candara"/>
              </a:rPr>
              <a:t>Contrast with Darwin: </a:t>
            </a:r>
            <a:r>
              <a:rPr lang="ja-JP" altLang="en-US" sz="2800" i="0" dirty="0">
                <a:solidFill>
                  <a:srgbClr val="000000"/>
                </a:solidFill>
                <a:effectLst/>
                <a:latin typeface="Candara"/>
                <a:cs typeface="Candara"/>
              </a:rPr>
              <a:t>“</a:t>
            </a:r>
            <a:r>
              <a:rPr lang="en-US" sz="2800" i="0" dirty="0">
                <a:solidFill>
                  <a:srgbClr val="000000"/>
                </a:solidFill>
                <a:effectLst/>
                <a:latin typeface="Candara"/>
                <a:cs typeface="Candara"/>
              </a:rPr>
              <a:t>Nevertheless the difference in mind between man and the higher animals, great as it is, certainly is one of degree and not of kind.</a:t>
            </a:r>
            <a:r>
              <a:rPr lang="ja-JP" altLang="en-US" sz="2800" i="0" dirty="0">
                <a:solidFill>
                  <a:srgbClr val="000000"/>
                </a:solidFill>
                <a:effectLst/>
                <a:latin typeface="Candara"/>
                <a:cs typeface="Candara"/>
              </a:rPr>
              <a:t>”</a:t>
            </a:r>
            <a:r>
              <a:rPr lang="en-US" sz="2800" i="0" dirty="0">
                <a:solidFill>
                  <a:srgbClr val="000000"/>
                </a:solidFill>
                <a:effectLst/>
                <a:latin typeface="Candara"/>
                <a:cs typeface="Candara"/>
              </a:rPr>
              <a:t> Darwin, Charles, </a:t>
            </a:r>
            <a:r>
              <a:rPr lang="en-US" sz="2800" dirty="0">
                <a:solidFill>
                  <a:srgbClr val="000000"/>
                </a:solidFill>
                <a:effectLst/>
                <a:latin typeface="Candara"/>
                <a:cs typeface="Candara"/>
              </a:rPr>
              <a:t>The Descent of Man</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Intelligible Experience</a:t>
            </a:r>
          </a:p>
        </p:txBody>
      </p:sp>
      <p:sp>
        <p:nvSpPr>
          <p:cNvPr id="18434" name="Rectangle 2"/>
          <p:cNvSpPr>
            <a:spLocks noGrp="1" noChangeArrowheads="1"/>
          </p:cNvSpPr>
          <p:nvPr>
            <p:ph type="body" idx="1"/>
          </p:nvPr>
        </p:nvSpPr>
        <p:spPr>
          <a:xfrm>
            <a:off x="1117600" y="2882900"/>
            <a:ext cx="10845800" cy="6045200"/>
          </a:xfrm>
          <a:ln/>
        </p:spPr>
        <p:txBody>
          <a:bodyPr/>
          <a:lstStyle/>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Which worldview makes our experience intelligible?</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Look at the nature of people: we think, reason, purpose, love, make moral decisions, expect responsibility, etc. </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dirty="0">
                <a:solidFill>
                  <a:srgbClr val="000000"/>
                </a:solidFill>
                <a:effectLst>
                  <a:outerShdw blurRad="38100" dist="38100" dir="2700000" algn="tl">
                    <a:srgbClr val="FFFFFF"/>
                  </a:outerShdw>
                </a:effectLst>
                <a:latin typeface="Candara" charset="0"/>
                <a:cs typeface="Candara" charset="0"/>
                <a:sym typeface="Candara" charset="0"/>
              </a:rPr>
              <a:t>Does the idea of a random rise of intelligence from non-life and non-intelligence make our experiences intelligible? Or does experience reflect meaning, purpose, reason, thinking, truth, beauty, and moral nature? </a:t>
            </a:r>
            <a:endParaRPr lang="en-US" sz="3200" i="0" dirty="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Reflecting Experience</a:t>
            </a:r>
          </a:p>
        </p:txBody>
      </p:sp>
      <p:sp>
        <p:nvSpPr>
          <p:cNvPr id="19458" name="Rectangle 2"/>
          <p:cNvSpPr>
            <a:spLocks noGrp="1" noChangeArrowheads="1"/>
          </p:cNvSpPr>
          <p:nvPr>
            <p:ph type="body" idx="1"/>
          </p:nvPr>
        </p:nvSpPr>
        <p:spPr>
          <a:xfrm>
            <a:off x="1320800" y="2946400"/>
            <a:ext cx="10464800" cy="5969000"/>
          </a:xfrm>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If ultimate reality is mere chance from non-intelligent processes, how can we actually know anything? </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Why God makes sense: we start with life, reason, intellect, purpose, and morality -- everything our experience reflects; and this assures us of knowledge</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An Achilles Heel</a:t>
            </a:r>
          </a:p>
        </p:txBody>
      </p:sp>
      <p:sp>
        <p:nvSpPr>
          <p:cNvPr id="20482" name="Rectangle 2"/>
          <p:cNvSpPr>
            <a:spLocks noGrp="1" noChangeArrowheads="1"/>
          </p:cNvSpPr>
          <p:nvPr>
            <p:ph type="body" idx="1"/>
          </p:nvPr>
        </p:nvSpPr>
        <p:spPr>
          <a:xfrm>
            <a:off x="1117600" y="2984500"/>
            <a:ext cx="10668000" cy="5715000"/>
          </a:xfrm>
          <a:ln/>
        </p:spPr>
        <p:txBody>
          <a:bodyPr/>
          <a:lstStyle/>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The atheist</a:t>
            </a:r>
            <a:r>
              <a:rPr lang="ja-JP" altLang="en-US" sz="3200" i="0">
                <a:solidFill>
                  <a:srgbClr val="000000"/>
                </a:solidFill>
                <a:effectLst>
                  <a:outerShdw blurRad="38100" dist="38100" dir="2700000" algn="tl">
                    <a:srgbClr val="FFFFFF"/>
                  </a:outerShdw>
                </a:effectLst>
                <a:latin typeface="Arial"/>
                <a:cs typeface="Candara" charset="0"/>
                <a:sym typeface="Candara" charset="0"/>
              </a:rPr>
              <a:t>’</a:t>
            </a:r>
            <a:r>
              <a:rPr lang="en-US" sz="3200" i="0">
                <a:solidFill>
                  <a:srgbClr val="000000"/>
                </a:solidFill>
                <a:effectLst>
                  <a:outerShdw blurRad="38100" dist="38100" dir="2700000" algn="tl">
                    <a:srgbClr val="FFFFFF"/>
                  </a:outerShdw>
                </a:effectLst>
                <a:latin typeface="Candara" charset="0"/>
                <a:cs typeface="Candara" charset="0"/>
                <a:sym typeface="Candara" charset="0"/>
              </a:rPr>
              <a:t>s Achilles heel is a rational failure to make sense out of knowledge, reasoning, morality, life, etc. while trying to argue that only their worldview makes sense ... ? </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a:p>
            <a:pPr>
              <a:buFontTx/>
              <a:buBlip>
                <a:blip r:embed="rId2"/>
              </a:buBlip>
            </a:pPr>
            <a:r>
              <a:rPr lang="en-US" sz="3200" i="0">
                <a:solidFill>
                  <a:srgbClr val="000000"/>
                </a:solidFill>
                <a:effectLst>
                  <a:outerShdw blurRad="38100" dist="38100" dir="2700000" algn="tl">
                    <a:srgbClr val="FFFFFF"/>
                  </a:outerShdw>
                </a:effectLst>
                <a:latin typeface="Candara" charset="0"/>
                <a:cs typeface="Candara" charset="0"/>
                <a:sym typeface="Candara" charset="0"/>
              </a:rPr>
              <a:t>What is the final reference point that makes all facts and laws intelligible?</a:t>
            </a:r>
            <a:endParaRPr lang="en-US" sz="3200" i="0">
              <a:solidFill>
                <a:srgbClr val="000000"/>
              </a:solidFill>
              <a:effectLst>
                <a:outerShdw blurRad="38100" dist="38100" dir="2700000" algn="tl">
                  <a:srgbClr val="FFFFFF"/>
                </a:outerShdw>
              </a:effectLst>
              <a:latin typeface="Candara" charset="0"/>
              <a:ea typeface="ヒラギノ角ゴ ProN W3" charset="0"/>
              <a:cs typeface="ヒラギノ角ゴ ProN W3" charset="0"/>
              <a:sym typeface="Candara"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bldLvl="5"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10.xml.rels><?xml version="1.0" encoding="UTF-8" standalone="yes"?>
<Relationships xmlns="http://schemas.openxmlformats.org/package/2006/relationships"><Relationship Id="rId1" Type="http://schemas.openxmlformats.org/officeDocument/2006/relationships/image" Target="../media/image1.png"/></Relationships>
</file>

<file path=ppt/theme/_rels/theme11.xml.rels><?xml version="1.0" encoding="UTF-8" standalone="yes"?>
<Relationships xmlns="http://schemas.openxmlformats.org/package/2006/relationships"><Relationship Id="rId1" Type="http://schemas.openxmlformats.org/officeDocument/2006/relationships/image" Target="../media/image1.png"/></Relationships>
</file>

<file path=ppt/theme/_rels/theme12.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_rels/theme6.xml.rels><?xml version="1.0" encoding="UTF-8" standalone="yes"?>
<Relationships xmlns="http://schemas.openxmlformats.org/package/2006/relationships"><Relationship Id="rId1" Type="http://schemas.openxmlformats.org/officeDocument/2006/relationships/image" Target="../media/image1.png"/></Relationships>
</file>

<file path=ppt/theme/_rels/theme7.xml.rels><?xml version="1.0" encoding="UTF-8" standalone="yes"?>
<Relationships xmlns="http://schemas.openxmlformats.org/package/2006/relationships"><Relationship Id="rId1" Type="http://schemas.openxmlformats.org/officeDocument/2006/relationships/image" Target="../media/image1.png"/></Relationships>
</file>

<file path=ppt/theme/_rels/theme8.xml.rels><?xml version="1.0" encoding="UTF-8" standalone="yes"?>
<Relationships xmlns="http://schemas.openxmlformats.org/package/2006/relationships"><Relationship Id="rId1" Type="http://schemas.openxmlformats.org/officeDocument/2006/relationships/image" Target="../media/image1.png"/></Relationships>
</file>

<file path=ppt/theme/_rels/theme9.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mp; Subtitle">
  <a:themeElements>
    <a:clrScheme name="">
      <a:dk1>
        <a:srgbClr val="FEF6D8"/>
      </a:dk1>
      <a:lt1>
        <a:srgbClr val="BBA067"/>
      </a:lt1>
      <a:dk2>
        <a:srgbClr val="445F98"/>
      </a:dk2>
      <a:lt2>
        <a:srgbClr val="000000"/>
      </a:lt2>
      <a:accent1>
        <a:srgbClr val="BBE0E3"/>
      </a:accent1>
      <a:accent2>
        <a:srgbClr val="333399"/>
      </a:accent2>
      <a:accent3>
        <a:srgbClr val="B0B6CA"/>
      </a:accent3>
      <a:accent4>
        <a:srgbClr val="9F8857"/>
      </a:accent4>
      <a:accent5>
        <a:srgbClr val="DAEDEF"/>
      </a:accent5>
      <a:accent6>
        <a:srgbClr val="2D2D8A"/>
      </a:accent6>
      <a:hlink>
        <a:srgbClr val="009999"/>
      </a:hlink>
      <a:folHlink>
        <a:srgbClr val="99CC00"/>
      </a:folHlink>
    </a:clrScheme>
    <a:fontScheme name="Title &amp; Subtitle">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ullets">
  <a:themeElements>
    <a:clrScheme name="">
      <a:dk1>
        <a:srgbClr val="72706B"/>
      </a:dk1>
      <a:lt1>
        <a:srgbClr val="8D8F94"/>
      </a:lt1>
      <a:dk2>
        <a:srgbClr val="000000"/>
      </a:dk2>
      <a:lt2>
        <a:srgbClr val="808080"/>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Bullets">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Blank">
  <a:themeElements>
    <a:clrScheme name="">
      <a:dk1>
        <a:srgbClr val="72706B"/>
      </a:dk1>
      <a:lt1>
        <a:srgbClr val="8D8F94"/>
      </a:lt1>
      <a:dk2>
        <a:srgbClr val="000000"/>
      </a:dk2>
      <a:lt2>
        <a:srgbClr val="808080"/>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Blank">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 Top">
  <a:themeElements>
    <a:clrScheme name="">
      <a:dk1>
        <a:srgbClr val="72706B"/>
      </a:dk1>
      <a:lt1>
        <a:srgbClr val="8D8F94"/>
      </a:lt1>
      <a:dk2>
        <a:srgbClr val="000000"/>
      </a:dk2>
      <a:lt2>
        <a:srgbClr val="FEFFFE"/>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Title - Top">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Bullets">
  <a:themeElements>
    <a:clrScheme name="">
      <a:dk1>
        <a:srgbClr val="72706B"/>
      </a:dk1>
      <a:lt1>
        <a:srgbClr val="8D8F94"/>
      </a:lt1>
      <a:dk2>
        <a:srgbClr val="000000"/>
      </a:dk2>
      <a:lt2>
        <a:srgbClr val="FFFFFF"/>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Title &amp; Bullets">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
      <a:dk1>
        <a:srgbClr val="FEF6D8"/>
      </a:dk1>
      <a:lt1>
        <a:srgbClr val="BBA067"/>
      </a:lt1>
      <a:dk2>
        <a:srgbClr val="445F98"/>
      </a:dk2>
      <a:lt2>
        <a:srgbClr val="000000"/>
      </a:lt2>
      <a:accent1>
        <a:srgbClr val="BBE0E3"/>
      </a:accent1>
      <a:accent2>
        <a:srgbClr val="333399"/>
      </a:accent2>
      <a:accent3>
        <a:srgbClr val="B0B6CA"/>
      </a:accent3>
      <a:accent4>
        <a:srgbClr val="9F8857"/>
      </a:accent4>
      <a:accent5>
        <a:srgbClr val="DAEDEF"/>
      </a:accent5>
      <a:accent6>
        <a:srgbClr val="2D2D8A"/>
      </a:accent6>
      <a:hlink>
        <a:srgbClr val="009999"/>
      </a:hlink>
      <a:folHlink>
        <a:srgbClr val="99CC00"/>
      </a:folHlink>
    </a:clrScheme>
    <a:fontScheme name="Title - Center">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
      <a:dk1>
        <a:srgbClr val="FEF6D8"/>
      </a:dk1>
      <a:lt1>
        <a:srgbClr val="BBA067"/>
      </a:lt1>
      <a:dk2>
        <a:srgbClr val="445F98"/>
      </a:dk2>
      <a:lt2>
        <a:srgbClr val="000000"/>
      </a:lt2>
      <a:accent1>
        <a:srgbClr val="BBE0E3"/>
      </a:accent1>
      <a:accent2>
        <a:srgbClr val="333399"/>
      </a:accent2>
      <a:accent3>
        <a:srgbClr val="B0B6CA"/>
      </a:accent3>
      <a:accent4>
        <a:srgbClr val="9F8857"/>
      </a:accent4>
      <a:accent5>
        <a:srgbClr val="DAEDEF"/>
      </a:accent5>
      <a:accent6>
        <a:srgbClr val="2D2D8A"/>
      </a:accent6>
      <a:hlink>
        <a:srgbClr val="009999"/>
      </a:hlink>
      <a:folHlink>
        <a:srgbClr val="99CC00"/>
      </a:folHlink>
    </a:clrScheme>
    <a:fontScheme name="Photo - Horizontal">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
      <a:dk1>
        <a:srgbClr val="FEF6D8"/>
      </a:dk1>
      <a:lt1>
        <a:srgbClr val="BBA067"/>
      </a:lt1>
      <a:dk2>
        <a:srgbClr val="445F98"/>
      </a:dk2>
      <a:lt2>
        <a:srgbClr val="000000"/>
      </a:lt2>
      <a:accent1>
        <a:srgbClr val="BBE0E3"/>
      </a:accent1>
      <a:accent2>
        <a:srgbClr val="333399"/>
      </a:accent2>
      <a:accent3>
        <a:srgbClr val="B0B6CA"/>
      </a:accent3>
      <a:accent4>
        <a:srgbClr val="9F8857"/>
      </a:accent4>
      <a:accent5>
        <a:srgbClr val="DAEDEF"/>
      </a:accent5>
      <a:accent6>
        <a:srgbClr val="2D2D8A"/>
      </a:accent6>
      <a:hlink>
        <a:srgbClr val="009999"/>
      </a:hlink>
      <a:folHlink>
        <a:srgbClr val="99CC00"/>
      </a:folHlink>
    </a:clrScheme>
    <a:fontScheme name="Photo - Vertical">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itle &amp; Bullets - Right">
  <a:themeElements>
    <a:clrScheme name="">
      <a:dk1>
        <a:srgbClr val="72706B"/>
      </a:dk1>
      <a:lt1>
        <a:srgbClr val="8D8F94"/>
      </a:lt1>
      <a:dk2>
        <a:srgbClr val="000000"/>
      </a:dk2>
      <a:lt2>
        <a:srgbClr val="FEFFFE"/>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Title &amp; Bullets - Right">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amp; Bullets - 2 Column">
  <a:themeElements>
    <a:clrScheme name="">
      <a:dk1>
        <a:srgbClr val="72706B"/>
      </a:dk1>
      <a:lt1>
        <a:srgbClr val="8D8F94"/>
      </a:lt1>
      <a:dk2>
        <a:srgbClr val="000000"/>
      </a:dk2>
      <a:lt2>
        <a:srgbClr val="FEFFFE"/>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Title &amp; Bullets - 2 Column">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
      <a:dk1>
        <a:srgbClr val="72706B"/>
      </a:dk1>
      <a:lt1>
        <a:srgbClr val="8D8F94"/>
      </a:lt1>
      <a:dk2>
        <a:srgbClr val="000000"/>
      </a:dk2>
      <a:lt2>
        <a:srgbClr val="FEFFFE"/>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Title &amp; Bullets - Left">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72706B"/>
      </a:dk1>
      <a:lt1>
        <a:srgbClr val="8D8F94"/>
      </a:lt1>
      <a:dk2>
        <a:srgbClr val="000000"/>
      </a:dk2>
      <a:lt2>
        <a:srgbClr val="FEFFFE"/>
      </a:lt2>
      <a:accent1>
        <a:srgbClr val="BBE0E3"/>
      </a:accent1>
      <a:accent2>
        <a:srgbClr val="333399"/>
      </a:accent2>
      <a:accent3>
        <a:srgbClr val="C5C6C8"/>
      </a:accent3>
      <a:accent4>
        <a:srgbClr val="605F5A"/>
      </a:accent4>
      <a:accent5>
        <a:srgbClr val="DAEDEF"/>
      </a:accent5>
      <a:accent6>
        <a:srgbClr val="2D2D8A"/>
      </a:accent6>
      <a:hlink>
        <a:srgbClr val="009999"/>
      </a:hlink>
      <a:folHlink>
        <a:srgbClr val="99CC00"/>
      </a:folHlink>
    </a:clrScheme>
    <a:fontScheme name="Title, Bullets &amp; Photo">
      <a:majorFont>
        <a:latin typeface="Hoefler Text"/>
        <a:ea typeface="ヒラギノ明朝 ProN W3"/>
        <a:cs typeface="ヒラギノ明朝 ProN W3"/>
      </a:majorFont>
      <a:minorFont>
        <a:latin typeface="Hoefler Text"/>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1" u="none" strike="noStrike" cap="none" normalizeH="0" baseline="0">
            <a:ln>
              <a:noFill/>
            </a:ln>
            <a:solidFill>
              <a:srgbClr val="72706B"/>
            </a:solidFill>
            <a:effectLst>
              <a:outerShdw blurRad="38100" dist="38100" dir="2700000" algn="tl">
                <a:srgbClr val="000000">
                  <a:alpha val="43137"/>
                </a:srgbClr>
              </a:outerShdw>
            </a:effectLst>
            <a:latin typeface="Hoefler Text" charset="0"/>
            <a:ea typeface="ヒラギノ明朝 ProN W3" charset="0"/>
            <a:cs typeface="ヒラギノ明朝 ProN W3" charset="0"/>
            <a:sym typeface="Hoefler Tex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76</TotalTime>
  <Pages>0</Pages>
  <Words>2516</Words>
  <Characters>0</Characters>
  <Application>Microsoft Office PowerPoint</Application>
  <PresentationFormat>Custom</PresentationFormat>
  <Lines>0</Lines>
  <Paragraphs>102</Paragraphs>
  <Slides>29</Slides>
  <Notes>0</Notes>
  <HiddenSlides>5</HiddenSlides>
  <MMClips>0</MMClips>
  <ScaleCrop>false</ScaleCrop>
  <HeadingPairs>
    <vt:vector size="4" baseType="variant">
      <vt:variant>
        <vt:lpstr>Theme</vt:lpstr>
      </vt:variant>
      <vt:variant>
        <vt:i4>12</vt:i4>
      </vt:variant>
      <vt:variant>
        <vt:lpstr>Slide Titles</vt:lpstr>
      </vt:variant>
      <vt:variant>
        <vt:i4>29</vt:i4>
      </vt:variant>
    </vt:vector>
  </HeadingPairs>
  <TitlesOfParts>
    <vt:vector size="41" baseType="lpstr">
      <vt:lpstr>Title &amp; Subtitle</vt:lpstr>
      <vt:lpstr>Title &amp; Bullets</vt:lpstr>
      <vt:lpstr>Title - Center</vt:lpstr>
      <vt:lpstr>Photo - Horizontal</vt:lpstr>
      <vt:lpstr>Photo - Vertical</vt:lpstr>
      <vt:lpstr>Title &amp; Bullets - Right</vt:lpstr>
      <vt:lpstr>Title &amp; Bullets - 2 Column</vt:lpstr>
      <vt:lpstr>Title &amp; Bullets - Left</vt:lpstr>
      <vt:lpstr>Title, Bullets &amp; Photo</vt:lpstr>
      <vt:lpstr>Bullets</vt:lpstr>
      <vt:lpstr>Blank</vt:lpstr>
      <vt:lpstr>Title - Top</vt:lpstr>
      <vt:lpstr>PowerPoint Presentation</vt:lpstr>
      <vt:lpstr>Mind and Morality</vt:lpstr>
      <vt:lpstr>Premises</vt:lpstr>
      <vt:lpstr>The Mind</vt:lpstr>
      <vt:lpstr>The Mind</vt:lpstr>
      <vt:lpstr>Mind and Matter</vt:lpstr>
      <vt:lpstr>Intelligible Experience</vt:lpstr>
      <vt:lpstr>Reflecting Experience</vt:lpstr>
      <vt:lpstr>An Achilles Heel</vt:lpstr>
      <vt:lpstr>An Achilles Heel</vt:lpstr>
      <vt:lpstr>Is Thinking Valid?</vt:lpstr>
      <vt:lpstr>Materialist Consequence</vt:lpstr>
      <vt:lpstr>Rooted in Chance</vt:lpstr>
      <vt:lpstr>The Contrast</vt:lpstr>
      <vt:lpstr>The Contrast</vt:lpstr>
      <vt:lpstr>The Moral Argument</vt:lpstr>
      <vt:lpstr>The Moral Argument</vt:lpstr>
      <vt:lpstr>Moral Statements</vt:lpstr>
      <vt:lpstr>The Atheist’s View</vt:lpstr>
      <vt:lpstr>No Meaning</vt:lpstr>
      <vt:lpstr>Moral Relativism</vt:lpstr>
      <vt:lpstr>The Atheist’s Problem</vt:lpstr>
      <vt:lpstr>The Despair of Atheism</vt:lpstr>
      <vt:lpstr>Jean-Paul Sartre</vt:lpstr>
      <vt:lpstr>Sartre’s Response</vt:lpstr>
      <vt:lpstr>Bertrand Russell</vt:lpstr>
      <vt:lpstr>Robert Ingersoll at his brother’s graveside</vt:lpstr>
      <vt:lpstr>What fits the Evidence?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and Morality</dc:title>
  <dc:subject/>
  <dc:creator/>
  <cp:keywords/>
  <dc:description/>
  <cp:lastModifiedBy>UCOC</cp:lastModifiedBy>
  <cp:revision>7</cp:revision>
  <cp:lastPrinted>2013-07-31T16:43:49Z</cp:lastPrinted>
  <dcterms:modified xsi:type="dcterms:W3CDTF">2013-07-31T22:53:48Z</dcterms:modified>
</cp:coreProperties>
</file>