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7"/>
  </p:notesMasterIdLst>
  <p:sldIdLst>
    <p:sldId id="260" r:id="rId2"/>
    <p:sldId id="262" r:id="rId3"/>
    <p:sldId id="263" r:id="rId4"/>
    <p:sldId id="264" r:id="rId5"/>
    <p:sldId id="265" r:id="rId6"/>
    <p:sldId id="266" r:id="rId7"/>
    <p:sldId id="267" r:id="rId8"/>
    <p:sldId id="268" r:id="rId9"/>
    <p:sldId id="269" r:id="rId10"/>
    <p:sldId id="270" r:id="rId11"/>
    <p:sldId id="272" r:id="rId12"/>
    <p:sldId id="273" r:id="rId13"/>
    <p:sldId id="274" r:id="rId14"/>
    <p:sldId id="276" r:id="rId15"/>
    <p:sldId id="275" r:id="rId16"/>
    <p:sldId id="277" r:id="rId17"/>
    <p:sldId id="278" r:id="rId18"/>
    <p:sldId id="279"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10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2DE74-3AAD-4A9D-AA35-689931F0CBD1}" type="datetimeFigureOut">
              <a:rPr lang="en-US" smtClean="0"/>
              <a:t>7/21/2013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BFAFA6-2D7A-4287-87B2-1A83C13E53A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BFAFA6-2D7A-4287-87B2-1A83C13E53A3}"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6D217F94-B13B-0E45-8CFC-ED180E1A7EE8}" type="datetimeFigureOut">
              <a:rPr lang="en-US" smtClean="0"/>
              <a:pPr/>
              <a:t>7/21/2013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17F94-B13B-0E45-8CFC-ED180E1A7EE8}"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30E67-AE87-CC42-BF69-C0B2067D0A55}" type="slidenum">
              <a:rPr lang="en-US" smtClean="0"/>
              <a:pPr/>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D217F94-B13B-0E45-8CFC-ED180E1A7EE8}"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D217F94-B13B-0E45-8CFC-ED180E1A7EE8}"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D217F94-B13B-0E45-8CFC-ED180E1A7EE8}"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D217F94-B13B-0E45-8CFC-ED180E1A7EE8}"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D217F94-B13B-0E45-8CFC-ED180E1A7EE8}"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6D217F94-B13B-0E45-8CFC-ED180E1A7EE8}" type="datetimeFigureOut">
              <a:rPr lang="en-US" smtClean="0"/>
              <a:pPr/>
              <a:t>7/21/2013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17F94-B13B-0E45-8CFC-ED180E1A7EE8}"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D217F94-B13B-0E45-8CFC-ED180E1A7EE8}"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217F94-B13B-0E45-8CFC-ED180E1A7EE8}" type="datetimeFigureOut">
              <a:rPr lang="en-US" smtClean="0"/>
              <a:pPr/>
              <a:t>7/21/2013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D217F94-B13B-0E45-8CFC-ED180E1A7EE8}" type="datetimeFigureOut">
              <a:rPr lang="en-US" smtClean="0"/>
              <a:pPr/>
              <a:t>7/21/2013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6D217F94-B13B-0E45-8CFC-ED180E1A7EE8}" type="datetimeFigureOut">
              <a:rPr lang="en-US" smtClean="0"/>
              <a:pPr/>
              <a:t>7/21/2013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330E67-AE87-CC42-BF69-C0B2067D0A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D217F94-B13B-0E45-8CFC-ED180E1A7EE8}"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6D217F94-B13B-0E45-8CFC-ED180E1A7EE8}" type="datetimeFigureOut">
              <a:rPr lang="en-US" smtClean="0"/>
              <a:pPr/>
              <a:t>7/21/2013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22330E67-AE87-CC42-BF69-C0B2067D0A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biblegateway.com/passage/?search=isaiah%2020&amp;version=ES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Isaiah’s Sermon (1-5)</a:t>
            </a:r>
            <a:endParaRPr lang="en-US" b="1" dirty="0"/>
          </a:p>
        </p:txBody>
      </p:sp>
      <p:sp>
        <p:nvSpPr>
          <p:cNvPr id="3" name="Content Placeholder 2"/>
          <p:cNvSpPr>
            <a:spLocks noGrp="1"/>
          </p:cNvSpPr>
          <p:nvPr>
            <p:ph idx="1"/>
          </p:nvPr>
        </p:nvSpPr>
        <p:spPr>
          <a:xfrm>
            <a:off x="900112" y="1732651"/>
            <a:ext cx="7345363" cy="4567898"/>
          </a:xfrm>
        </p:spPr>
        <p:txBody>
          <a:bodyPr>
            <a:normAutofit/>
          </a:bodyPr>
          <a:lstStyle/>
          <a:p>
            <a:r>
              <a:rPr lang="en-US" sz="2000" b="1" dirty="0" smtClean="0"/>
              <a:t>Isaiah 1:4 – “Ah</a:t>
            </a:r>
            <a:r>
              <a:rPr lang="en-US" sz="2000" b="1" dirty="0"/>
              <a:t>, sinful nation</a:t>
            </a:r>
            <a:r>
              <a:rPr lang="en-US" sz="2000" b="1" dirty="0" smtClean="0"/>
              <a:t>, a </a:t>
            </a:r>
            <a:r>
              <a:rPr lang="en-US" sz="2000" b="1" dirty="0"/>
              <a:t>people laden with iniquity</a:t>
            </a:r>
            <a:r>
              <a:rPr lang="en-US" sz="2000" b="1" dirty="0" smtClean="0"/>
              <a:t>, offspring </a:t>
            </a:r>
            <a:r>
              <a:rPr lang="en-US" sz="2000" b="1" dirty="0"/>
              <a:t>of evildoers</a:t>
            </a:r>
            <a:r>
              <a:rPr lang="en-US" sz="2000" b="1" dirty="0" smtClean="0"/>
              <a:t>, children </a:t>
            </a:r>
            <a:r>
              <a:rPr lang="en-US" sz="2000" b="1" dirty="0"/>
              <a:t>who deal </a:t>
            </a:r>
            <a:r>
              <a:rPr lang="en-US" sz="2000" b="1" dirty="0" smtClean="0"/>
              <a:t>corruptly!  They </a:t>
            </a:r>
            <a:r>
              <a:rPr lang="en-US" sz="2000" b="1" dirty="0"/>
              <a:t>have forsaken the </a:t>
            </a:r>
            <a:r>
              <a:rPr lang="en-US" sz="2000" b="1" cap="small" dirty="0"/>
              <a:t>Lord</a:t>
            </a:r>
            <a:r>
              <a:rPr lang="en-US" sz="2000" b="1" dirty="0" smtClean="0"/>
              <a:t>, they </a:t>
            </a:r>
            <a:r>
              <a:rPr lang="en-US" sz="2000" b="1" dirty="0"/>
              <a:t>have despised the Holy One of Israel</a:t>
            </a:r>
            <a:r>
              <a:rPr lang="en-US" sz="2000" b="1" dirty="0" smtClean="0"/>
              <a:t>, they </a:t>
            </a:r>
            <a:r>
              <a:rPr lang="en-US" sz="2000" b="1" dirty="0"/>
              <a:t>are utterly estranged</a:t>
            </a:r>
            <a:r>
              <a:rPr lang="en-US" sz="2000" b="1" dirty="0" smtClean="0"/>
              <a:t>.”</a:t>
            </a:r>
          </a:p>
          <a:p>
            <a:r>
              <a:rPr lang="en-US" sz="2000" b="1" dirty="0" smtClean="0"/>
              <a:t>Isaiah 1:21 – </a:t>
            </a:r>
            <a:r>
              <a:rPr lang="en-US" sz="2000" b="1" baseline="30000" dirty="0" smtClean="0"/>
              <a:t>“</a:t>
            </a:r>
            <a:r>
              <a:rPr lang="en-US" sz="2000" b="1" dirty="0" smtClean="0"/>
              <a:t>How </a:t>
            </a:r>
            <a:r>
              <a:rPr lang="en-US" sz="2000" b="1" dirty="0"/>
              <a:t>the faithful </a:t>
            </a:r>
            <a:r>
              <a:rPr lang="en-US" sz="2000" b="1" dirty="0" smtClean="0"/>
              <a:t>city has </a:t>
            </a:r>
            <a:r>
              <a:rPr lang="en-US" sz="2000" b="1" dirty="0"/>
              <a:t>become a whore</a:t>
            </a:r>
            <a:r>
              <a:rPr lang="en-US" sz="2000" b="1" dirty="0" smtClean="0"/>
              <a:t>,</a:t>
            </a:r>
            <a:r>
              <a:rPr lang="en-US" sz="2000" b="1" baseline="30000" dirty="0"/>
              <a:t> </a:t>
            </a:r>
            <a:r>
              <a:rPr lang="en-US" sz="2000" b="1" dirty="0" smtClean="0"/>
              <a:t>she </a:t>
            </a:r>
            <a:r>
              <a:rPr lang="en-US" sz="2000" b="1" dirty="0"/>
              <a:t>who was full of justice</a:t>
            </a:r>
            <a:r>
              <a:rPr lang="en-US" sz="2000" b="1" dirty="0" smtClean="0"/>
              <a:t>!  Righteousness </a:t>
            </a:r>
            <a:r>
              <a:rPr lang="en-US" sz="2000" b="1" dirty="0"/>
              <a:t>lodged in </a:t>
            </a:r>
            <a:r>
              <a:rPr lang="en-US" sz="2000" b="1" dirty="0" smtClean="0"/>
              <a:t>her, but </a:t>
            </a:r>
            <a:r>
              <a:rPr lang="en-US" sz="2000" b="1" dirty="0"/>
              <a:t>now murderers</a:t>
            </a:r>
            <a:r>
              <a:rPr lang="en-US" sz="2000" b="1" dirty="0" smtClean="0"/>
              <a:t>.”</a:t>
            </a:r>
          </a:p>
          <a:p>
            <a:r>
              <a:rPr lang="en-US" sz="2000" b="1" dirty="0" smtClean="0"/>
              <a:t>Isaiah 3:13-14 – “The </a:t>
            </a:r>
            <a:r>
              <a:rPr lang="en-US" sz="2000" b="1" cap="small" dirty="0"/>
              <a:t>Lord</a:t>
            </a:r>
            <a:r>
              <a:rPr lang="en-US" sz="2000" b="1" dirty="0"/>
              <a:t> has taken his place to contend</a:t>
            </a:r>
            <a:r>
              <a:rPr lang="en-US" sz="2000" b="1" dirty="0" smtClean="0"/>
              <a:t>; he </a:t>
            </a:r>
            <a:r>
              <a:rPr lang="en-US" sz="2000" b="1" dirty="0"/>
              <a:t>stands to judge peoples</a:t>
            </a:r>
            <a:r>
              <a:rPr lang="en-US" sz="2000" b="1" dirty="0" smtClean="0"/>
              <a:t>.  </a:t>
            </a:r>
            <a:r>
              <a:rPr lang="en-US" sz="2000" b="1" baseline="30000" dirty="0" smtClean="0"/>
              <a:t>14</a:t>
            </a:r>
            <a:r>
              <a:rPr lang="en-US" sz="2000" b="1" baseline="30000" dirty="0"/>
              <a:t> </a:t>
            </a:r>
            <a:r>
              <a:rPr lang="en-US" sz="2000" b="1" dirty="0"/>
              <a:t>The </a:t>
            </a:r>
            <a:r>
              <a:rPr lang="en-US" sz="2000" b="1" cap="small" dirty="0"/>
              <a:t>Lord</a:t>
            </a:r>
            <a:r>
              <a:rPr lang="en-US" sz="2000" b="1" dirty="0"/>
              <a:t> will enter into </a:t>
            </a:r>
            <a:r>
              <a:rPr lang="en-US" sz="2000" b="1" dirty="0" smtClean="0"/>
              <a:t>judgment with </a:t>
            </a:r>
            <a:r>
              <a:rPr lang="en-US" sz="2000" b="1" dirty="0"/>
              <a:t>the elders and princes of his </a:t>
            </a:r>
            <a:r>
              <a:rPr lang="en-US" sz="2000" b="1" dirty="0" smtClean="0"/>
              <a:t>people: It </a:t>
            </a:r>
            <a:r>
              <a:rPr lang="en-US" sz="2000" b="1" dirty="0"/>
              <a:t>is you who have </a:t>
            </a:r>
            <a:r>
              <a:rPr lang="en-US" sz="2000" b="1" dirty="0" smtClean="0"/>
              <a:t>devoured the </a:t>
            </a:r>
            <a:r>
              <a:rPr lang="en-US" sz="2000" b="1" dirty="0"/>
              <a:t>vineyard</a:t>
            </a:r>
            <a:r>
              <a:rPr lang="en-US" sz="2000" b="1" dirty="0" smtClean="0"/>
              <a:t>, the </a:t>
            </a:r>
            <a:r>
              <a:rPr lang="en-US" sz="2000" b="1" dirty="0"/>
              <a:t>spoil of the poor is in your houses</a:t>
            </a:r>
            <a:r>
              <a:rPr lang="en-US" sz="2000" b="1" dirty="0" smtClean="0"/>
              <a:t>.”</a:t>
            </a:r>
            <a:endParaRPr lang="en-US" sz="2000" b="1" dirty="0"/>
          </a:p>
        </p:txBody>
      </p:sp>
    </p:spTree>
    <p:extLst>
      <p:ext uri="{BB962C8B-B14F-4D97-AF65-F5344CB8AC3E}">
        <p14:creationId xmlns:p14="http://schemas.microsoft.com/office/powerpoint/2010/main" xmlns="" val="204136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Encountering God</a:t>
            </a:r>
            <a:endParaRPr lang="en-US" b="1" dirty="0"/>
          </a:p>
        </p:txBody>
      </p:sp>
      <p:sp>
        <p:nvSpPr>
          <p:cNvPr id="3" name="Content Placeholder 2"/>
          <p:cNvSpPr>
            <a:spLocks noGrp="1"/>
          </p:cNvSpPr>
          <p:nvPr>
            <p:ph idx="1"/>
          </p:nvPr>
        </p:nvSpPr>
        <p:spPr/>
        <p:txBody>
          <a:bodyPr>
            <a:normAutofit/>
          </a:bodyPr>
          <a:lstStyle/>
          <a:p>
            <a:r>
              <a:rPr lang="en-US" sz="3200" b="1" dirty="0" smtClean="0"/>
              <a:t>Seeing God Accurately Allows Us to See Ourselves Accurately</a:t>
            </a:r>
            <a:endParaRPr lang="en-US" sz="3200" b="1" dirty="0"/>
          </a:p>
        </p:txBody>
      </p:sp>
    </p:spTree>
    <p:extLst>
      <p:ext uri="{BB962C8B-B14F-4D97-AF65-F5344CB8AC3E}">
        <p14:creationId xmlns:p14="http://schemas.microsoft.com/office/powerpoint/2010/main" xmlns="" val="384562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Job</a:t>
            </a:r>
            <a:endParaRPr lang="en-US" b="1" dirty="0"/>
          </a:p>
        </p:txBody>
      </p:sp>
      <p:sp>
        <p:nvSpPr>
          <p:cNvPr id="6" name="Content Placeholder 5"/>
          <p:cNvSpPr>
            <a:spLocks noGrp="1"/>
          </p:cNvSpPr>
          <p:nvPr>
            <p:ph idx="1"/>
          </p:nvPr>
        </p:nvSpPr>
        <p:spPr/>
        <p:txBody>
          <a:bodyPr>
            <a:normAutofit/>
          </a:bodyPr>
          <a:lstStyle/>
          <a:p>
            <a:r>
              <a:rPr lang="en-US" b="1" dirty="0"/>
              <a:t>Job 38:1-3 </a:t>
            </a:r>
            <a:r>
              <a:rPr lang="en-US" dirty="0"/>
              <a:t>-  “Then the </a:t>
            </a:r>
            <a:r>
              <a:rPr lang="en-US" cap="small" dirty="0"/>
              <a:t>Lord</a:t>
            </a:r>
            <a:r>
              <a:rPr lang="en-US" dirty="0"/>
              <a:t> answered Job out of the whirlwind and said</a:t>
            </a:r>
            <a:r>
              <a:rPr lang="en-US" dirty="0" smtClean="0"/>
              <a:t>: </a:t>
            </a:r>
            <a:r>
              <a:rPr lang="en-US" baseline="30000" dirty="0" smtClean="0"/>
              <a:t>2</a:t>
            </a:r>
            <a:r>
              <a:rPr lang="en-US" baseline="30000" dirty="0"/>
              <a:t> ’</a:t>
            </a:r>
            <a:r>
              <a:rPr lang="en-US" dirty="0"/>
              <a:t>Who is this that darkens counsel by words without knowledge?</a:t>
            </a:r>
            <a:r>
              <a:rPr lang="en-US" dirty="0" smtClean="0"/>
              <a:t>’ </a:t>
            </a:r>
            <a:r>
              <a:rPr lang="en-US" baseline="30000" dirty="0" smtClean="0"/>
              <a:t>3</a:t>
            </a:r>
            <a:r>
              <a:rPr lang="en-US" baseline="30000" dirty="0"/>
              <a:t> </a:t>
            </a:r>
            <a:r>
              <a:rPr lang="en-US" dirty="0"/>
              <a:t>Dress for action</a:t>
            </a:r>
            <a:r>
              <a:rPr lang="en-US" baseline="30000" dirty="0"/>
              <a:t> </a:t>
            </a:r>
            <a:r>
              <a:rPr lang="en-US" dirty="0"/>
              <a:t>like a man; I will question you, and you make it known to me.</a:t>
            </a:r>
            <a:r>
              <a:rPr lang="en-US" dirty="0" smtClean="0"/>
              <a:t>”</a:t>
            </a:r>
          </a:p>
          <a:p>
            <a:r>
              <a:rPr lang="en-US" b="1" dirty="0" smtClean="0"/>
              <a:t>Job </a:t>
            </a:r>
            <a:r>
              <a:rPr lang="en-US" b="1" dirty="0"/>
              <a:t>42:5-6 </a:t>
            </a:r>
            <a:r>
              <a:rPr lang="en-US" dirty="0"/>
              <a:t>– “I had heard of you by the hearing of the ear, but now my eye sees </a:t>
            </a:r>
            <a:r>
              <a:rPr lang="en-US" dirty="0" smtClean="0"/>
              <a:t>You</a:t>
            </a:r>
            <a:r>
              <a:rPr lang="en-US" dirty="0"/>
              <a:t>; </a:t>
            </a:r>
            <a:r>
              <a:rPr lang="en-US" baseline="30000" dirty="0"/>
              <a:t>6 </a:t>
            </a:r>
            <a:r>
              <a:rPr lang="en-US" dirty="0"/>
              <a:t>therefore I despise myself, and repent</a:t>
            </a:r>
            <a:r>
              <a:rPr lang="en-US" baseline="30000" dirty="0"/>
              <a:t> </a:t>
            </a:r>
            <a:r>
              <a:rPr lang="en-US" dirty="0"/>
              <a:t>in dust and ashes.”</a:t>
            </a:r>
            <a:endParaRPr lang="en-US" b="1" dirty="0"/>
          </a:p>
          <a:p>
            <a:endParaRPr lang="en-US" dirty="0"/>
          </a:p>
          <a:p>
            <a:endParaRPr lang="en-US" dirty="0"/>
          </a:p>
        </p:txBody>
      </p:sp>
    </p:spTree>
    <p:extLst>
      <p:ext uri="{BB962C8B-B14F-4D97-AF65-F5344CB8AC3E}">
        <p14:creationId xmlns:p14="http://schemas.microsoft.com/office/powerpoint/2010/main" xmlns="" val="410556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Peter</a:t>
            </a:r>
            <a:endParaRPr lang="en-US" b="1" dirty="0"/>
          </a:p>
        </p:txBody>
      </p:sp>
      <p:sp>
        <p:nvSpPr>
          <p:cNvPr id="4" name="Content Placeholder 3"/>
          <p:cNvSpPr>
            <a:spLocks noGrp="1"/>
          </p:cNvSpPr>
          <p:nvPr>
            <p:ph idx="1"/>
          </p:nvPr>
        </p:nvSpPr>
        <p:spPr/>
        <p:txBody>
          <a:bodyPr>
            <a:normAutofit fontScale="92500"/>
          </a:bodyPr>
          <a:lstStyle/>
          <a:p>
            <a:r>
              <a:rPr lang="en-US" b="1" dirty="0" smtClean="0"/>
              <a:t>Luke 5:4-8 </a:t>
            </a:r>
            <a:r>
              <a:rPr lang="en-US" dirty="0" smtClean="0"/>
              <a:t>- </a:t>
            </a:r>
            <a:r>
              <a:rPr lang="en-US" baseline="30000" dirty="0" smtClean="0"/>
              <a:t>4</a:t>
            </a:r>
            <a:r>
              <a:rPr lang="en-US" baseline="30000" dirty="0"/>
              <a:t> </a:t>
            </a:r>
            <a:r>
              <a:rPr lang="en-US" dirty="0"/>
              <a:t>And when he had finished speaking, he said to Simon, “Put out into the deep and let down your nets for a catch.” </a:t>
            </a:r>
            <a:r>
              <a:rPr lang="en-US" baseline="30000" dirty="0"/>
              <a:t>5 </a:t>
            </a:r>
            <a:r>
              <a:rPr lang="en-US" dirty="0"/>
              <a:t>And Simon answered, “Master, we toiled all night and took nothing! But at your word I will let down the nets.” </a:t>
            </a:r>
            <a:r>
              <a:rPr lang="en-US" baseline="30000" dirty="0"/>
              <a:t>6 </a:t>
            </a:r>
            <a:r>
              <a:rPr lang="en-US" dirty="0"/>
              <a:t>And when they had done this, they enclosed a large number of fish, and their nets were breaking. </a:t>
            </a:r>
            <a:r>
              <a:rPr lang="en-US" baseline="30000" dirty="0"/>
              <a:t>7 </a:t>
            </a:r>
            <a:r>
              <a:rPr lang="en-US" dirty="0"/>
              <a:t>They signaled to their partners in the other boat to come and help them. And they came and filled both the boats, so that they began to sink. </a:t>
            </a:r>
            <a:r>
              <a:rPr lang="en-US" baseline="30000" dirty="0"/>
              <a:t>8 </a:t>
            </a:r>
            <a:r>
              <a:rPr lang="en-US" b="1" dirty="0"/>
              <a:t>But when Simon Peter saw it, he fell down at Jesus' knees, saying, “Depart from me, for I am a sinful man, O Lord</a:t>
            </a:r>
            <a:r>
              <a:rPr lang="en-US" b="1" dirty="0" smtClean="0"/>
              <a:t>.</a:t>
            </a:r>
            <a:r>
              <a:rPr lang="en-US" dirty="0" smtClean="0"/>
              <a:t>”</a:t>
            </a:r>
            <a:endParaRPr lang="en-US" b="1" dirty="0"/>
          </a:p>
        </p:txBody>
      </p:sp>
    </p:spTree>
    <p:extLst>
      <p:ext uri="{BB962C8B-B14F-4D97-AF65-F5344CB8AC3E}">
        <p14:creationId xmlns:p14="http://schemas.microsoft.com/office/powerpoint/2010/main" xmlns="" val="279692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Word of God Speaks to Us!</a:t>
            </a:r>
            <a:endParaRPr lang="en-US" b="1" dirty="0"/>
          </a:p>
        </p:txBody>
      </p:sp>
      <p:sp>
        <p:nvSpPr>
          <p:cNvPr id="3" name="Content Placeholder 2"/>
          <p:cNvSpPr>
            <a:spLocks noGrp="1"/>
          </p:cNvSpPr>
          <p:nvPr>
            <p:ph idx="1"/>
          </p:nvPr>
        </p:nvSpPr>
        <p:spPr/>
        <p:txBody>
          <a:bodyPr>
            <a:noAutofit/>
          </a:bodyPr>
          <a:lstStyle/>
          <a:p>
            <a:r>
              <a:rPr lang="en-US" sz="2800" b="1" dirty="0" smtClean="0"/>
              <a:t>Hebrews 4:12-13 </a:t>
            </a:r>
            <a:r>
              <a:rPr lang="en-US" sz="2800" dirty="0" smtClean="0"/>
              <a:t>– “</a:t>
            </a:r>
            <a:r>
              <a:rPr lang="en-US" sz="2800" baseline="30000" dirty="0"/>
              <a:t>12 </a:t>
            </a:r>
            <a:r>
              <a:rPr lang="en-US" sz="2800" dirty="0"/>
              <a:t>For the word of God is living and active, sharper than any two-edged sword, piercing to the division of soul and of spirit, of joints and of marrow, and discerning the thoughts and intentions of the heart. </a:t>
            </a:r>
            <a:r>
              <a:rPr lang="en-US" sz="2800" baseline="30000" dirty="0"/>
              <a:t>13 </a:t>
            </a:r>
            <a:r>
              <a:rPr lang="en-US" sz="2800" dirty="0"/>
              <a:t>And no creature is hidden from his sight, but all are naked and exposed to the eyes of him to whom we must give account</a:t>
            </a:r>
            <a:r>
              <a:rPr lang="en-US" sz="2800" dirty="0" smtClean="0"/>
              <a:t>.”</a:t>
            </a:r>
            <a:endParaRPr lang="en-US" sz="2800" dirty="0"/>
          </a:p>
        </p:txBody>
      </p:sp>
    </p:spTree>
    <p:extLst>
      <p:ext uri="{BB962C8B-B14F-4D97-AF65-F5344CB8AC3E}">
        <p14:creationId xmlns:p14="http://schemas.microsoft.com/office/powerpoint/2010/main" xmlns="" val="1188176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Seeing Ourselves Accurately</a:t>
            </a:r>
            <a:endParaRPr lang="en-US" b="1" dirty="0"/>
          </a:p>
        </p:txBody>
      </p:sp>
      <p:sp>
        <p:nvSpPr>
          <p:cNvPr id="3" name="Content Placeholder 2"/>
          <p:cNvSpPr>
            <a:spLocks noGrp="1"/>
          </p:cNvSpPr>
          <p:nvPr>
            <p:ph idx="1"/>
          </p:nvPr>
        </p:nvSpPr>
        <p:spPr/>
        <p:txBody>
          <a:bodyPr>
            <a:normAutofit/>
          </a:bodyPr>
          <a:lstStyle/>
          <a:p>
            <a:r>
              <a:rPr lang="en-US" sz="3200" b="1" dirty="0" smtClean="0"/>
              <a:t>1 Corinthians 14:24-25 </a:t>
            </a:r>
            <a:r>
              <a:rPr lang="en-US" sz="3200" dirty="0" smtClean="0"/>
              <a:t>- </a:t>
            </a:r>
            <a:r>
              <a:rPr lang="en-US" sz="3200" baseline="30000" dirty="0" smtClean="0"/>
              <a:t>24</a:t>
            </a:r>
            <a:r>
              <a:rPr lang="en-US" sz="3200" baseline="30000" dirty="0"/>
              <a:t> </a:t>
            </a:r>
            <a:r>
              <a:rPr lang="en-US" sz="3200" dirty="0"/>
              <a:t>But if all prophesy, and an unbeliever or outsider enters, he is convicted by all, he is called to account by all, </a:t>
            </a:r>
            <a:r>
              <a:rPr lang="en-US" sz="3200" baseline="30000" dirty="0"/>
              <a:t>25 </a:t>
            </a:r>
            <a:r>
              <a:rPr lang="en-US" sz="3200" dirty="0"/>
              <a:t>the secrets of his heart are disclosed, and so, </a:t>
            </a:r>
            <a:r>
              <a:rPr lang="en-US" sz="3200" b="1" dirty="0"/>
              <a:t>falling on his face, he will worship God and declare that God is really among you</a:t>
            </a:r>
            <a:r>
              <a:rPr lang="en-US" sz="3200" dirty="0"/>
              <a:t>.</a:t>
            </a:r>
          </a:p>
        </p:txBody>
      </p:sp>
    </p:spTree>
    <p:extLst>
      <p:ext uri="{BB962C8B-B14F-4D97-AF65-F5344CB8AC3E}">
        <p14:creationId xmlns:p14="http://schemas.microsoft.com/office/powerpoint/2010/main" xmlns="" val="2058598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J.N. </a:t>
            </a:r>
            <a:r>
              <a:rPr lang="en-US" b="1" dirty="0" err="1" smtClean="0"/>
              <a:t>Oswalt</a:t>
            </a:r>
            <a:endParaRPr lang="en-US" b="1" dirty="0"/>
          </a:p>
        </p:txBody>
      </p:sp>
      <p:sp>
        <p:nvSpPr>
          <p:cNvPr id="3" name="Content Placeholder 2"/>
          <p:cNvSpPr>
            <a:spLocks noGrp="1"/>
          </p:cNvSpPr>
          <p:nvPr>
            <p:ph idx="1"/>
          </p:nvPr>
        </p:nvSpPr>
        <p:spPr/>
        <p:txBody>
          <a:bodyPr>
            <a:normAutofit fontScale="92500" lnSpcReduction="10000"/>
          </a:bodyPr>
          <a:lstStyle/>
          <a:p>
            <a:r>
              <a:rPr lang="en-US" sz="3200" i="1" dirty="0"/>
              <a:t>“When we have seen God in that way [in the way Isaiah saw God], we will </a:t>
            </a:r>
            <a:r>
              <a:rPr lang="en-US" sz="3200" b="1" i="1" dirty="0"/>
              <a:t>know that God owes us nothing</a:t>
            </a:r>
            <a:r>
              <a:rPr lang="en-US" sz="3200" i="1" dirty="0"/>
              <a:t>.  We are not ‘basically nice folks with an unfortunate tendency to mess up.’ We are proud, arrogant, self-centered, perverse, cruel, violent rebels in whom the stain of sin and sinfulness goes down to the last atom in the last molecule.  We do not just ‘mess up.’ We sin.”</a:t>
            </a:r>
            <a:endParaRPr lang="en-US" sz="3200" dirty="0"/>
          </a:p>
          <a:p>
            <a:endParaRPr lang="en-US" dirty="0"/>
          </a:p>
        </p:txBody>
      </p:sp>
    </p:spTree>
    <p:extLst>
      <p:ext uri="{BB962C8B-B14F-4D97-AF65-F5344CB8AC3E}">
        <p14:creationId xmlns:p14="http://schemas.microsoft.com/office/powerpoint/2010/main" xmlns="" val="2324215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Encountering God</a:t>
            </a:r>
            <a:endParaRPr lang="en-US" b="1" dirty="0"/>
          </a:p>
        </p:txBody>
      </p:sp>
      <p:sp>
        <p:nvSpPr>
          <p:cNvPr id="3" name="Content Placeholder 2"/>
          <p:cNvSpPr>
            <a:spLocks noGrp="1"/>
          </p:cNvSpPr>
          <p:nvPr>
            <p:ph idx="1"/>
          </p:nvPr>
        </p:nvSpPr>
        <p:spPr/>
        <p:txBody>
          <a:bodyPr>
            <a:normAutofit/>
          </a:bodyPr>
          <a:lstStyle/>
          <a:p>
            <a:r>
              <a:rPr lang="en-US" sz="3200" b="1" dirty="0" smtClean="0"/>
              <a:t>Seeing God Accurately Allows Us to See Ourselves Accurately</a:t>
            </a:r>
          </a:p>
          <a:p>
            <a:r>
              <a:rPr lang="en-US" sz="3200" b="1" dirty="0" smtClean="0"/>
              <a:t>Seeing God Accurately Allows Us to See Atonement</a:t>
            </a:r>
            <a:endParaRPr lang="en-US" sz="3200" b="1" dirty="0"/>
          </a:p>
        </p:txBody>
      </p:sp>
    </p:spTree>
    <p:extLst>
      <p:ext uri="{BB962C8B-B14F-4D97-AF65-F5344CB8AC3E}">
        <p14:creationId xmlns:p14="http://schemas.microsoft.com/office/powerpoint/2010/main" xmlns="" val="273822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Ironic Message</a:t>
            </a:r>
            <a:endParaRPr lang="en-US" b="1" dirty="0"/>
          </a:p>
        </p:txBody>
      </p:sp>
      <p:sp>
        <p:nvSpPr>
          <p:cNvPr id="3" name="Content Placeholder 2"/>
          <p:cNvSpPr>
            <a:spLocks noGrp="1"/>
          </p:cNvSpPr>
          <p:nvPr>
            <p:ph idx="1"/>
          </p:nvPr>
        </p:nvSpPr>
        <p:spPr/>
        <p:txBody>
          <a:bodyPr>
            <a:noAutofit/>
          </a:bodyPr>
          <a:lstStyle/>
          <a:p>
            <a:r>
              <a:rPr lang="en-US" sz="2200" b="1" dirty="0"/>
              <a:t>Isaiah 5:24-25 </a:t>
            </a:r>
            <a:r>
              <a:rPr lang="en-US" sz="2200" dirty="0"/>
              <a:t>- Therefore, as the tongue of fire devours the stubble</a:t>
            </a:r>
            <a:r>
              <a:rPr lang="en-US" sz="2200" dirty="0" smtClean="0"/>
              <a:t>, and </a:t>
            </a:r>
            <a:r>
              <a:rPr lang="en-US" sz="2200" dirty="0"/>
              <a:t>as dry grass sinks down in the flame</a:t>
            </a:r>
            <a:r>
              <a:rPr lang="en-US" sz="2200" dirty="0" smtClean="0"/>
              <a:t>, so </a:t>
            </a:r>
            <a:r>
              <a:rPr lang="en-US" sz="2200" dirty="0"/>
              <a:t>their root will be as rottenness</a:t>
            </a:r>
            <a:r>
              <a:rPr lang="en-US" sz="2200" dirty="0" smtClean="0"/>
              <a:t>, and </a:t>
            </a:r>
            <a:r>
              <a:rPr lang="en-US" sz="2200" dirty="0"/>
              <a:t>their blossom go up like dust</a:t>
            </a:r>
            <a:r>
              <a:rPr lang="en-US" sz="2200" dirty="0" smtClean="0"/>
              <a:t>; for </a:t>
            </a:r>
            <a:r>
              <a:rPr lang="en-US" sz="2200" dirty="0"/>
              <a:t>they have rejected the law of the </a:t>
            </a:r>
            <a:r>
              <a:rPr lang="en-US" sz="2200" cap="small" dirty="0"/>
              <a:t>Lord</a:t>
            </a:r>
            <a:r>
              <a:rPr lang="en-US" sz="2200" dirty="0"/>
              <a:t> of hosts</a:t>
            </a:r>
            <a:r>
              <a:rPr lang="en-US" sz="2200" dirty="0" smtClean="0"/>
              <a:t>, and </a:t>
            </a:r>
            <a:r>
              <a:rPr lang="en-US" sz="2200" dirty="0"/>
              <a:t>have despised the word of the Holy One of Israel</a:t>
            </a:r>
            <a:r>
              <a:rPr lang="en-US" sz="2200" dirty="0" smtClean="0"/>
              <a:t>. </a:t>
            </a:r>
            <a:r>
              <a:rPr lang="en-US" sz="2200" baseline="30000" dirty="0" smtClean="0"/>
              <a:t>25</a:t>
            </a:r>
            <a:r>
              <a:rPr lang="en-US" sz="2200" baseline="30000" dirty="0"/>
              <a:t> </a:t>
            </a:r>
            <a:r>
              <a:rPr lang="en-US" sz="2200" dirty="0"/>
              <a:t>Therefore the anger of the </a:t>
            </a:r>
            <a:r>
              <a:rPr lang="en-US" sz="2200" cap="small" dirty="0"/>
              <a:t>Lord</a:t>
            </a:r>
            <a:r>
              <a:rPr lang="en-US" sz="2200" dirty="0"/>
              <a:t> was kindled against his people</a:t>
            </a:r>
            <a:r>
              <a:rPr lang="en-US" sz="2200" dirty="0" smtClean="0"/>
              <a:t>, and </a:t>
            </a:r>
            <a:r>
              <a:rPr lang="en-US" sz="2200" dirty="0"/>
              <a:t>he stretched out his hand against them and struck them</a:t>
            </a:r>
            <a:r>
              <a:rPr lang="en-US" sz="2200" dirty="0" smtClean="0"/>
              <a:t>, and </a:t>
            </a:r>
            <a:r>
              <a:rPr lang="en-US" sz="2200" dirty="0"/>
              <a:t>the mountains quaked</a:t>
            </a:r>
            <a:r>
              <a:rPr lang="en-US" sz="2200" dirty="0" smtClean="0"/>
              <a:t>; and </a:t>
            </a:r>
            <a:r>
              <a:rPr lang="en-US" sz="2200" dirty="0"/>
              <a:t>their corpses were as </a:t>
            </a:r>
            <a:r>
              <a:rPr lang="en-US" sz="2200" dirty="0" smtClean="0"/>
              <a:t>refuse</a:t>
            </a:r>
            <a:r>
              <a:rPr lang="en-US" sz="2200" dirty="0"/>
              <a:t> in the midst of the streets.</a:t>
            </a:r>
            <a:br>
              <a:rPr lang="en-US" sz="2200" dirty="0"/>
            </a:br>
            <a:r>
              <a:rPr lang="en-US" sz="2200" dirty="0"/>
              <a:t>For all this his anger has not turned away</a:t>
            </a:r>
            <a:r>
              <a:rPr lang="en-US" sz="2200" dirty="0" smtClean="0"/>
              <a:t>, and </a:t>
            </a:r>
            <a:r>
              <a:rPr lang="en-US" sz="2200" dirty="0"/>
              <a:t>his hand is stretched out still.</a:t>
            </a:r>
          </a:p>
        </p:txBody>
      </p:sp>
    </p:spTree>
    <p:extLst>
      <p:ext uri="{BB962C8B-B14F-4D97-AF65-F5344CB8AC3E}">
        <p14:creationId xmlns:p14="http://schemas.microsoft.com/office/powerpoint/2010/main" xmlns="" val="3836827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J.N. </a:t>
            </a:r>
            <a:r>
              <a:rPr lang="en-US" b="1" dirty="0" err="1" smtClean="0"/>
              <a:t>Oswalt</a:t>
            </a:r>
            <a:endParaRPr lang="en-US" b="1" dirty="0"/>
          </a:p>
        </p:txBody>
      </p:sp>
      <p:sp>
        <p:nvSpPr>
          <p:cNvPr id="3" name="Content Placeholder 2"/>
          <p:cNvSpPr>
            <a:spLocks noGrp="1"/>
          </p:cNvSpPr>
          <p:nvPr>
            <p:ph idx="1"/>
          </p:nvPr>
        </p:nvSpPr>
        <p:spPr/>
        <p:txBody>
          <a:bodyPr>
            <a:normAutofit lnSpcReduction="10000"/>
          </a:bodyPr>
          <a:lstStyle/>
          <a:p>
            <a:r>
              <a:rPr lang="en-US" sz="2800" i="1" dirty="0"/>
              <a:t>“God has not given him this vision in order to annihilate him, and he does not bring the fire in order to destroy the offending lips.  Rather, as would be true for the nation, he brings these terrifying things into the prophet’s life in order that, </a:t>
            </a:r>
            <a:r>
              <a:rPr lang="en-US" sz="2800" b="1" i="1" dirty="0"/>
              <a:t>having seen the truth of God and of himself and having received the gracious provision of cleansing fire, he might be delivered into his true vocation</a:t>
            </a:r>
            <a:r>
              <a:rPr lang="en-US" sz="2800" i="1" dirty="0"/>
              <a:t>.”</a:t>
            </a:r>
            <a:endParaRPr lang="en-US" sz="2800" dirty="0"/>
          </a:p>
          <a:p>
            <a:endParaRPr lang="en-US" dirty="0"/>
          </a:p>
        </p:txBody>
      </p:sp>
    </p:spTree>
    <p:extLst>
      <p:ext uri="{BB962C8B-B14F-4D97-AF65-F5344CB8AC3E}">
        <p14:creationId xmlns:p14="http://schemas.microsoft.com/office/powerpoint/2010/main" xmlns="" val="3207384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Jesus: Our Atoning Sacrifice</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John 1:14</a:t>
            </a:r>
            <a:r>
              <a:rPr lang="en-US" dirty="0" smtClean="0"/>
              <a:t> – </a:t>
            </a:r>
            <a:r>
              <a:rPr lang="en-US" baseline="30000" dirty="0"/>
              <a:t>14 </a:t>
            </a:r>
            <a:r>
              <a:rPr lang="en-US" dirty="0"/>
              <a:t>And the Word became flesh and dwelt among us, and we have seen his glory, glory as of the only Son from the Father, full of grace and truth</a:t>
            </a:r>
            <a:r>
              <a:rPr lang="en-US" dirty="0" smtClean="0"/>
              <a:t>.</a:t>
            </a:r>
          </a:p>
          <a:p>
            <a:r>
              <a:rPr lang="en-US" b="1" dirty="0" smtClean="0"/>
              <a:t>Hebrews 1:1-3 </a:t>
            </a:r>
            <a:r>
              <a:rPr lang="en-US" dirty="0"/>
              <a:t>- Long ago, at many times and in many ways, God spoke to our fathers by the prophets, </a:t>
            </a:r>
            <a:r>
              <a:rPr lang="en-US" baseline="30000" dirty="0"/>
              <a:t>2 </a:t>
            </a:r>
            <a:r>
              <a:rPr lang="en-US" dirty="0"/>
              <a:t>but in these last days he has spoken to us by his Son, whom he appointed the </a:t>
            </a:r>
            <a:r>
              <a:rPr lang="en-US" b="1" dirty="0"/>
              <a:t>heir of all things</a:t>
            </a:r>
            <a:r>
              <a:rPr lang="en-US" dirty="0"/>
              <a:t>, through whom also he </a:t>
            </a:r>
            <a:r>
              <a:rPr lang="en-US" b="1" dirty="0"/>
              <a:t>created the world</a:t>
            </a:r>
            <a:r>
              <a:rPr lang="en-US" dirty="0"/>
              <a:t>. </a:t>
            </a:r>
            <a:r>
              <a:rPr lang="en-US" baseline="30000" dirty="0"/>
              <a:t>3 </a:t>
            </a:r>
            <a:r>
              <a:rPr lang="en-US" dirty="0"/>
              <a:t>He is </a:t>
            </a:r>
            <a:r>
              <a:rPr lang="en-US" b="1" dirty="0" smtClean="0"/>
              <a:t>the radiance of the glory of God</a:t>
            </a:r>
            <a:r>
              <a:rPr lang="en-US" dirty="0" smtClean="0"/>
              <a:t> </a:t>
            </a:r>
            <a:r>
              <a:rPr lang="en-US" dirty="0"/>
              <a:t>and the </a:t>
            </a:r>
            <a:r>
              <a:rPr lang="en-US" b="1" dirty="0"/>
              <a:t>exact imprint of his nature</a:t>
            </a:r>
            <a:r>
              <a:rPr lang="en-US" dirty="0"/>
              <a:t>, and he </a:t>
            </a:r>
            <a:r>
              <a:rPr lang="en-US" b="1" dirty="0"/>
              <a:t>upholds the universe by the word of his power</a:t>
            </a:r>
            <a:r>
              <a:rPr lang="en-US" dirty="0"/>
              <a:t>. After making </a:t>
            </a:r>
            <a:r>
              <a:rPr lang="en-US" b="1" dirty="0"/>
              <a:t>purification for sins</a:t>
            </a:r>
            <a:r>
              <a:rPr lang="en-US" dirty="0"/>
              <a:t>, he sat down at the right hand of the Majesty on high</a:t>
            </a:r>
            <a:endParaRPr lang="en-US" b="1" dirty="0"/>
          </a:p>
        </p:txBody>
      </p:sp>
    </p:spTree>
    <p:extLst>
      <p:ext uri="{BB962C8B-B14F-4D97-AF65-F5344CB8AC3E}">
        <p14:creationId xmlns:p14="http://schemas.microsoft.com/office/powerpoint/2010/main" xmlns="" val="159835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Encountering God</a:t>
            </a:r>
            <a:endParaRPr lang="en-US" b="1" dirty="0"/>
          </a:p>
        </p:txBody>
      </p:sp>
      <p:sp>
        <p:nvSpPr>
          <p:cNvPr id="3" name="Subtitle 2"/>
          <p:cNvSpPr>
            <a:spLocks noGrp="1"/>
          </p:cNvSpPr>
          <p:nvPr>
            <p:ph type="subTitle" idx="1"/>
          </p:nvPr>
        </p:nvSpPr>
        <p:spPr/>
        <p:txBody>
          <a:bodyPr>
            <a:normAutofit/>
          </a:bodyPr>
          <a:lstStyle/>
          <a:p>
            <a:r>
              <a:rPr lang="en-US" sz="3600" b="1" dirty="0" smtClean="0"/>
              <a:t>Seeing God Accurately and How This Effects Us</a:t>
            </a:r>
            <a:endParaRPr lang="en-US" sz="3600" b="1" dirty="0"/>
          </a:p>
        </p:txBody>
      </p:sp>
    </p:spTree>
    <p:extLst>
      <p:ext uri="{BB962C8B-B14F-4D97-AF65-F5344CB8AC3E}">
        <p14:creationId xmlns:p14="http://schemas.microsoft.com/office/powerpoint/2010/main" xmlns="" val="2885028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Jesus: Our Atoning Sacrifice</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Hebrews 13:11-12 </a:t>
            </a:r>
            <a:r>
              <a:rPr lang="en-US" dirty="0" smtClean="0"/>
              <a:t>- </a:t>
            </a:r>
            <a:r>
              <a:rPr lang="en-US" baseline="30000" dirty="0"/>
              <a:t>11 </a:t>
            </a:r>
            <a:r>
              <a:rPr lang="en-US" dirty="0"/>
              <a:t>For the bodies of those animals whose blood is brought into the holy places by the high priest as a sacrifice for sin are burned outside the camp. </a:t>
            </a:r>
            <a:r>
              <a:rPr lang="en-US" baseline="30000" dirty="0"/>
              <a:t>12 </a:t>
            </a:r>
            <a:r>
              <a:rPr lang="en-US" dirty="0"/>
              <a:t>So Jesus also suffered outside the gate </a:t>
            </a:r>
            <a:r>
              <a:rPr lang="en-US" b="1" dirty="0"/>
              <a:t>in order to sanctify the people through his own blood</a:t>
            </a:r>
            <a:r>
              <a:rPr lang="en-US" b="1" dirty="0" smtClean="0"/>
              <a:t>.</a:t>
            </a:r>
          </a:p>
          <a:p>
            <a:r>
              <a:rPr lang="en-US" b="1" dirty="0" smtClean="0"/>
              <a:t>Hebrews 4:14-16 </a:t>
            </a:r>
            <a:r>
              <a:rPr lang="en-US" dirty="0" smtClean="0"/>
              <a:t>- </a:t>
            </a:r>
            <a:r>
              <a:rPr lang="en-US" baseline="30000" dirty="0"/>
              <a:t>14 </a:t>
            </a:r>
            <a:r>
              <a:rPr lang="en-US" dirty="0"/>
              <a:t>Since then we have a great high priest who has passed through the heavens, Jesus, the Son of God, let us hold fast our confession. </a:t>
            </a:r>
            <a:r>
              <a:rPr lang="en-US" baseline="30000" dirty="0"/>
              <a:t>15 </a:t>
            </a:r>
            <a:r>
              <a:rPr lang="en-US" dirty="0"/>
              <a:t>For we do not have a high priest who is unable to sympathize with our weaknesses, but one who in every respect has been tempted as we are, yet without sin. </a:t>
            </a:r>
            <a:r>
              <a:rPr lang="en-US" baseline="30000" dirty="0"/>
              <a:t>16 </a:t>
            </a:r>
            <a:r>
              <a:rPr lang="en-US" b="1" dirty="0"/>
              <a:t>Let us then with confidence draw near to the throne of grace</a:t>
            </a:r>
            <a:r>
              <a:rPr lang="en-US" dirty="0"/>
              <a:t>, that we may receive mercy and find grace to help in time of need.</a:t>
            </a:r>
          </a:p>
          <a:p>
            <a:endParaRPr lang="en-US" b="1" dirty="0"/>
          </a:p>
        </p:txBody>
      </p:sp>
    </p:spTree>
    <p:extLst>
      <p:ext uri="{BB962C8B-B14F-4D97-AF65-F5344CB8AC3E}">
        <p14:creationId xmlns:p14="http://schemas.microsoft.com/office/powerpoint/2010/main" xmlns="" val="341257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Encountering God</a:t>
            </a:r>
            <a:endParaRPr lang="en-US" b="1" dirty="0"/>
          </a:p>
        </p:txBody>
      </p:sp>
      <p:sp>
        <p:nvSpPr>
          <p:cNvPr id="3" name="Content Placeholder 2"/>
          <p:cNvSpPr>
            <a:spLocks noGrp="1"/>
          </p:cNvSpPr>
          <p:nvPr>
            <p:ph idx="1"/>
          </p:nvPr>
        </p:nvSpPr>
        <p:spPr/>
        <p:txBody>
          <a:bodyPr>
            <a:normAutofit/>
          </a:bodyPr>
          <a:lstStyle/>
          <a:p>
            <a:r>
              <a:rPr lang="en-US" sz="3200" b="1" dirty="0" smtClean="0"/>
              <a:t>Seeing God Accurately Allows Us to See Ourselves Accurately</a:t>
            </a:r>
          </a:p>
          <a:p>
            <a:r>
              <a:rPr lang="en-US" sz="3200" b="1" dirty="0" smtClean="0"/>
              <a:t>Seeing God Accurately Allows Us to See Atonement</a:t>
            </a:r>
          </a:p>
          <a:p>
            <a:r>
              <a:rPr lang="en-US" sz="3200" b="1" dirty="0" smtClean="0"/>
              <a:t>Seeing God Accurately Shakes Us Out of Our Comfort Zone…If We Let It</a:t>
            </a:r>
            <a:endParaRPr lang="en-US" sz="3200" b="1" dirty="0"/>
          </a:p>
        </p:txBody>
      </p:sp>
    </p:spTree>
    <p:extLst>
      <p:ext uri="{BB962C8B-B14F-4D97-AF65-F5344CB8AC3E}">
        <p14:creationId xmlns:p14="http://schemas.microsoft.com/office/powerpoint/2010/main" xmlns="" val="109761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J.N. </a:t>
            </a:r>
            <a:r>
              <a:rPr lang="en-US" b="1" dirty="0" err="1" smtClean="0"/>
              <a:t>Oswalt</a:t>
            </a:r>
            <a:endParaRPr lang="en-US" b="1" dirty="0"/>
          </a:p>
        </p:txBody>
      </p:sp>
      <p:sp>
        <p:nvSpPr>
          <p:cNvPr id="3" name="Content Placeholder 2"/>
          <p:cNvSpPr>
            <a:spLocks noGrp="1"/>
          </p:cNvSpPr>
          <p:nvPr>
            <p:ph idx="1"/>
          </p:nvPr>
        </p:nvSpPr>
        <p:spPr/>
        <p:txBody>
          <a:bodyPr>
            <a:noAutofit/>
          </a:bodyPr>
          <a:lstStyle/>
          <a:p>
            <a:r>
              <a:rPr lang="en-US" sz="2500" i="1" dirty="0"/>
              <a:t>“But some will turn, among them faithful followers of Isaiah, who will preserve his words until the day when the cauterizing fires of the Exile fall and there will finally be a generation willing to listen.  Then real healing will result, and the stage will be set for the promised Messiah to come.  So Isaiah’s calling is not to success as the world counts success, </a:t>
            </a:r>
            <a:r>
              <a:rPr lang="en-US" sz="2500" b="1" i="1" dirty="0"/>
              <a:t>but to faithfulness</a:t>
            </a:r>
            <a:r>
              <a:rPr lang="en-US" sz="2500" i="1" dirty="0"/>
              <a:t>.  And because he accepts that difficult commission, we still read his book twenty-seven centuries later.” </a:t>
            </a:r>
            <a:endParaRPr lang="en-US" sz="2500" dirty="0"/>
          </a:p>
        </p:txBody>
      </p:sp>
    </p:spTree>
    <p:extLst>
      <p:ext uri="{BB962C8B-B14F-4D97-AF65-F5344CB8AC3E}">
        <p14:creationId xmlns:p14="http://schemas.microsoft.com/office/powerpoint/2010/main" xmlns="" val="3174672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God Uses Object Lessons!</a:t>
            </a:r>
            <a:endParaRPr lang="en-US" b="1" dirty="0"/>
          </a:p>
        </p:txBody>
      </p:sp>
      <p:sp>
        <p:nvSpPr>
          <p:cNvPr id="3" name="Content Placeholder 2"/>
          <p:cNvSpPr>
            <a:spLocks noGrp="1"/>
          </p:cNvSpPr>
          <p:nvPr>
            <p:ph idx="1"/>
          </p:nvPr>
        </p:nvSpPr>
        <p:spPr/>
        <p:txBody>
          <a:bodyPr>
            <a:noAutofit/>
          </a:bodyPr>
          <a:lstStyle/>
          <a:p>
            <a:r>
              <a:rPr lang="en-US" sz="2800" b="1" dirty="0" smtClean="0"/>
              <a:t>Isaiah 20:1-5</a:t>
            </a:r>
            <a:r>
              <a:rPr lang="en-US" sz="2800" dirty="0" smtClean="0"/>
              <a:t> </a:t>
            </a:r>
            <a:r>
              <a:rPr lang="en-US" sz="2800" dirty="0"/>
              <a:t>- In the year that the commander in chief, who was sent by Sargon the king of Assyria, came to Ashdod and fought against it and captured it— </a:t>
            </a:r>
            <a:r>
              <a:rPr lang="en-US" sz="2800" baseline="30000" dirty="0"/>
              <a:t>2 </a:t>
            </a:r>
            <a:r>
              <a:rPr lang="en-US" sz="2800" dirty="0"/>
              <a:t>at that time the </a:t>
            </a:r>
            <a:r>
              <a:rPr lang="en-US" sz="2800" cap="small" dirty="0"/>
              <a:t>Lord</a:t>
            </a:r>
            <a:r>
              <a:rPr lang="en-US" sz="2800" dirty="0"/>
              <a:t> spoke by Isaiah the son of </a:t>
            </a:r>
            <a:r>
              <a:rPr lang="en-US" sz="2800" dirty="0" err="1"/>
              <a:t>Amoz</a:t>
            </a:r>
            <a:r>
              <a:rPr lang="en-US" sz="2800" dirty="0"/>
              <a:t>, saying, “Go, and loose the sackcloth from your waist and take off your sandals from your feet,” and he did so, walking naked and barefoot</a:t>
            </a:r>
            <a:r>
              <a:rPr lang="en-US" sz="2800" dirty="0" smtClean="0"/>
              <a:t>.</a:t>
            </a:r>
            <a:endParaRPr lang="en-US" sz="2800" dirty="0"/>
          </a:p>
        </p:txBody>
      </p:sp>
    </p:spTree>
    <p:extLst>
      <p:ext uri="{BB962C8B-B14F-4D97-AF65-F5344CB8AC3E}">
        <p14:creationId xmlns:p14="http://schemas.microsoft.com/office/powerpoint/2010/main" xmlns="" val="497036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God Uses Object Lessons!</a:t>
            </a:r>
            <a:endParaRPr lang="en-US" b="1" dirty="0"/>
          </a:p>
        </p:txBody>
      </p:sp>
      <p:sp>
        <p:nvSpPr>
          <p:cNvPr id="3" name="Content Placeholder 2"/>
          <p:cNvSpPr>
            <a:spLocks noGrp="1"/>
          </p:cNvSpPr>
          <p:nvPr>
            <p:ph idx="1"/>
          </p:nvPr>
        </p:nvSpPr>
        <p:spPr/>
        <p:txBody>
          <a:bodyPr>
            <a:normAutofit/>
          </a:bodyPr>
          <a:lstStyle/>
          <a:p>
            <a:r>
              <a:rPr lang="en-US" sz="2500" baseline="30000" dirty="0" smtClean="0"/>
              <a:t>3 </a:t>
            </a:r>
            <a:r>
              <a:rPr lang="en-US" sz="2500" dirty="0" smtClean="0"/>
              <a:t>Then the </a:t>
            </a:r>
            <a:r>
              <a:rPr lang="en-US" sz="2500" cap="small" dirty="0" smtClean="0"/>
              <a:t>Lord</a:t>
            </a:r>
            <a:r>
              <a:rPr lang="en-US" sz="2500" dirty="0" smtClean="0"/>
              <a:t> said, “As my servant Isaiah has walked naked and barefoot for three years as a sign and a portent against Egypt and Cush,</a:t>
            </a:r>
            <a:r>
              <a:rPr lang="en-US" sz="2500" baseline="30000" dirty="0" smtClean="0"/>
              <a:t>[</a:t>
            </a:r>
            <a:r>
              <a:rPr lang="en-US" sz="2500" baseline="30000" dirty="0" smtClean="0">
                <a:hlinkClick r:id="rId2" tooltip="See footnote a"/>
              </a:rPr>
              <a:t>a</a:t>
            </a:r>
            <a:r>
              <a:rPr lang="en-US" sz="2500" baseline="30000" dirty="0" smtClean="0"/>
              <a:t>]</a:t>
            </a:r>
            <a:r>
              <a:rPr lang="en-US" sz="2500" dirty="0" smtClean="0"/>
              <a:t> </a:t>
            </a:r>
            <a:r>
              <a:rPr lang="en-US" sz="2500" baseline="30000" dirty="0" smtClean="0"/>
              <a:t>4 </a:t>
            </a:r>
            <a:r>
              <a:rPr lang="en-US" sz="2500" dirty="0" smtClean="0"/>
              <a:t>so shall the king of Assyria lead away the Egyptian captives and the </a:t>
            </a:r>
            <a:r>
              <a:rPr lang="en-US" sz="2500" dirty="0" err="1" smtClean="0"/>
              <a:t>Cushite</a:t>
            </a:r>
            <a:r>
              <a:rPr lang="en-US" sz="2500" dirty="0" smtClean="0"/>
              <a:t> exiles, both the young and the old, naked and barefoot, with buttocks uncovered, the nakedness of Egypt. </a:t>
            </a:r>
            <a:r>
              <a:rPr lang="en-US" sz="2500" baseline="30000" dirty="0" smtClean="0"/>
              <a:t>5 </a:t>
            </a:r>
            <a:r>
              <a:rPr lang="en-US" sz="2500" dirty="0" smtClean="0"/>
              <a:t>Then they shall be dismayed and ashamed because of Cush their hope and of Egypt their boast.</a:t>
            </a:r>
            <a:endParaRPr lang="en-US" sz="2500" dirty="0"/>
          </a:p>
        </p:txBody>
      </p:sp>
    </p:spTree>
    <p:extLst>
      <p:ext uri="{BB962C8B-B14F-4D97-AF65-F5344CB8AC3E}">
        <p14:creationId xmlns:p14="http://schemas.microsoft.com/office/powerpoint/2010/main" xmlns="" val="2234059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J.N. </a:t>
            </a:r>
            <a:r>
              <a:rPr lang="en-US" dirty="0" err="1" smtClean="0"/>
              <a:t>Oswalt</a:t>
            </a:r>
            <a:endParaRPr lang="en-US" dirty="0"/>
          </a:p>
        </p:txBody>
      </p:sp>
      <p:sp>
        <p:nvSpPr>
          <p:cNvPr id="3" name="Content Placeholder 2"/>
          <p:cNvSpPr>
            <a:spLocks noGrp="1"/>
          </p:cNvSpPr>
          <p:nvPr>
            <p:ph idx="1"/>
          </p:nvPr>
        </p:nvSpPr>
        <p:spPr/>
        <p:txBody>
          <a:bodyPr>
            <a:normAutofit fontScale="92500" lnSpcReduction="10000"/>
          </a:bodyPr>
          <a:lstStyle/>
          <a:p>
            <a:r>
              <a:rPr lang="en-US" sz="2800" i="1" dirty="0"/>
              <a:t>“Which of the true prophets were ever wealthy and comfortable? Where was the palace Jesus Christ lived in on earth?  Which of the apostles died in his own bed?  The fire has not touched our lips so that we can taste the candy better.  Nor has it touched our lips so that we can become golden-tongued orators.  Rather, </a:t>
            </a:r>
            <a:r>
              <a:rPr lang="en-US" sz="2800" b="1" i="1" dirty="0"/>
              <a:t>the burning sacrifice of Christ has been laid on us so that we too will be able to lay down our lives for the gracious God and for those who will hear whenever that becomes possible</a:t>
            </a:r>
            <a:r>
              <a:rPr lang="en-US" sz="2800" i="1" dirty="0"/>
              <a:t>.”</a:t>
            </a:r>
            <a:endParaRPr lang="en-US" sz="2800" dirty="0"/>
          </a:p>
          <a:p>
            <a:endParaRPr lang="en-US" dirty="0"/>
          </a:p>
        </p:txBody>
      </p:sp>
    </p:spTree>
    <p:extLst>
      <p:ext uri="{BB962C8B-B14F-4D97-AF65-F5344CB8AC3E}">
        <p14:creationId xmlns:p14="http://schemas.microsoft.com/office/powerpoint/2010/main" xmlns="" val="1686730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You View God?</a:t>
            </a:r>
            <a:endParaRPr lang="en-US" b="1" dirty="0"/>
          </a:p>
        </p:txBody>
      </p:sp>
      <p:sp>
        <p:nvSpPr>
          <p:cNvPr id="4" name="Content Placeholder 3"/>
          <p:cNvSpPr>
            <a:spLocks noGrp="1"/>
          </p:cNvSpPr>
          <p:nvPr>
            <p:ph sz="half" idx="1"/>
          </p:nvPr>
        </p:nvSpPr>
        <p:spPr/>
        <p:txBody>
          <a:bodyPr>
            <a:normAutofit/>
          </a:bodyPr>
          <a:lstStyle/>
          <a:p>
            <a:r>
              <a:rPr lang="en-US" sz="2800" b="1" dirty="0" smtClean="0"/>
              <a:t>“Grandfather” God?</a:t>
            </a:r>
          </a:p>
          <a:p>
            <a:r>
              <a:rPr lang="en-US" sz="2800" b="1" dirty="0" smtClean="0"/>
              <a:t>“Indebted” God?</a:t>
            </a:r>
          </a:p>
          <a:p>
            <a:r>
              <a:rPr lang="en-US" sz="2800" b="1" dirty="0" smtClean="0"/>
              <a:t>“</a:t>
            </a:r>
            <a:r>
              <a:rPr lang="en-US" sz="2800" b="1" dirty="0" err="1" smtClean="0"/>
              <a:t>Instagrammed</a:t>
            </a:r>
            <a:r>
              <a:rPr lang="en-US" sz="2800" b="1" dirty="0" smtClean="0"/>
              <a:t>” God?</a:t>
            </a:r>
            <a:endParaRPr lang="en-US" sz="2800" b="1" dirty="0"/>
          </a:p>
        </p:txBody>
      </p:sp>
      <p:sp>
        <p:nvSpPr>
          <p:cNvPr id="5" name="Content Placeholder 4"/>
          <p:cNvSpPr>
            <a:spLocks noGrp="1"/>
          </p:cNvSpPr>
          <p:nvPr>
            <p:ph sz="half" idx="2"/>
          </p:nvPr>
        </p:nvSpPr>
        <p:spPr/>
        <p:txBody>
          <a:bodyPr>
            <a:normAutofit/>
          </a:bodyPr>
          <a:lstStyle/>
          <a:p>
            <a:r>
              <a:rPr lang="en-US" sz="2800" b="1" dirty="0" smtClean="0"/>
              <a:t>“Check-List” God?</a:t>
            </a:r>
          </a:p>
          <a:p>
            <a:r>
              <a:rPr lang="en-US" sz="2800" b="1" dirty="0" smtClean="0"/>
              <a:t>“Parachute” God</a:t>
            </a:r>
            <a:endParaRPr lang="en-US" sz="2800" b="1" dirty="0"/>
          </a:p>
        </p:txBody>
      </p:sp>
    </p:spTree>
    <p:extLst>
      <p:ext uri="{BB962C8B-B14F-4D97-AF65-F5344CB8AC3E}">
        <p14:creationId xmlns:p14="http://schemas.microsoft.com/office/powerpoint/2010/main" xmlns="" val="141277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dissolv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dissolve">
                                      <p:cBhvr>
                                        <p:cTn id="2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C.S. Lewis:</a:t>
            </a:r>
            <a:endParaRPr lang="en-US" b="1" dirty="0"/>
          </a:p>
        </p:txBody>
      </p:sp>
      <p:sp>
        <p:nvSpPr>
          <p:cNvPr id="3" name="Content Placeholder 2"/>
          <p:cNvSpPr>
            <a:spLocks noGrp="1"/>
          </p:cNvSpPr>
          <p:nvPr>
            <p:ph idx="1"/>
          </p:nvPr>
        </p:nvSpPr>
        <p:spPr/>
        <p:txBody>
          <a:bodyPr>
            <a:normAutofit fontScale="92500" lnSpcReduction="10000"/>
          </a:bodyPr>
          <a:lstStyle/>
          <a:p>
            <a:r>
              <a:rPr lang="en-US" sz="2800" b="1" i="1" dirty="0"/>
              <a:t> </a:t>
            </a:r>
            <a:r>
              <a:rPr lang="en-US" sz="2800" i="1" dirty="0"/>
              <a:t>“Everyone has noticed how hard is to turn our thoughts to God when everything is going well with us.  We ‘have all we want’ is a terrible saying when ‘all’ does not include God.  We find God an interruption.  As St Augustine says somewhere, ‘God wants to give us something, but cannot, because our hands are full—there’s nowhere for Him to put it.’ </a:t>
            </a:r>
            <a:r>
              <a:rPr lang="en-US" sz="2800" b="1" i="1" dirty="0"/>
              <a:t>We regard God as an airman regards his parachute; it’s there for emergencies but he hopes he’ll never have to use it</a:t>
            </a:r>
            <a:r>
              <a:rPr lang="en-US" sz="2800" i="1" dirty="0"/>
              <a:t>.”</a:t>
            </a:r>
            <a:endParaRPr lang="en-US" sz="2800" dirty="0"/>
          </a:p>
          <a:p>
            <a:endParaRPr lang="en-US" dirty="0"/>
          </a:p>
        </p:txBody>
      </p:sp>
    </p:spTree>
    <p:extLst>
      <p:ext uri="{BB962C8B-B14F-4D97-AF65-F5344CB8AC3E}">
        <p14:creationId xmlns:p14="http://schemas.microsoft.com/office/powerpoint/2010/main" xmlns="" val="2879059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J.N. </a:t>
            </a:r>
            <a:r>
              <a:rPr lang="en-US" b="1" dirty="0" err="1" smtClean="0"/>
              <a:t>Oswalt</a:t>
            </a:r>
            <a:r>
              <a:rPr lang="en-US" b="1" dirty="0" smtClean="0"/>
              <a:t>:</a:t>
            </a:r>
            <a:endParaRPr lang="en-US" b="1" dirty="0"/>
          </a:p>
        </p:txBody>
      </p:sp>
      <p:sp>
        <p:nvSpPr>
          <p:cNvPr id="3" name="Content Placeholder 2"/>
          <p:cNvSpPr>
            <a:spLocks noGrp="1"/>
          </p:cNvSpPr>
          <p:nvPr>
            <p:ph idx="1"/>
          </p:nvPr>
        </p:nvSpPr>
        <p:spPr/>
        <p:txBody>
          <a:bodyPr>
            <a:normAutofit lnSpcReduction="10000"/>
          </a:bodyPr>
          <a:lstStyle/>
          <a:p>
            <a:r>
              <a:rPr lang="en-US" sz="2800" i="1" dirty="0"/>
              <a:t>“As long as we think there is some hope of a </a:t>
            </a:r>
            <a:r>
              <a:rPr lang="en-US" sz="2800" b="1" i="1" dirty="0"/>
              <a:t>human solution</a:t>
            </a:r>
            <a:r>
              <a:rPr lang="en-US" sz="2800" i="1" dirty="0"/>
              <a:t> to our problems, there is little chance of our genuinely seeing God.  Nor is there hope for any of us becoming servants of the living God without there first being an </a:t>
            </a:r>
            <a:r>
              <a:rPr lang="en-US" sz="2800" b="1" i="1" dirty="0"/>
              <a:t>adequate understanding of who He is</a:t>
            </a:r>
            <a:r>
              <a:rPr lang="en-US" sz="2800" i="1" dirty="0"/>
              <a:t>.  As long as I think that can solve my problems (with a little help from God, of course), then I am the sovereign and he is the servant.”</a:t>
            </a:r>
            <a:endParaRPr lang="en-US" sz="2800" dirty="0"/>
          </a:p>
          <a:p>
            <a:endParaRPr lang="en-US" dirty="0"/>
          </a:p>
        </p:txBody>
      </p:sp>
    </p:spTree>
    <p:extLst>
      <p:ext uri="{BB962C8B-B14F-4D97-AF65-F5344CB8AC3E}">
        <p14:creationId xmlns:p14="http://schemas.microsoft.com/office/powerpoint/2010/main" xmlns="" val="1714243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Exodus 19:16-20</a:t>
            </a:r>
            <a:endParaRPr lang="en-US" b="1" dirty="0"/>
          </a:p>
        </p:txBody>
      </p:sp>
      <p:sp>
        <p:nvSpPr>
          <p:cNvPr id="3" name="Content Placeholder 2"/>
          <p:cNvSpPr>
            <a:spLocks noGrp="1"/>
          </p:cNvSpPr>
          <p:nvPr>
            <p:ph idx="1"/>
          </p:nvPr>
        </p:nvSpPr>
        <p:spPr/>
        <p:txBody>
          <a:bodyPr>
            <a:normAutofit/>
          </a:bodyPr>
          <a:lstStyle/>
          <a:p>
            <a:r>
              <a:rPr lang="en-US" b="1" baseline="30000" dirty="0" smtClean="0"/>
              <a:t>“16</a:t>
            </a:r>
            <a:r>
              <a:rPr lang="en-US" b="1" baseline="30000" dirty="0"/>
              <a:t> </a:t>
            </a:r>
            <a:r>
              <a:rPr lang="en-US" b="1" dirty="0"/>
              <a:t>On the morning of the third day there were thunders and </a:t>
            </a:r>
            <a:r>
              <a:rPr lang="en-US" b="1" dirty="0" err="1"/>
              <a:t>lightnings</a:t>
            </a:r>
            <a:r>
              <a:rPr lang="en-US" b="1" dirty="0"/>
              <a:t> and a thick cloud on the mountain and a very loud trumpet blast, so that all the people in the camp trembled. </a:t>
            </a:r>
            <a:r>
              <a:rPr lang="en-US" b="1" baseline="30000" dirty="0"/>
              <a:t>17 </a:t>
            </a:r>
            <a:r>
              <a:rPr lang="en-US" b="1" dirty="0"/>
              <a:t>Then Moses brought the people out of the camp to meet God, and they took their stand at the foot of the mountain. </a:t>
            </a:r>
            <a:r>
              <a:rPr lang="en-US" b="1" baseline="30000" dirty="0"/>
              <a:t>18 </a:t>
            </a:r>
            <a:r>
              <a:rPr lang="en-US" b="1" dirty="0"/>
              <a:t>Now Mount Sinai was wrapped in smoke because the </a:t>
            </a:r>
            <a:r>
              <a:rPr lang="en-US" b="1" cap="small" dirty="0"/>
              <a:t>Lord</a:t>
            </a:r>
            <a:r>
              <a:rPr lang="en-US" b="1" dirty="0"/>
              <a:t> had descended on it in fire. The smoke of it went up like the smoke of a kiln, and the whole mountain trembled greatly. </a:t>
            </a:r>
          </a:p>
        </p:txBody>
      </p:sp>
    </p:spTree>
    <p:extLst>
      <p:ext uri="{BB962C8B-B14F-4D97-AF65-F5344CB8AC3E}">
        <p14:creationId xmlns:p14="http://schemas.microsoft.com/office/powerpoint/2010/main" xmlns="" val="422666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Exodus 19:16-20</a:t>
            </a:r>
            <a:endParaRPr lang="en-US" dirty="0"/>
          </a:p>
        </p:txBody>
      </p:sp>
      <p:sp>
        <p:nvSpPr>
          <p:cNvPr id="3" name="Content Placeholder 2"/>
          <p:cNvSpPr>
            <a:spLocks noGrp="1"/>
          </p:cNvSpPr>
          <p:nvPr>
            <p:ph idx="1"/>
          </p:nvPr>
        </p:nvSpPr>
        <p:spPr/>
        <p:txBody>
          <a:bodyPr>
            <a:normAutofit/>
          </a:bodyPr>
          <a:lstStyle/>
          <a:p>
            <a:r>
              <a:rPr lang="en-US" sz="2800" b="1" baseline="30000" dirty="0"/>
              <a:t>19 </a:t>
            </a:r>
            <a:r>
              <a:rPr lang="en-US" sz="2800" b="1" dirty="0"/>
              <a:t>And as the sound of the trumpet grew louder and louder, Moses spoke, and God answered him in thunder. </a:t>
            </a:r>
            <a:r>
              <a:rPr lang="en-US" sz="2800" b="1" baseline="30000" dirty="0"/>
              <a:t>20 </a:t>
            </a:r>
            <a:r>
              <a:rPr lang="en-US" sz="2800" b="1" dirty="0"/>
              <a:t>The </a:t>
            </a:r>
            <a:r>
              <a:rPr lang="en-US" sz="2800" b="1" cap="small" dirty="0"/>
              <a:t>Lord</a:t>
            </a:r>
            <a:r>
              <a:rPr lang="en-US" sz="2800" b="1" dirty="0"/>
              <a:t> came down on Mount Sinai, to the top of the mountain. And the </a:t>
            </a:r>
            <a:r>
              <a:rPr lang="en-US" sz="2800" b="1" cap="small" dirty="0"/>
              <a:t>Lord</a:t>
            </a:r>
            <a:r>
              <a:rPr lang="en-US" sz="2800" b="1" dirty="0"/>
              <a:t> called Moses to the top of the mountain, and Moses went up</a:t>
            </a:r>
            <a:r>
              <a:rPr lang="en-US" sz="2800" b="1" dirty="0" smtClean="0"/>
              <a:t>.”</a:t>
            </a:r>
            <a:endParaRPr lang="en-US" sz="2800" b="1" dirty="0"/>
          </a:p>
        </p:txBody>
      </p:sp>
    </p:spTree>
    <p:extLst>
      <p:ext uri="{BB962C8B-B14F-4D97-AF65-F5344CB8AC3E}">
        <p14:creationId xmlns:p14="http://schemas.microsoft.com/office/powerpoint/2010/main" xmlns="" val="1608273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J.A. </a:t>
            </a:r>
            <a:r>
              <a:rPr lang="en-US" b="1" dirty="0" err="1" smtClean="0"/>
              <a:t>Motyer</a:t>
            </a:r>
            <a:endParaRPr lang="en-US" b="1" dirty="0"/>
          </a:p>
        </p:txBody>
      </p:sp>
      <p:sp>
        <p:nvSpPr>
          <p:cNvPr id="3" name="Content Placeholder 2"/>
          <p:cNvSpPr>
            <a:spLocks noGrp="1"/>
          </p:cNvSpPr>
          <p:nvPr>
            <p:ph idx="1"/>
          </p:nvPr>
        </p:nvSpPr>
        <p:spPr/>
        <p:txBody>
          <a:bodyPr>
            <a:normAutofit fontScale="92500" lnSpcReduction="20000"/>
          </a:bodyPr>
          <a:lstStyle/>
          <a:p>
            <a:r>
              <a:rPr lang="en-US" sz="3600" b="1" i="1" dirty="0"/>
              <a:t>“[This is] the only time in the Hebrew Bible a quality is ‘raised to the power of three’, as if to say that the divine holiness is so far beyond anything the human mind can grasp that a ‘super-superlative’ has to be invented to express it and, furthermore, that this transcendent holiness is the total truth about God.”  </a:t>
            </a:r>
            <a:endParaRPr lang="en-US" sz="3600" b="1" dirty="0"/>
          </a:p>
          <a:p>
            <a:endParaRPr lang="en-US" dirty="0"/>
          </a:p>
        </p:txBody>
      </p:sp>
    </p:spTree>
    <p:extLst>
      <p:ext uri="{BB962C8B-B14F-4D97-AF65-F5344CB8AC3E}">
        <p14:creationId xmlns:p14="http://schemas.microsoft.com/office/powerpoint/2010/main" xmlns="" val="3839473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J.N. </a:t>
            </a:r>
            <a:r>
              <a:rPr lang="en-US" b="1" dirty="0" err="1" smtClean="0"/>
              <a:t>Oswalt</a:t>
            </a:r>
            <a:endParaRPr lang="en-US" b="1" dirty="0"/>
          </a:p>
        </p:txBody>
      </p:sp>
      <p:sp>
        <p:nvSpPr>
          <p:cNvPr id="3" name="Content Placeholder 2"/>
          <p:cNvSpPr>
            <a:spLocks noGrp="1"/>
          </p:cNvSpPr>
          <p:nvPr>
            <p:ph idx="1"/>
          </p:nvPr>
        </p:nvSpPr>
        <p:spPr/>
        <p:txBody>
          <a:bodyPr/>
          <a:lstStyle/>
          <a:p>
            <a:r>
              <a:rPr lang="en-US" i="1" dirty="0"/>
              <a:t>“God’s grace has become horribly cheapened.  It is something he all but owes us, since he knows that basically all of us are pretty good people who just can’t help messing up once in awhile.  How we need a vision of the blazing holiness of God.  How we need to be crushed under the awareness of a Being who is greater than the entire known universe.  How we need to come face to face with a white-hot moral perfection in the presence of which sin cannot even exist.  </a:t>
            </a:r>
            <a:r>
              <a:rPr lang="en-US" b="1" i="1" dirty="0"/>
              <a:t>So will we be like Isaiah, or will we become one of the false prophets?</a:t>
            </a:r>
            <a:r>
              <a:rPr lang="en-US" i="1" dirty="0"/>
              <a:t>”</a:t>
            </a:r>
            <a:endParaRPr lang="en-US" dirty="0"/>
          </a:p>
          <a:p>
            <a:endParaRPr lang="en-US" dirty="0"/>
          </a:p>
        </p:txBody>
      </p:sp>
    </p:spTree>
    <p:extLst>
      <p:ext uri="{BB962C8B-B14F-4D97-AF65-F5344CB8AC3E}">
        <p14:creationId xmlns:p14="http://schemas.microsoft.com/office/powerpoint/2010/main" xmlns="" val="1498165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124</TotalTime>
  <Words>1133</Words>
  <Application>Microsoft Office PowerPoint</Application>
  <PresentationFormat>On-screen Show (4:3)</PresentationFormat>
  <Paragraphs>63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Capital</vt:lpstr>
      <vt:lpstr>Isaiah’s Sermon (1-5)</vt:lpstr>
      <vt:lpstr>Encountering God</vt:lpstr>
      <vt:lpstr>How Do You View God?</vt:lpstr>
      <vt:lpstr>C.S. Lewis:</vt:lpstr>
      <vt:lpstr>J.N. Oswalt:</vt:lpstr>
      <vt:lpstr>Exodus 19:16-20</vt:lpstr>
      <vt:lpstr>Exodus 19:16-20</vt:lpstr>
      <vt:lpstr>J.A. Motyer</vt:lpstr>
      <vt:lpstr>J.N. Oswalt</vt:lpstr>
      <vt:lpstr>Encountering God</vt:lpstr>
      <vt:lpstr>Job</vt:lpstr>
      <vt:lpstr>Peter</vt:lpstr>
      <vt:lpstr>Word of God Speaks to Us!</vt:lpstr>
      <vt:lpstr>Seeing Ourselves Accurately</vt:lpstr>
      <vt:lpstr>J.N. Oswalt</vt:lpstr>
      <vt:lpstr>Encountering God</vt:lpstr>
      <vt:lpstr>Ironic Message</vt:lpstr>
      <vt:lpstr>J.N. Oswalt</vt:lpstr>
      <vt:lpstr>Jesus: Our Atoning Sacrifice</vt:lpstr>
      <vt:lpstr>Jesus: Our Atoning Sacrifice</vt:lpstr>
      <vt:lpstr>Encountering God</vt:lpstr>
      <vt:lpstr>J.N. Oswalt</vt:lpstr>
      <vt:lpstr>God Uses Object Lessons!</vt:lpstr>
      <vt:lpstr>God Uses Object Lessons!</vt:lpstr>
      <vt:lpstr>J.N. Oswalt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6:1-8</dc:title>
  <dc:creator>Matthew Finley</dc:creator>
  <cp:lastModifiedBy>church_member</cp:lastModifiedBy>
  <cp:revision>12</cp:revision>
  <dcterms:created xsi:type="dcterms:W3CDTF">2013-07-21T11:46:54Z</dcterms:created>
  <dcterms:modified xsi:type="dcterms:W3CDTF">2013-07-21T20:55:47Z</dcterms:modified>
</cp:coreProperties>
</file>