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20"/>
  </p:notesMasterIdLst>
  <p:handoutMasterIdLst>
    <p:handoutMasterId r:id="rId21"/>
  </p:handout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6600"/>
    <a:srgbClr val="FF3300"/>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4" autoAdjust="0"/>
    <p:restoredTop sz="97374" autoAdjust="0"/>
  </p:normalViewPr>
  <p:slideViewPr>
    <p:cSldViewPr>
      <p:cViewPr varScale="1">
        <p:scale>
          <a:sx n="129" d="100"/>
          <a:sy n="129" d="100"/>
        </p:scale>
        <p:origin x="-119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A27B6C-F965-1546-A5DE-BD7E1D6EC227}" type="datetimeFigureOut">
              <a:rPr lang="en-US" smtClean="0"/>
              <a:t>7/14/13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414451-C395-7D4B-B3B4-ABBABEA0CA53}" type="slidenum">
              <a:rPr lang="en-US" smtClean="0"/>
              <a:t>‹#›</a:t>
            </a:fld>
            <a:endParaRPr lang="en-US"/>
          </a:p>
        </p:txBody>
      </p:sp>
    </p:spTree>
    <p:extLst>
      <p:ext uri="{BB962C8B-B14F-4D97-AF65-F5344CB8AC3E}">
        <p14:creationId xmlns:p14="http://schemas.microsoft.com/office/powerpoint/2010/main" val="970672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7ABD8-D80C-754A-B8C3-356ACCADD100}" type="datetimeFigureOut">
              <a:rPr lang="en-US" smtClean="0"/>
              <a:t>7/14/13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7487BF-E644-794B-B493-921A4B0DBE2C}" type="slidenum">
              <a:rPr lang="en-US" smtClean="0"/>
              <a:t>‹#›</a:t>
            </a:fld>
            <a:endParaRPr lang="en-US"/>
          </a:p>
        </p:txBody>
      </p:sp>
    </p:spTree>
    <p:extLst>
      <p:ext uri="{BB962C8B-B14F-4D97-AF65-F5344CB8AC3E}">
        <p14:creationId xmlns:p14="http://schemas.microsoft.com/office/powerpoint/2010/main" val="13845886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0EB96-BB16-7341-9E84-6985D1B45741}" type="slidenum">
              <a:rPr lang="en-US"/>
              <a:pPr/>
              <a:t>1</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6FB86-9DAD-3841-AD02-B588E91C273E}" type="slidenum">
              <a:rPr lang="en-US"/>
              <a:pPr/>
              <a:t>13</a:t>
            </a:fld>
            <a:endParaRPr lang="en-US"/>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6E591-8E91-3C4A-BDA3-C05D094F0866}" type="slidenum">
              <a:rPr lang="en-US"/>
              <a:pPr/>
              <a:t>14</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5AA0A-B72F-AF4D-A94F-FCE4D08750D5}" type="slidenum">
              <a:rPr lang="en-US"/>
              <a:pPr/>
              <a:t>2</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6A882-F6C0-4C41-8303-2900624F3F8B}" type="slidenum">
              <a:rPr lang="en-US"/>
              <a:pPr/>
              <a:t>4</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58F3-46A3-2749-91A3-D7B4F6C544DC}" type="slidenum">
              <a:rPr lang="en-US"/>
              <a:pPr/>
              <a:t>6</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487BF-E644-794B-B493-921A4B0DBE2C}" type="slidenum">
              <a:rPr lang="en-US" smtClean="0"/>
              <a:t>8</a:t>
            </a:fld>
            <a:endParaRPr lang="en-US"/>
          </a:p>
        </p:txBody>
      </p:sp>
    </p:spTree>
    <p:extLst>
      <p:ext uri="{BB962C8B-B14F-4D97-AF65-F5344CB8AC3E}">
        <p14:creationId xmlns:p14="http://schemas.microsoft.com/office/powerpoint/2010/main" val="78907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FFAEA-E82E-044E-8616-B9E71CAA9F97}" type="slidenum">
              <a:rPr lang="en-US"/>
              <a:pPr/>
              <a:t>9</a:t>
            </a:fld>
            <a:endParaRPr lang="en-US"/>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1ACF5-1716-EC46-A0B1-BE45C62D228B}" type="slidenum">
              <a:rPr lang="en-US"/>
              <a:pPr/>
              <a:t>10</a:t>
            </a:fld>
            <a:endParaRPr lang="en-US"/>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A935F-6A1D-0C4A-ACD4-23AE718C456A}" type="slidenum">
              <a:rPr lang="en-US"/>
              <a:pPr/>
              <a:t>11</a:t>
            </a:fld>
            <a:endParaRPr lang="en-US"/>
          </a:p>
        </p:txBody>
      </p:sp>
      <p:sp>
        <p:nvSpPr>
          <p:cNvPr id="10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1DCA1-B6F0-664D-83C4-DB6CA765EE9E}" type="slidenum">
              <a:rPr lang="en-US"/>
              <a:pPr/>
              <a:t>12</a:t>
            </a:fld>
            <a:endParaRPr lang="en-US"/>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4D365B-637C-7B4C-A81F-C895D38501F4}" type="slidenum">
              <a:rPr lang="en-US"/>
              <a:pPr/>
              <a:t>‹#›</a:t>
            </a:fld>
            <a:endParaRPr lang="en-US"/>
          </a:p>
        </p:txBody>
      </p:sp>
    </p:spTree>
    <p:extLst>
      <p:ext uri="{BB962C8B-B14F-4D97-AF65-F5344CB8AC3E}">
        <p14:creationId xmlns:p14="http://schemas.microsoft.com/office/powerpoint/2010/main" val="262659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E1F1A1-923D-5346-97A0-B286D3E2BFB6}" type="slidenum">
              <a:rPr lang="en-US"/>
              <a:pPr/>
              <a:t>‹#›</a:t>
            </a:fld>
            <a:endParaRPr lang="en-US"/>
          </a:p>
        </p:txBody>
      </p:sp>
    </p:spTree>
    <p:extLst>
      <p:ext uri="{BB962C8B-B14F-4D97-AF65-F5344CB8AC3E}">
        <p14:creationId xmlns:p14="http://schemas.microsoft.com/office/powerpoint/2010/main" val="2669504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4584EA-E72D-9C4C-A527-8917097FC568}" type="slidenum">
              <a:rPr lang="en-US"/>
              <a:pPr/>
              <a:t>‹#›</a:t>
            </a:fld>
            <a:endParaRPr lang="en-US"/>
          </a:p>
        </p:txBody>
      </p:sp>
    </p:spTree>
    <p:extLst>
      <p:ext uri="{BB962C8B-B14F-4D97-AF65-F5344CB8AC3E}">
        <p14:creationId xmlns:p14="http://schemas.microsoft.com/office/powerpoint/2010/main" val="2381431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1EA80-F3A2-6C45-8462-13009EE38ADB}" type="slidenum">
              <a:rPr lang="en-US"/>
              <a:pPr/>
              <a:t>‹#›</a:t>
            </a:fld>
            <a:endParaRPr lang="en-US"/>
          </a:p>
        </p:txBody>
      </p:sp>
    </p:spTree>
    <p:extLst>
      <p:ext uri="{BB962C8B-B14F-4D97-AF65-F5344CB8AC3E}">
        <p14:creationId xmlns:p14="http://schemas.microsoft.com/office/powerpoint/2010/main" val="2717571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D81CE4-F588-A24F-BF8D-1CA4F8A255EC}" type="slidenum">
              <a:rPr lang="en-US"/>
              <a:pPr/>
              <a:t>‹#›</a:t>
            </a:fld>
            <a:endParaRPr lang="en-US"/>
          </a:p>
        </p:txBody>
      </p:sp>
    </p:spTree>
    <p:extLst>
      <p:ext uri="{BB962C8B-B14F-4D97-AF65-F5344CB8AC3E}">
        <p14:creationId xmlns:p14="http://schemas.microsoft.com/office/powerpoint/2010/main" val="1672702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D81DA0-3370-FF4A-A224-FF0B263082E1}" type="slidenum">
              <a:rPr lang="en-US"/>
              <a:pPr/>
              <a:t>‹#›</a:t>
            </a:fld>
            <a:endParaRPr lang="en-US"/>
          </a:p>
        </p:txBody>
      </p:sp>
    </p:spTree>
    <p:extLst>
      <p:ext uri="{BB962C8B-B14F-4D97-AF65-F5344CB8AC3E}">
        <p14:creationId xmlns:p14="http://schemas.microsoft.com/office/powerpoint/2010/main" val="2969576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3935DF-CEAB-6748-B253-CADC0000A974}" type="slidenum">
              <a:rPr lang="en-US"/>
              <a:pPr/>
              <a:t>‹#›</a:t>
            </a:fld>
            <a:endParaRPr lang="en-US"/>
          </a:p>
        </p:txBody>
      </p:sp>
    </p:spTree>
    <p:extLst>
      <p:ext uri="{BB962C8B-B14F-4D97-AF65-F5344CB8AC3E}">
        <p14:creationId xmlns:p14="http://schemas.microsoft.com/office/powerpoint/2010/main" val="1942841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161084-AF1D-D445-8B5B-63ADA5BCFBA2}" type="slidenum">
              <a:rPr lang="en-US"/>
              <a:pPr/>
              <a:t>‹#›</a:t>
            </a:fld>
            <a:endParaRPr lang="en-US"/>
          </a:p>
        </p:txBody>
      </p:sp>
    </p:spTree>
    <p:extLst>
      <p:ext uri="{BB962C8B-B14F-4D97-AF65-F5344CB8AC3E}">
        <p14:creationId xmlns:p14="http://schemas.microsoft.com/office/powerpoint/2010/main" val="3646261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F8D22E-CB83-6E49-AE7C-DE42E06DF4E7}" type="slidenum">
              <a:rPr lang="en-US"/>
              <a:pPr/>
              <a:t>‹#›</a:t>
            </a:fld>
            <a:endParaRPr lang="en-US"/>
          </a:p>
        </p:txBody>
      </p:sp>
    </p:spTree>
    <p:extLst>
      <p:ext uri="{BB962C8B-B14F-4D97-AF65-F5344CB8AC3E}">
        <p14:creationId xmlns:p14="http://schemas.microsoft.com/office/powerpoint/2010/main" val="3365458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E3E242-7F12-2444-89C6-AA177109B45E}" type="slidenum">
              <a:rPr lang="en-US"/>
              <a:pPr/>
              <a:t>‹#›</a:t>
            </a:fld>
            <a:endParaRPr lang="en-US"/>
          </a:p>
        </p:txBody>
      </p:sp>
    </p:spTree>
    <p:extLst>
      <p:ext uri="{BB962C8B-B14F-4D97-AF65-F5344CB8AC3E}">
        <p14:creationId xmlns:p14="http://schemas.microsoft.com/office/powerpoint/2010/main" val="1700164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722E83-758F-3C4A-8EF3-527E2C1857BE}" type="slidenum">
              <a:rPr lang="en-US"/>
              <a:pPr/>
              <a:t>‹#›</a:t>
            </a:fld>
            <a:endParaRPr lang="en-US"/>
          </a:p>
        </p:txBody>
      </p:sp>
    </p:spTree>
    <p:extLst>
      <p:ext uri="{BB962C8B-B14F-4D97-AF65-F5344CB8AC3E}">
        <p14:creationId xmlns:p14="http://schemas.microsoft.com/office/powerpoint/2010/main" val="293233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0F3872-5DEE-C040-A371-D97DF4C09479}" type="slidenum">
              <a:rPr lang="en-US"/>
              <a:pPr/>
              <a:t>‹#›</a:t>
            </a:fld>
            <a:endParaRPr lang="en-US"/>
          </a:p>
        </p:txBody>
      </p:sp>
    </p:spTree>
    <p:extLst>
      <p:ext uri="{BB962C8B-B14F-4D97-AF65-F5344CB8AC3E}">
        <p14:creationId xmlns:p14="http://schemas.microsoft.com/office/powerpoint/2010/main" val="3009833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9A6785-94BC-4846-B3DC-5408EE0287F3}" type="slidenum">
              <a:rPr lang="en-US"/>
              <a:pPr/>
              <a:t>‹#›</a:t>
            </a:fld>
            <a:endParaRPr lang="en-US"/>
          </a:p>
        </p:txBody>
      </p:sp>
    </p:spTree>
    <p:extLst>
      <p:ext uri="{BB962C8B-B14F-4D97-AF65-F5344CB8AC3E}">
        <p14:creationId xmlns:p14="http://schemas.microsoft.com/office/powerpoint/2010/main" val="2492960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6E2B36-C1BC-6B49-9E76-F297A2E66594}" type="slidenum">
              <a:rPr lang="en-US"/>
              <a:pPr/>
              <a:t>‹#›</a:t>
            </a:fld>
            <a:endParaRPr lang="en-US"/>
          </a:p>
        </p:txBody>
      </p:sp>
    </p:spTree>
    <p:extLst>
      <p:ext uri="{BB962C8B-B14F-4D97-AF65-F5344CB8AC3E}">
        <p14:creationId xmlns:p14="http://schemas.microsoft.com/office/powerpoint/2010/main" val="496172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2DCB05-6CE6-DE40-A264-A8CBDDDBB5C5}" type="slidenum">
              <a:rPr lang="en-US"/>
              <a:pPr/>
              <a:t>‹#›</a:t>
            </a:fld>
            <a:endParaRPr lang="en-US"/>
          </a:p>
        </p:txBody>
      </p:sp>
    </p:spTree>
    <p:extLst>
      <p:ext uri="{BB962C8B-B14F-4D97-AF65-F5344CB8AC3E}">
        <p14:creationId xmlns:p14="http://schemas.microsoft.com/office/powerpoint/2010/main" val="1946184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C54BBE-A316-9C43-9860-B6AADA48B587}" type="slidenum">
              <a:rPr lang="en-US"/>
              <a:pPr/>
              <a:t>‹#›</a:t>
            </a:fld>
            <a:endParaRPr lang="en-US"/>
          </a:p>
        </p:txBody>
      </p:sp>
    </p:spTree>
    <p:extLst>
      <p:ext uri="{BB962C8B-B14F-4D97-AF65-F5344CB8AC3E}">
        <p14:creationId xmlns:p14="http://schemas.microsoft.com/office/powerpoint/2010/main" val="3694076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66C9F2-4690-3543-BA4D-982EE81459CB}" type="slidenum">
              <a:rPr lang="en-US"/>
              <a:pPr/>
              <a:t>‹#›</a:t>
            </a:fld>
            <a:endParaRPr lang="en-US"/>
          </a:p>
        </p:txBody>
      </p:sp>
    </p:spTree>
    <p:extLst>
      <p:ext uri="{BB962C8B-B14F-4D97-AF65-F5344CB8AC3E}">
        <p14:creationId xmlns:p14="http://schemas.microsoft.com/office/powerpoint/2010/main" val="1179481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21AC40-3B9E-CA44-9F81-ADDDDD7E6547}" type="slidenum">
              <a:rPr lang="en-US"/>
              <a:pPr/>
              <a:t>‹#›</a:t>
            </a:fld>
            <a:endParaRPr lang="en-US"/>
          </a:p>
        </p:txBody>
      </p:sp>
    </p:spTree>
    <p:extLst>
      <p:ext uri="{BB962C8B-B14F-4D97-AF65-F5344CB8AC3E}">
        <p14:creationId xmlns:p14="http://schemas.microsoft.com/office/powerpoint/2010/main" val="822494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3361CE2-DF3D-6A46-937B-16E0CF67CA5A}" type="slidenum">
              <a:rPr lang="en-US"/>
              <a:pPr/>
              <a:t>‹#›</a:t>
            </a:fld>
            <a:endParaRPr lang="en-US"/>
          </a:p>
        </p:txBody>
      </p:sp>
    </p:spTree>
    <p:extLst>
      <p:ext uri="{BB962C8B-B14F-4D97-AF65-F5344CB8AC3E}">
        <p14:creationId xmlns:p14="http://schemas.microsoft.com/office/powerpoint/2010/main" val="2547694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2F88A5-B658-AB4B-90DF-0C79CA807BE0}" type="slidenum">
              <a:rPr lang="en-US"/>
              <a:pPr/>
              <a:t>‹#›</a:t>
            </a:fld>
            <a:endParaRPr lang="en-US"/>
          </a:p>
        </p:txBody>
      </p:sp>
    </p:spTree>
    <p:extLst>
      <p:ext uri="{BB962C8B-B14F-4D97-AF65-F5344CB8AC3E}">
        <p14:creationId xmlns:p14="http://schemas.microsoft.com/office/powerpoint/2010/main" val="2564872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16373-48F0-4942-A239-56949293D430}" type="slidenum">
              <a:rPr lang="en-US"/>
              <a:pPr/>
              <a:t>‹#›</a:t>
            </a:fld>
            <a:endParaRPr lang="en-US"/>
          </a:p>
        </p:txBody>
      </p:sp>
    </p:spTree>
    <p:extLst>
      <p:ext uri="{BB962C8B-B14F-4D97-AF65-F5344CB8AC3E}">
        <p14:creationId xmlns:p14="http://schemas.microsoft.com/office/powerpoint/2010/main" val="2299755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AEF46F-9741-CB4C-B56E-865D7314ED53}" type="slidenum">
              <a:rPr lang="en-US"/>
              <a:pPr/>
              <a:t>‹#›</a:t>
            </a:fld>
            <a:endParaRPr lang="en-US"/>
          </a:p>
        </p:txBody>
      </p:sp>
    </p:spTree>
    <p:extLst>
      <p:ext uri="{BB962C8B-B14F-4D97-AF65-F5344CB8AC3E}">
        <p14:creationId xmlns:p14="http://schemas.microsoft.com/office/powerpoint/2010/main" val="3295966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10BEEF97-21C1-384C-839A-0CF5EEFAF501}" type="slidenum">
              <a:rPr lang="en-US"/>
              <a:pPr/>
              <a:t>‹#›</a:t>
            </a:fld>
            <a:endParaRPr lang="en-US"/>
          </a:p>
        </p:txBody>
      </p:sp>
      <p:pic>
        <p:nvPicPr>
          <p:cNvPr id="1279" name="Picture 255" descr="philippians_03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660409A3-092F-CA40-8E9C-0CD9FAC2A9B9}" type="slidenum">
              <a:rPr lang="en-US"/>
              <a:pPr/>
              <a:t>‹#›</a:t>
            </a:fld>
            <a:endParaRPr lang="en-US"/>
          </a:p>
        </p:txBody>
      </p:sp>
      <p:pic>
        <p:nvPicPr>
          <p:cNvPr id="15454" name="Picture 94" descr="philippians_01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effectLst>
            <a:outerShdw blurRad="63500" dist="38099" dir="2700000" algn="ctr" rotWithShape="0">
              <a:srgbClr val="000000">
                <a:alpha val="74998"/>
              </a:srgbClr>
            </a:outerShdw>
          </a:effectLst>
        </p:spPr>
        <p:txBody>
          <a:bodyPr/>
          <a:lstStyle/>
          <a:p>
            <a:r>
              <a:rPr lang="en-US" sz="4800" cap="all" spc="300" dirty="0">
                <a:solidFill>
                  <a:srgbClr val="FFFF00"/>
                </a:solidFill>
                <a:latin typeface="Avenir Heavy"/>
                <a:cs typeface="Avenir Heavy"/>
              </a:rPr>
              <a:t>Growing In Christ</a:t>
            </a:r>
          </a:p>
        </p:txBody>
      </p:sp>
    </p:spTree>
    <p:extLst>
      <p:ext uri="{BB962C8B-B14F-4D97-AF65-F5344CB8AC3E}">
        <p14:creationId xmlns:p14="http://schemas.microsoft.com/office/powerpoint/2010/main" val="1261535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800" fill="hold"/>
                                        <p:tgtEl>
                                          <p:spTgt spid="2050"/>
                                        </p:tgtEl>
                                        <p:attrNameLst>
                                          <p:attrName>ppt_w</p:attrName>
                                        </p:attrNameLst>
                                      </p:cBhvr>
                                      <p:tavLst>
                                        <p:tav tm="0">
                                          <p:val>
                                            <p:fltVal val="0"/>
                                          </p:val>
                                        </p:tav>
                                        <p:tav tm="100000">
                                          <p:val>
                                            <p:strVal val="#ppt_w"/>
                                          </p:val>
                                        </p:tav>
                                      </p:tavLst>
                                    </p:anim>
                                    <p:anim calcmode="lin" valueType="num">
                                      <p:cBhvr>
                                        <p:cTn id="8" dur="800" fill="hold"/>
                                        <p:tgtEl>
                                          <p:spTgt spid="2050"/>
                                        </p:tgtEl>
                                        <p:attrNameLst>
                                          <p:attrName>ppt_h</p:attrName>
                                        </p:attrNameLst>
                                      </p:cBhvr>
                                      <p:tavLst>
                                        <p:tav tm="0">
                                          <p:val>
                                            <p:fltVal val="0"/>
                                          </p:val>
                                        </p:tav>
                                        <p:tav tm="100000">
                                          <p:val>
                                            <p:strVal val="#ppt_h"/>
                                          </p:val>
                                        </p:tav>
                                      </p:tavLst>
                                    </p:anim>
                                    <p:animEffect transition="in" filter="fade">
                                      <p:cBhvr>
                                        <p:cTn id="9" dur="8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subTitle" idx="1"/>
          </p:nvPr>
        </p:nvSpPr>
        <p:spPr>
          <a:xfrm>
            <a:off x="533400" y="762000"/>
            <a:ext cx="8229600" cy="5562600"/>
          </a:xfrm>
          <a:effectLst>
            <a:outerShdw blurRad="63500" dist="38099" dir="2700000" algn="ctr" rotWithShape="0">
              <a:srgbClr val="000000">
                <a:alpha val="74998"/>
              </a:srgbClr>
            </a:outerShdw>
          </a:effectLst>
        </p:spPr>
        <p:txBody>
          <a:bodyPr/>
          <a:lstStyle/>
          <a:p>
            <a:pPr algn="l">
              <a:lnSpc>
                <a:spcPct val="90000"/>
              </a:lnSpc>
            </a:pPr>
            <a:r>
              <a:rPr lang="en-US" sz="3200" u="sng" dirty="0" err="1">
                <a:solidFill>
                  <a:srgbClr val="FFFF00"/>
                </a:solidFill>
              </a:rPr>
              <a:t>Phillippians</a:t>
            </a:r>
            <a:r>
              <a:rPr lang="en-US" sz="3200" u="sng" dirty="0">
                <a:solidFill>
                  <a:srgbClr val="FFFF00"/>
                </a:solidFill>
              </a:rPr>
              <a:t> 3:7-11</a:t>
            </a:r>
            <a:r>
              <a:rPr lang="en-US" sz="3200" dirty="0">
                <a:solidFill>
                  <a:schemeClr val="tx2"/>
                </a:solidFill>
              </a:rPr>
              <a:t>   </a:t>
            </a:r>
            <a:r>
              <a:rPr lang="en-US" sz="2800" b="0" dirty="0">
                <a:solidFill>
                  <a:srgbClr val="BBE0E3"/>
                </a:solidFill>
              </a:rPr>
              <a:t>But what things were gain to me, these I have counted loss for Christ. </a:t>
            </a:r>
            <a:r>
              <a:rPr lang="en-US" sz="2800" b="0" baseline="30000" dirty="0">
                <a:solidFill>
                  <a:srgbClr val="BBE0E3"/>
                </a:solidFill>
              </a:rPr>
              <a:t>8</a:t>
            </a:r>
            <a:r>
              <a:rPr lang="en-US" sz="2800" b="0" dirty="0">
                <a:solidFill>
                  <a:srgbClr val="BBE0E3"/>
                </a:solidFill>
              </a:rPr>
              <a:t> Yet indeed I also count all things loss for the excellence of the knowledge of Christ Jesus my Lord, for whom I have suffered the loss of all things, and count them as rubbish, that I may gain Christ </a:t>
            </a:r>
            <a:r>
              <a:rPr lang="en-US" sz="2800" b="0" baseline="30000" dirty="0">
                <a:solidFill>
                  <a:srgbClr val="BBE0E3"/>
                </a:solidFill>
              </a:rPr>
              <a:t>9</a:t>
            </a:r>
            <a:r>
              <a:rPr lang="en-US" sz="2800" b="0" dirty="0">
                <a:solidFill>
                  <a:srgbClr val="BBE0E3"/>
                </a:solidFill>
              </a:rPr>
              <a:t> </a:t>
            </a:r>
            <a:r>
              <a:rPr lang="en-US" sz="2800" b="0" u="sng" dirty="0">
                <a:solidFill>
                  <a:srgbClr val="BBE0E3"/>
                </a:solidFill>
              </a:rPr>
              <a:t>and be found in Him, not having my own righteousness, which is from the law, but that which is through faith in Christ, the righteousness which is from God by faith</a:t>
            </a:r>
            <a:r>
              <a:rPr lang="en-US" sz="2800" b="0" dirty="0">
                <a:solidFill>
                  <a:srgbClr val="BBE0E3"/>
                </a:solidFill>
              </a:rPr>
              <a:t>; </a:t>
            </a:r>
            <a:r>
              <a:rPr lang="en-US" sz="2800" b="0" baseline="30000" dirty="0">
                <a:solidFill>
                  <a:srgbClr val="BBE0E3"/>
                </a:solidFill>
              </a:rPr>
              <a:t>10</a:t>
            </a:r>
            <a:r>
              <a:rPr lang="en-US" sz="2800" b="0" dirty="0">
                <a:solidFill>
                  <a:srgbClr val="BBE0E3"/>
                </a:solidFill>
              </a:rPr>
              <a:t> that I may know Him and the power of His resurrection, and the fellowship of His sufferings, being conformed to His death, </a:t>
            </a:r>
            <a:r>
              <a:rPr lang="en-US" sz="2800" b="0" baseline="30000" dirty="0">
                <a:solidFill>
                  <a:srgbClr val="BBE0E3"/>
                </a:solidFill>
              </a:rPr>
              <a:t>11</a:t>
            </a:r>
            <a:r>
              <a:rPr lang="en-US" sz="2800" b="0" dirty="0">
                <a:solidFill>
                  <a:srgbClr val="BBE0E3"/>
                </a:solidFill>
              </a:rPr>
              <a:t> if, by any means, I may attain to the resurrection from the dead. </a:t>
            </a:r>
            <a:endParaRPr lang="en-US" sz="3200" b="0" dirty="0">
              <a:solidFill>
                <a:srgbClr val="BBE0E3"/>
              </a:solidFill>
            </a:endParaRPr>
          </a:p>
        </p:txBody>
      </p:sp>
    </p:spTree>
    <p:extLst>
      <p:ext uri="{BB962C8B-B14F-4D97-AF65-F5344CB8AC3E}">
        <p14:creationId xmlns:p14="http://schemas.microsoft.com/office/powerpoint/2010/main" val="1462508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subTitle" idx="1"/>
          </p:nvPr>
        </p:nvSpPr>
        <p:spPr>
          <a:xfrm>
            <a:off x="533400" y="762000"/>
            <a:ext cx="8229600" cy="5562600"/>
          </a:xfrm>
          <a:effectLst>
            <a:outerShdw blurRad="63500" dist="38099" dir="2700000" algn="ctr" rotWithShape="0">
              <a:srgbClr val="000000">
                <a:alpha val="74998"/>
              </a:srgbClr>
            </a:outerShdw>
          </a:effectLst>
        </p:spPr>
        <p:txBody>
          <a:bodyPr/>
          <a:lstStyle/>
          <a:p>
            <a:pPr algn="l">
              <a:lnSpc>
                <a:spcPct val="90000"/>
              </a:lnSpc>
            </a:pPr>
            <a:r>
              <a:rPr lang="en-US" sz="3200" u="sng" dirty="0" err="1">
                <a:solidFill>
                  <a:srgbClr val="FFFF00"/>
                </a:solidFill>
              </a:rPr>
              <a:t>Phillippians</a:t>
            </a:r>
            <a:r>
              <a:rPr lang="en-US" sz="3200" u="sng" dirty="0">
                <a:solidFill>
                  <a:srgbClr val="FFFF00"/>
                </a:solidFill>
              </a:rPr>
              <a:t> 3:7-11</a:t>
            </a:r>
            <a:r>
              <a:rPr lang="en-US" sz="3200" dirty="0">
                <a:solidFill>
                  <a:schemeClr val="tx2"/>
                </a:solidFill>
              </a:rPr>
              <a:t>   </a:t>
            </a:r>
            <a:r>
              <a:rPr lang="en-US" sz="2800" b="0" dirty="0">
                <a:solidFill>
                  <a:srgbClr val="BBE0E3"/>
                </a:solidFill>
              </a:rPr>
              <a:t>But what things were gain to me, these I have counted loss for Christ. </a:t>
            </a:r>
            <a:r>
              <a:rPr lang="en-US" sz="2800" b="0" baseline="30000" dirty="0">
                <a:solidFill>
                  <a:srgbClr val="BBE0E3"/>
                </a:solidFill>
              </a:rPr>
              <a:t>8</a:t>
            </a:r>
            <a:r>
              <a:rPr lang="en-US" sz="2800" b="0" dirty="0">
                <a:solidFill>
                  <a:srgbClr val="BBE0E3"/>
                </a:solidFill>
              </a:rPr>
              <a:t> Yet indeed I also count all things loss for the excellence of the knowledge of Christ Jesus my Lord, for whom I have suffered the loss of all things, and count them as rubbish, that I may gain Christ </a:t>
            </a:r>
            <a:r>
              <a:rPr lang="en-US" sz="2800" b="0" baseline="30000" dirty="0">
                <a:solidFill>
                  <a:srgbClr val="BBE0E3"/>
                </a:solidFill>
              </a:rPr>
              <a:t>9</a:t>
            </a:r>
            <a:r>
              <a:rPr lang="en-US" sz="2800" b="0" dirty="0">
                <a:solidFill>
                  <a:srgbClr val="BBE0E3"/>
                </a:solidFill>
              </a:rPr>
              <a:t> and be found in Him, not having my own righteousness, which is from the law, but that which is through faith in Christ, the righteousness which is from God by faith; </a:t>
            </a:r>
            <a:r>
              <a:rPr lang="en-US" sz="2800" b="0" baseline="30000" dirty="0">
                <a:solidFill>
                  <a:srgbClr val="BBE0E3"/>
                </a:solidFill>
              </a:rPr>
              <a:t>10</a:t>
            </a:r>
            <a:r>
              <a:rPr lang="en-US" sz="2800" b="0" dirty="0">
                <a:solidFill>
                  <a:srgbClr val="BBE0E3"/>
                </a:solidFill>
              </a:rPr>
              <a:t> </a:t>
            </a:r>
            <a:r>
              <a:rPr lang="en-US" sz="2800" b="0" u="sng" dirty="0">
                <a:solidFill>
                  <a:srgbClr val="BBE0E3"/>
                </a:solidFill>
              </a:rPr>
              <a:t>that I may know Him and the power of His resurrection, and the fellowship of His sufferings, being conformed to His death, </a:t>
            </a:r>
            <a:r>
              <a:rPr lang="en-US" sz="2800" b="0" u="sng" baseline="30000" dirty="0">
                <a:solidFill>
                  <a:srgbClr val="BBE0E3"/>
                </a:solidFill>
              </a:rPr>
              <a:t>11</a:t>
            </a:r>
            <a:r>
              <a:rPr lang="en-US" sz="2800" b="0" u="sng" dirty="0">
                <a:solidFill>
                  <a:srgbClr val="BBE0E3"/>
                </a:solidFill>
              </a:rPr>
              <a:t> if, by any means, I may attain to the resurrection from the dead.</a:t>
            </a:r>
            <a:r>
              <a:rPr lang="en-US" sz="2800" b="0" dirty="0">
                <a:solidFill>
                  <a:srgbClr val="BBE0E3"/>
                </a:solidFill>
              </a:rPr>
              <a:t> </a:t>
            </a:r>
            <a:endParaRPr lang="en-US" sz="3200" b="0" dirty="0">
              <a:solidFill>
                <a:srgbClr val="BBE0E3"/>
              </a:solidFill>
            </a:endParaRPr>
          </a:p>
        </p:txBody>
      </p:sp>
    </p:spTree>
    <p:extLst>
      <p:ext uri="{BB962C8B-B14F-4D97-AF65-F5344CB8AC3E}">
        <p14:creationId xmlns:p14="http://schemas.microsoft.com/office/powerpoint/2010/main" val="2291034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subTitle" idx="1"/>
          </p:nvPr>
        </p:nvSpPr>
        <p:spPr>
          <a:xfrm>
            <a:off x="609600" y="1219200"/>
            <a:ext cx="8001000" cy="4648200"/>
          </a:xfrm>
          <a:effectLst>
            <a:outerShdw blurRad="63500" dist="38099" dir="2700000" algn="ctr" rotWithShape="0">
              <a:srgbClr val="000000">
                <a:alpha val="74998"/>
              </a:srgbClr>
            </a:outerShdw>
          </a:effectLst>
        </p:spPr>
        <p:txBody>
          <a:bodyPr/>
          <a:lstStyle/>
          <a:p>
            <a:pPr algn="l">
              <a:lnSpc>
                <a:spcPct val="90000"/>
              </a:lnSpc>
            </a:pPr>
            <a:r>
              <a:rPr lang="en-US" sz="3200" u="sng" dirty="0" err="1">
                <a:solidFill>
                  <a:srgbClr val="FFFF00"/>
                </a:solidFill>
              </a:rPr>
              <a:t>Phillippians</a:t>
            </a:r>
            <a:r>
              <a:rPr lang="en-US" sz="3200" u="sng" dirty="0">
                <a:solidFill>
                  <a:srgbClr val="FFFF00"/>
                </a:solidFill>
              </a:rPr>
              <a:t> 3:12-14</a:t>
            </a:r>
            <a:r>
              <a:rPr lang="en-US" sz="3200" dirty="0">
                <a:solidFill>
                  <a:schemeClr val="tx2"/>
                </a:solidFill>
              </a:rPr>
              <a:t>   </a:t>
            </a:r>
            <a:r>
              <a:rPr lang="ja-JP" altLang="en-US" sz="3200" u="sng" dirty="0">
                <a:solidFill>
                  <a:srgbClr val="BBE0E3"/>
                </a:solidFill>
                <a:latin typeface="Arial"/>
              </a:rPr>
              <a:t>“</a:t>
            </a:r>
            <a:r>
              <a:rPr lang="en-US" sz="2800" b="0" u="sng" dirty="0">
                <a:solidFill>
                  <a:srgbClr val="BBE0E3"/>
                </a:solidFill>
              </a:rPr>
              <a:t>Not that I have already attained, or am already perfected; but I press on, that I may lay hold of that for which Christ Jesus has also laid hold of me</a:t>
            </a:r>
            <a:r>
              <a:rPr lang="en-US" sz="2800" b="0" dirty="0">
                <a:solidFill>
                  <a:srgbClr val="BBE0E3"/>
                </a:solidFill>
              </a:rPr>
              <a:t>. </a:t>
            </a:r>
            <a:r>
              <a:rPr lang="en-US" sz="2800" b="0" baseline="30000" dirty="0">
                <a:solidFill>
                  <a:srgbClr val="BBE0E3"/>
                </a:solidFill>
              </a:rPr>
              <a:t>13</a:t>
            </a:r>
            <a:r>
              <a:rPr lang="en-US" sz="2800" b="0" dirty="0">
                <a:solidFill>
                  <a:srgbClr val="BBE0E3"/>
                </a:solidFill>
              </a:rPr>
              <a:t> Brethren, I do not count myself to have apprehended; but one thing I do, forgetting those things which are behind and reaching forward to those things which are ahead, </a:t>
            </a:r>
            <a:r>
              <a:rPr lang="en-US" sz="2800" b="0" baseline="30000" dirty="0">
                <a:solidFill>
                  <a:srgbClr val="BBE0E3"/>
                </a:solidFill>
              </a:rPr>
              <a:t>14</a:t>
            </a:r>
            <a:r>
              <a:rPr lang="en-US" sz="2800" b="0" dirty="0">
                <a:solidFill>
                  <a:srgbClr val="BBE0E3"/>
                </a:solidFill>
              </a:rPr>
              <a:t> I press toward the goal for the prize of the upward call of God in Christ Jesus.</a:t>
            </a:r>
            <a:r>
              <a:rPr lang="ja-JP" altLang="en-US" sz="2800" b="0" dirty="0">
                <a:solidFill>
                  <a:srgbClr val="BBE0E3"/>
                </a:solidFill>
                <a:latin typeface="Arial"/>
              </a:rPr>
              <a:t>”</a:t>
            </a:r>
            <a:endParaRPr lang="en-US" sz="3200" b="0" dirty="0">
              <a:solidFill>
                <a:srgbClr val="BBE0E3"/>
              </a:solidFill>
            </a:endParaRPr>
          </a:p>
        </p:txBody>
      </p:sp>
    </p:spTree>
    <p:extLst>
      <p:ext uri="{BB962C8B-B14F-4D97-AF65-F5344CB8AC3E}">
        <p14:creationId xmlns:p14="http://schemas.microsoft.com/office/powerpoint/2010/main" val="4181423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subTitle" idx="1"/>
          </p:nvPr>
        </p:nvSpPr>
        <p:spPr>
          <a:xfrm>
            <a:off x="609600" y="1219200"/>
            <a:ext cx="8001000" cy="4648200"/>
          </a:xfrm>
          <a:effectLst>
            <a:outerShdw blurRad="63500" dist="38099" dir="2700000" algn="ctr" rotWithShape="0">
              <a:srgbClr val="000000">
                <a:alpha val="74998"/>
              </a:srgbClr>
            </a:outerShdw>
          </a:effectLst>
        </p:spPr>
        <p:txBody>
          <a:bodyPr/>
          <a:lstStyle/>
          <a:p>
            <a:pPr algn="l">
              <a:lnSpc>
                <a:spcPct val="90000"/>
              </a:lnSpc>
            </a:pPr>
            <a:r>
              <a:rPr lang="en-US" sz="3200" u="sng" dirty="0" err="1">
                <a:solidFill>
                  <a:srgbClr val="FFFF00"/>
                </a:solidFill>
              </a:rPr>
              <a:t>Phillippians</a:t>
            </a:r>
            <a:r>
              <a:rPr lang="en-US" sz="3200" u="sng" dirty="0">
                <a:solidFill>
                  <a:srgbClr val="FFFF00"/>
                </a:solidFill>
              </a:rPr>
              <a:t> 3:12-14</a:t>
            </a:r>
            <a:r>
              <a:rPr lang="en-US" sz="3200" dirty="0">
                <a:solidFill>
                  <a:schemeClr val="tx2"/>
                </a:solidFill>
              </a:rPr>
              <a:t>   </a:t>
            </a:r>
            <a:r>
              <a:rPr lang="ja-JP" altLang="en-US" sz="3200" dirty="0">
                <a:solidFill>
                  <a:srgbClr val="BBE0E3"/>
                </a:solidFill>
                <a:latin typeface="Arial"/>
              </a:rPr>
              <a:t>“</a:t>
            </a:r>
            <a:r>
              <a:rPr lang="en-US" sz="2800" b="0" dirty="0">
                <a:solidFill>
                  <a:srgbClr val="BBE0E3"/>
                </a:solidFill>
              </a:rPr>
              <a:t>Not that I have already attained, or am already perfected; but I press on, that I may lay hold of that for which Christ Jesus has also laid hold of me. </a:t>
            </a:r>
            <a:r>
              <a:rPr lang="en-US" sz="2800" b="0" baseline="30000" dirty="0">
                <a:solidFill>
                  <a:srgbClr val="BBE0E3"/>
                </a:solidFill>
              </a:rPr>
              <a:t>13</a:t>
            </a:r>
            <a:r>
              <a:rPr lang="en-US" sz="2800" b="0" dirty="0">
                <a:solidFill>
                  <a:srgbClr val="BBE0E3"/>
                </a:solidFill>
              </a:rPr>
              <a:t> </a:t>
            </a:r>
            <a:r>
              <a:rPr lang="en-US" sz="2800" b="0" u="sng" dirty="0">
                <a:solidFill>
                  <a:srgbClr val="BBE0E3"/>
                </a:solidFill>
              </a:rPr>
              <a:t>Brethren, I do not count myself to have apprehended; but one thing I do, forgetting those things which are behind and reaching forward to those things which are ahead</a:t>
            </a:r>
            <a:r>
              <a:rPr lang="en-US" sz="2800" b="0" dirty="0">
                <a:solidFill>
                  <a:srgbClr val="BBE0E3"/>
                </a:solidFill>
              </a:rPr>
              <a:t>, </a:t>
            </a:r>
            <a:r>
              <a:rPr lang="en-US" sz="2800" b="0" baseline="30000" dirty="0">
                <a:solidFill>
                  <a:srgbClr val="BBE0E3"/>
                </a:solidFill>
              </a:rPr>
              <a:t>14</a:t>
            </a:r>
            <a:r>
              <a:rPr lang="en-US" sz="2800" b="0" dirty="0">
                <a:solidFill>
                  <a:srgbClr val="BBE0E3"/>
                </a:solidFill>
              </a:rPr>
              <a:t> I press toward the goal for the prize of the upward call of God in Christ Jesus.</a:t>
            </a:r>
            <a:r>
              <a:rPr lang="ja-JP" altLang="en-US" sz="2800" b="0" dirty="0">
                <a:solidFill>
                  <a:srgbClr val="BBE0E3"/>
                </a:solidFill>
                <a:latin typeface="Arial"/>
              </a:rPr>
              <a:t>”</a:t>
            </a:r>
            <a:endParaRPr lang="en-US" sz="3200" b="0" dirty="0">
              <a:solidFill>
                <a:srgbClr val="BBE0E3"/>
              </a:solidFill>
            </a:endParaRPr>
          </a:p>
        </p:txBody>
      </p:sp>
    </p:spTree>
    <p:extLst>
      <p:ext uri="{BB962C8B-B14F-4D97-AF65-F5344CB8AC3E}">
        <p14:creationId xmlns:p14="http://schemas.microsoft.com/office/powerpoint/2010/main" val="3508788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subTitle" idx="1"/>
          </p:nvPr>
        </p:nvSpPr>
        <p:spPr>
          <a:xfrm>
            <a:off x="609600" y="1219200"/>
            <a:ext cx="8001000" cy="4648200"/>
          </a:xfrm>
          <a:effectLst>
            <a:outerShdw blurRad="63500" dist="38099" dir="2700000" algn="ctr" rotWithShape="0">
              <a:srgbClr val="000000">
                <a:alpha val="74998"/>
              </a:srgbClr>
            </a:outerShdw>
          </a:effectLst>
        </p:spPr>
        <p:txBody>
          <a:bodyPr/>
          <a:lstStyle/>
          <a:p>
            <a:pPr algn="l">
              <a:lnSpc>
                <a:spcPct val="90000"/>
              </a:lnSpc>
            </a:pPr>
            <a:r>
              <a:rPr lang="en-US" sz="3200" u="sng" dirty="0" err="1">
                <a:solidFill>
                  <a:srgbClr val="FFFF00"/>
                </a:solidFill>
              </a:rPr>
              <a:t>Phillippians</a:t>
            </a:r>
            <a:r>
              <a:rPr lang="en-US" sz="3200" u="sng" dirty="0">
                <a:solidFill>
                  <a:srgbClr val="FFFF00"/>
                </a:solidFill>
              </a:rPr>
              <a:t> 3:12-14</a:t>
            </a:r>
            <a:r>
              <a:rPr lang="en-US" sz="3200" dirty="0">
                <a:solidFill>
                  <a:schemeClr val="tx2"/>
                </a:solidFill>
              </a:rPr>
              <a:t>   </a:t>
            </a:r>
            <a:r>
              <a:rPr lang="ja-JP" altLang="en-US" sz="3200" dirty="0">
                <a:solidFill>
                  <a:srgbClr val="BBE0E3"/>
                </a:solidFill>
                <a:latin typeface="Arial"/>
              </a:rPr>
              <a:t>“</a:t>
            </a:r>
            <a:r>
              <a:rPr lang="en-US" sz="2800" b="0" dirty="0">
                <a:solidFill>
                  <a:srgbClr val="BBE0E3"/>
                </a:solidFill>
              </a:rPr>
              <a:t>Not that I have already attained, or am already perfected; but I press on, that I may lay hold of that for which Christ Jesus has also laid hold of me. </a:t>
            </a:r>
            <a:r>
              <a:rPr lang="en-US" sz="2800" b="0" baseline="30000" dirty="0">
                <a:solidFill>
                  <a:srgbClr val="BBE0E3"/>
                </a:solidFill>
              </a:rPr>
              <a:t>13</a:t>
            </a:r>
            <a:r>
              <a:rPr lang="en-US" sz="2800" b="0" dirty="0">
                <a:solidFill>
                  <a:srgbClr val="BBE0E3"/>
                </a:solidFill>
              </a:rPr>
              <a:t> Brethren, I do not count myself to have apprehended; but one thing I do, forgetting those things which are behind and reaching forward to those things which are ahead, </a:t>
            </a:r>
            <a:r>
              <a:rPr lang="en-US" sz="2800" b="0" baseline="30000" dirty="0">
                <a:solidFill>
                  <a:srgbClr val="BBE0E3"/>
                </a:solidFill>
              </a:rPr>
              <a:t>14</a:t>
            </a:r>
            <a:r>
              <a:rPr lang="en-US" sz="2800" b="0" dirty="0">
                <a:solidFill>
                  <a:srgbClr val="BBE0E3"/>
                </a:solidFill>
              </a:rPr>
              <a:t> </a:t>
            </a:r>
            <a:r>
              <a:rPr lang="en-US" sz="2800" b="0" u="sng" dirty="0">
                <a:solidFill>
                  <a:srgbClr val="BBE0E3"/>
                </a:solidFill>
              </a:rPr>
              <a:t>I press toward the goal for the prize of the upward call of God in Christ Jesus</a:t>
            </a:r>
            <a:r>
              <a:rPr lang="en-US" sz="2800" b="0" dirty="0">
                <a:solidFill>
                  <a:srgbClr val="BBE0E3"/>
                </a:solidFill>
              </a:rPr>
              <a:t>.</a:t>
            </a:r>
            <a:r>
              <a:rPr lang="ja-JP" altLang="en-US" sz="2800" b="0" dirty="0">
                <a:solidFill>
                  <a:srgbClr val="BBE0E3"/>
                </a:solidFill>
                <a:latin typeface="Arial"/>
              </a:rPr>
              <a:t>”</a:t>
            </a:r>
            <a:endParaRPr lang="en-US" sz="3200" b="0" dirty="0">
              <a:solidFill>
                <a:srgbClr val="BBE0E3"/>
              </a:solidFill>
            </a:endParaRPr>
          </a:p>
        </p:txBody>
      </p:sp>
    </p:spTree>
    <p:extLst>
      <p:ext uri="{BB962C8B-B14F-4D97-AF65-F5344CB8AC3E}">
        <p14:creationId xmlns:p14="http://schemas.microsoft.com/office/powerpoint/2010/main" val="3277431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381000"/>
            <a:ext cx="7772400" cy="914400"/>
          </a:xfrm>
          <a:effectLst>
            <a:outerShdw blurRad="63500" dist="38099" dir="2700000" algn="ctr" rotWithShape="0">
              <a:srgbClr val="000000">
                <a:alpha val="74998"/>
              </a:srgbClr>
            </a:outerShdw>
          </a:effectLst>
        </p:spPr>
        <p:txBody>
          <a:bodyPr/>
          <a:lstStyle/>
          <a:p>
            <a:r>
              <a:rPr lang="en-US" sz="3600" dirty="0">
                <a:solidFill>
                  <a:srgbClr val="CCFFCC"/>
                </a:solidFill>
              </a:rPr>
              <a:t>Why People Resist Change</a:t>
            </a:r>
          </a:p>
        </p:txBody>
      </p:sp>
      <p:sp>
        <p:nvSpPr>
          <p:cNvPr id="110595" name="Rectangle 3"/>
          <p:cNvSpPr>
            <a:spLocks noGrp="1" noChangeArrowheads="1"/>
          </p:cNvSpPr>
          <p:nvPr>
            <p:ph type="body" idx="1"/>
          </p:nvPr>
        </p:nvSpPr>
        <p:spPr>
          <a:xfrm>
            <a:off x="685800" y="1676400"/>
            <a:ext cx="7924800" cy="4572000"/>
          </a:xfrm>
          <a:effectLst/>
        </p:spPr>
        <p:txBody>
          <a:bodyPr/>
          <a:lstStyle/>
          <a:p>
            <a:pPr>
              <a:lnSpc>
                <a:spcPct val="80000"/>
              </a:lnSpc>
            </a:pPr>
            <a:r>
              <a:rPr lang="en-US" sz="2800" dirty="0">
                <a:solidFill>
                  <a:srgbClr val="BBE0E3"/>
                </a:solidFill>
              </a:rPr>
              <a:t>The change </a:t>
            </a:r>
            <a:r>
              <a:rPr lang="en-US" sz="2800" dirty="0" smtClean="0">
                <a:solidFill>
                  <a:srgbClr val="BBE0E3"/>
                </a:solidFill>
              </a:rPr>
              <a:t>isn</a:t>
            </a:r>
            <a:r>
              <a:rPr lang="en-US" sz="2800" dirty="0" smtClean="0">
                <a:solidFill>
                  <a:srgbClr val="BBE0E3"/>
                </a:solidFill>
                <a:latin typeface="Arial"/>
              </a:rPr>
              <a:t>’</a:t>
            </a:r>
            <a:r>
              <a:rPr lang="en-US" sz="2800" dirty="0" smtClean="0">
                <a:solidFill>
                  <a:srgbClr val="BBE0E3"/>
                </a:solidFill>
              </a:rPr>
              <a:t>t </a:t>
            </a:r>
            <a:r>
              <a:rPr lang="en-US" sz="2800" dirty="0">
                <a:solidFill>
                  <a:srgbClr val="BBE0E3"/>
                </a:solidFill>
              </a:rPr>
              <a:t>self initiated.</a:t>
            </a:r>
          </a:p>
          <a:p>
            <a:pPr>
              <a:lnSpc>
                <a:spcPct val="80000"/>
              </a:lnSpc>
            </a:pPr>
            <a:r>
              <a:rPr lang="en-US" sz="2800" dirty="0">
                <a:solidFill>
                  <a:srgbClr val="BBE0E3"/>
                </a:solidFill>
              </a:rPr>
              <a:t>Routine is disrupted.  Change threatens our habit patterns.  </a:t>
            </a:r>
          </a:p>
          <a:p>
            <a:pPr>
              <a:lnSpc>
                <a:spcPct val="80000"/>
              </a:lnSpc>
            </a:pPr>
            <a:r>
              <a:rPr lang="en-US" sz="2800" dirty="0">
                <a:solidFill>
                  <a:srgbClr val="BBE0E3"/>
                </a:solidFill>
              </a:rPr>
              <a:t>Creates fear of the unknown.</a:t>
            </a:r>
          </a:p>
          <a:p>
            <a:pPr>
              <a:lnSpc>
                <a:spcPct val="80000"/>
              </a:lnSpc>
            </a:pPr>
            <a:r>
              <a:rPr lang="en-US" sz="2800" dirty="0">
                <a:solidFill>
                  <a:srgbClr val="BBE0E3"/>
                </a:solidFill>
              </a:rPr>
              <a:t>Rewards for the change </a:t>
            </a:r>
            <a:r>
              <a:rPr lang="en-US" sz="2800" dirty="0" smtClean="0">
                <a:solidFill>
                  <a:srgbClr val="BBE0E3"/>
                </a:solidFill>
              </a:rPr>
              <a:t>do not </a:t>
            </a:r>
            <a:r>
              <a:rPr lang="en-US" sz="2800" dirty="0">
                <a:solidFill>
                  <a:srgbClr val="BBE0E3"/>
                </a:solidFill>
              </a:rPr>
              <a:t>seem to match the effort the change requires. </a:t>
            </a:r>
          </a:p>
          <a:p>
            <a:pPr>
              <a:lnSpc>
                <a:spcPct val="80000"/>
              </a:lnSpc>
            </a:pPr>
            <a:r>
              <a:rPr lang="en-US" sz="2800" dirty="0">
                <a:solidFill>
                  <a:srgbClr val="BBE0E3"/>
                </a:solidFill>
              </a:rPr>
              <a:t>People are satisfied with the way things are.  </a:t>
            </a:r>
          </a:p>
          <a:p>
            <a:pPr>
              <a:lnSpc>
                <a:spcPct val="80000"/>
              </a:lnSpc>
            </a:pPr>
            <a:r>
              <a:rPr lang="en-US" sz="2800" dirty="0">
                <a:solidFill>
                  <a:srgbClr val="BBE0E3"/>
                </a:solidFill>
              </a:rPr>
              <a:t>Negative thinking. </a:t>
            </a:r>
          </a:p>
          <a:p>
            <a:pPr>
              <a:lnSpc>
                <a:spcPct val="80000"/>
              </a:lnSpc>
            </a:pPr>
            <a:r>
              <a:rPr lang="en-US" sz="2800" dirty="0">
                <a:solidFill>
                  <a:srgbClr val="BBE0E3"/>
                </a:solidFill>
              </a:rPr>
              <a:t>May mean personal loss.   </a:t>
            </a:r>
          </a:p>
          <a:p>
            <a:pPr>
              <a:lnSpc>
                <a:spcPct val="80000"/>
              </a:lnSpc>
            </a:pPr>
            <a:r>
              <a:rPr lang="en-US" sz="2800" dirty="0">
                <a:solidFill>
                  <a:srgbClr val="BBE0E3"/>
                </a:solidFill>
              </a:rPr>
              <a:t>Requires additional commitment. </a:t>
            </a:r>
          </a:p>
          <a:p>
            <a:pPr>
              <a:lnSpc>
                <a:spcPct val="80000"/>
              </a:lnSpc>
            </a:pPr>
            <a:r>
              <a:rPr lang="en-US" sz="2800" dirty="0">
                <a:solidFill>
                  <a:srgbClr val="BBE0E3"/>
                </a:solidFill>
              </a:rPr>
              <a:t>Tradition</a:t>
            </a:r>
          </a:p>
        </p:txBody>
      </p:sp>
    </p:spTree>
    <p:extLst>
      <p:ext uri="{BB962C8B-B14F-4D97-AF65-F5344CB8AC3E}">
        <p14:creationId xmlns:p14="http://schemas.microsoft.com/office/powerpoint/2010/main" val="34654037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wipe(left)">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wipe(left)">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wipe(left)">
                                      <p:cBhvr>
                                        <p:cTn id="17" dur="500"/>
                                        <p:tgtEl>
                                          <p:spTgt spid="110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wipe(left)">
                                      <p:cBhvr>
                                        <p:cTn id="22" dur="500"/>
                                        <p:tgtEl>
                                          <p:spTgt spid="1105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wipe(left)">
                                      <p:cBhvr>
                                        <p:cTn id="27" dur="500"/>
                                        <p:tgtEl>
                                          <p:spTgt spid="1105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0595">
                                            <p:txEl>
                                              <p:pRg st="5" end="5"/>
                                            </p:txEl>
                                          </p:spTgt>
                                        </p:tgtEl>
                                        <p:attrNameLst>
                                          <p:attrName>style.visibility</p:attrName>
                                        </p:attrNameLst>
                                      </p:cBhvr>
                                      <p:to>
                                        <p:strVal val="visible"/>
                                      </p:to>
                                    </p:set>
                                    <p:animEffect transition="in" filter="wipe(left)">
                                      <p:cBhvr>
                                        <p:cTn id="32" dur="500"/>
                                        <p:tgtEl>
                                          <p:spTgt spid="1105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0595">
                                            <p:txEl>
                                              <p:pRg st="6" end="6"/>
                                            </p:txEl>
                                          </p:spTgt>
                                        </p:tgtEl>
                                        <p:attrNameLst>
                                          <p:attrName>style.visibility</p:attrName>
                                        </p:attrNameLst>
                                      </p:cBhvr>
                                      <p:to>
                                        <p:strVal val="visible"/>
                                      </p:to>
                                    </p:set>
                                    <p:animEffect transition="in" filter="wipe(left)">
                                      <p:cBhvr>
                                        <p:cTn id="37" dur="500"/>
                                        <p:tgtEl>
                                          <p:spTgt spid="1105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0595">
                                            <p:txEl>
                                              <p:pRg st="7" end="7"/>
                                            </p:txEl>
                                          </p:spTgt>
                                        </p:tgtEl>
                                        <p:attrNameLst>
                                          <p:attrName>style.visibility</p:attrName>
                                        </p:attrNameLst>
                                      </p:cBhvr>
                                      <p:to>
                                        <p:strVal val="visible"/>
                                      </p:to>
                                    </p:set>
                                    <p:animEffect transition="in" filter="wipe(left)">
                                      <p:cBhvr>
                                        <p:cTn id="42" dur="500"/>
                                        <p:tgtEl>
                                          <p:spTgt spid="1105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0595">
                                            <p:txEl>
                                              <p:pRg st="8" end="8"/>
                                            </p:txEl>
                                          </p:spTgt>
                                        </p:tgtEl>
                                        <p:attrNameLst>
                                          <p:attrName>style.visibility</p:attrName>
                                        </p:attrNameLst>
                                      </p:cBhvr>
                                      <p:to>
                                        <p:strVal val="visible"/>
                                      </p:to>
                                    </p:set>
                                    <p:animEffect transition="in" filter="wipe(left)">
                                      <p:cBhvr>
                                        <p:cTn id="47" dur="500"/>
                                        <p:tgtEl>
                                          <p:spTgt spid="1105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381000"/>
            <a:ext cx="7772400" cy="914400"/>
          </a:xfrm>
          <a:effectLst>
            <a:outerShdw blurRad="63500" dist="38099" dir="2700000" algn="ctr" rotWithShape="0">
              <a:srgbClr val="000000">
                <a:alpha val="74998"/>
              </a:srgbClr>
            </a:outerShdw>
          </a:effectLst>
        </p:spPr>
        <p:txBody>
          <a:bodyPr/>
          <a:lstStyle/>
          <a:p>
            <a:r>
              <a:rPr lang="en-US" sz="3600" dirty="0">
                <a:solidFill>
                  <a:schemeClr val="accent1"/>
                </a:solidFill>
              </a:rPr>
              <a:t>Why Congregations Resist Change</a:t>
            </a:r>
          </a:p>
        </p:txBody>
      </p:sp>
      <p:sp>
        <p:nvSpPr>
          <p:cNvPr id="111619" name="Rectangle 3"/>
          <p:cNvSpPr>
            <a:spLocks noGrp="1" noChangeArrowheads="1"/>
          </p:cNvSpPr>
          <p:nvPr>
            <p:ph type="body" idx="1"/>
          </p:nvPr>
        </p:nvSpPr>
        <p:spPr>
          <a:xfrm>
            <a:off x="685800" y="1676400"/>
            <a:ext cx="7467600" cy="4572000"/>
          </a:xfrm>
          <a:effectLst/>
        </p:spPr>
        <p:txBody>
          <a:bodyPr/>
          <a:lstStyle/>
          <a:p>
            <a:pPr>
              <a:lnSpc>
                <a:spcPct val="80000"/>
              </a:lnSpc>
            </a:pPr>
            <a:r>
              <a:rPr lang="en-US" sz="2800" dirty="0">
                <a:solidFill>
                  <a:schemeClr val="accent1"/>
                </a:solidFill>
              </a:rPr>
              <a:t>Purpose of the change is unclear.</a:t>
            </a:r>
          </a:p>
          <a:p>
            <a:pPr>
              <a:lnSpc>
                <a:spcPct val="80000"/>
              </a:lnSpc>
            </a:pPr>
            <a:r>
              <a:rPr lang="en-US" sz="2800" dirty="0">
                <a:solidFill>
                  <a:schemeClr val="accent1"/>
                </a:solidFill>
              </a:rPr>
              <a:t>Followers lack respect for the leaders.</a:t>
            </a:r>
          </a:p>
          <a:p>
            <a:pPr>
              <a:lnSpc>
                <a:spcPct val="80000"/>
              </a:lnSpc>
            </a:pPr>
            <a:r>
              <a:rPr lang="en-US" sz="2800" dirty="0">
                <a:solidFill>
                  <a:schemeClr val="accent1"/>
                </a:solidFill>
              </a:rPr>
              <a:t>Leaders are susceptible to feelings of personal criticism.  </a:t>
            </a:r>
          </a:p>
          <a:p>
            <a:pPr>
              <a:lnSpc>
                <a:spcPct val="80000"/>
              </a:lnSpc>
            </a:pPr>
            <a:r>
              <a:rPr lang="en-US" sz="2800" dirty="0">
                <a:solidFill>
                  <a:schemeClr val="accent1"/>
                </a:solidFill>
              </a:rPr>
              <a:t>Leaders fear criticism for changing the </a:t>
            </a:r>
            <a:r>
              <a:rPr lang="en-US" sz="2800" dirty="0" smtClean="0">
                <a:solidFill>
                  <a:schemeClr val="accent1"/>
                </a:solidFill>
              </a:rPr>
              <a:t>   status </a:t>
            </a:r>
            <a:r>
              <a:rPr lang="en-US" sz="2800" dirty="0">
                <a:solidFill>
                  <a:schemeClr val="accent1"/>
                </a:solidFill>
              </a:rPr>
              <a:t>quo.</a:t>
            </a:r>
          </a:p>
          <a:p>
            <a:pPr>
              <a:lnSpc>
                <a:spcPct val="80000"/>
              </a:lnSpc>
            </a:pPr>
            <a:r>
              <a:rPr lang="en-US" sz="2800" dirty="0">
                <a:solidFill>
                  <a:schemeClr val="accent1"/>
                </a:solidFill>
              </a:rPr>
              <a:t>Narrow-mindedness thwarts acceptance of new ideas.</a:t>
            </a:r>
          </a:p>
          <a:p>
            <a:pPr>
              <a:lnSpc>
                <a:spcPct val="80000"/>
              </a:lnSpc>
            </a:pPr>
            <a:r>
              <a:rPr lang="en-US" sz="2800" dirty="0">
                <a:solidFill>
                  <a:schemeClr val="accent1"/>
                </a:solidFill>
              </a:rPr>
              <a:t>People are satisfied with the way things are. </a:t>
            </a:r>
          </a:p>
          <a:p>
            <a:pPr>
              <a:lnSpc>
                <a:spcPct val="80000"/>
              </a:lnSpc>
            </a:pPr>
            <a:r>
              <a:rPr lang="en-US" sz="2800" dirty="0">
                <a:solidFill>
                  <a:schemeClr val="accent1"/>
                </a:solidFill>
              </a:rPr>
              <a:t>Tradition. </a:t>
            </a:r>
          </a:p>
        </p:txBody>
      </p:sp>
    </p:spTree>
    <p:extLst>
      <p:ext uri="{BB962C8B-B14F-4D97-AF65-F5344CB8AC3E}">
        <p14:creationId xmlns:p14="http://schemas.microsoft.com/office/powerpoint/2010/main" val="29234471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up)">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up)">
                                      <p:cBhvr>
                                        <p:cTn id="12" dur="500"/>
                                        <p:tgtEl>
                                          <p:spTgt spid="11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up)">
                                      <p:cBhvr>
                                        <p:cTn id="17" dur="500"/>
                                        <p:tgtEl>
                                          <p:spTgt spid="1116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up)">
                                      <p:cBhvr>
                                        <p:cTn id="22" dur="500"/>
                                        <p:tgtEl>
                                          <p:spTgt spid="1116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up)">
                                      <p:cBhvr>
                                        <p:cTn id="27" dur="500"/>
                                        <p:tgtEl>
                                          <p:spTgt spid="1116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up)">
                                      <p:cBhvr>
                                        <p:cTn id="32" dur="500"/>
                                        <p:tgtEl>
                                          <p:spTgt spid="1116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up)">
                                      <p:cBhvr>
                                        <p:cTn id="37"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4" name="Rectangle 4"/>
          <p:cNvSpPr>
            <a:spLocks noGrp="1" noChangeArrowheads="1"/>
          </p:cNvSpPr>
          <p:nvPr>
            <p:ph type="ctrTitle"/>
          </p:nvPr>
        </p:nvSpPr>
        <p:spPr>
          <a:xfrm>
            <a:off x="914400" y="1219200"/>
            <a:ext cx="7543800" cy="2895600"/>
          </a:xfrm>
          <a:ln w="57150" cmpd="thinThick">
            <a:solidFill>
              <a:schemeClr val="bg2"/>
            </a:solidFill>
            <a:miter lim="800000"/>
            <a:headEnd/>
            <a:tailEnd/>
          </a:ln>
          <a:effectLst>
            <a:outerShdw blurRad="63500" dist="38099" dir="2700000" algn="ctr" rotWithShape="0">
              <a:srgbClr val="000000">
                <a:alpha val="74998"/>
              </a:srgbClr>
            </a:outerShdw>
          </a:effectLst>
        </p:spPr>
        <p:txBody>
          <a:bodyPr lIns="182880" rIns="182880"/>
          <a:lstStyle/>
          <a:p>
            <a:pPr algn="l"/>
            <a:r>
              <a:rPr lang="en-US" sz="3400" dirty="0">
                <a:solidFill>
                  <a:srgbClr val="BBE0E3"/>
                </a:solidFill>
                <a:latin typeface="Tahoma" charset="0"/>
              </a:rPr>
              <a:t> </a:t>
            </a:r>
            <a:r>
              <a:rPr lang="ja-JP" altLang="en-US" sz="3400" b="0" dirty="0">
                <a:solidFill>
                  <a:srgbClr val="BBE0E3"/>
                </a:solidFill>
                <a:latin typeface="Arial"/>
              </a:rPr>
              <a:t>“</a:t>
            </a:r>
            <a:r>
              <a:rPr lang="en-US" sz="3400" b="0" dirty="0">
                <a:solidFill>
                  <a:srgbClr val="BBE0E3"/>
                </a:solidFill>
                <a:latin typeface="Tahoma" charset="0"/>
              </a:rPr>
              <a:t>People change when they </a:t>
            </a:r>
            <a:r>
              <a:rPr lang="en-US" sz="3400" b="0" i="1" dirty="0">
                <a:solidFill>
                  <a:srgbClr val="BBE0E3"/>
                </a:solidFill>
                <a:latin typeface="Tahoma" charset="0"/>
              </a:rPr>
              <a:t>hurt</a:t>
            </a:r>
            <a:r>
              <a:rPr lang="en-US" sz="3400" b="0" dirty="0">
                <a:solidFill>
                  <a:srgbClr val="BBE0E3"/>
                </a:solidFill>
                <a:latin typeface="Tahoma" charset="0"/>
              </a:rPr>
              <a:t> enough they </a:t>
            </a:r>
            <a:r>
              <a:rPr lang="en-US" sz="3400" b="0" i="1" dirty="0">
                <a:solidFill>
                  <a:srgbClr val="BBE0E3"/>
                </a:solidFill>
                <a:latin typeface="Tahoma" charset="0"/>
              </a:rPr>
              <a:t>have</a:t>
            </a:r>
            <a:r>
              <a:rPr lang="en-US" sz="3400" b="0" dirty="0">
                <a:solidFill>
                  <a:srgbClr val="BBE0E3"/>
                </a:solidFill>
                <a:latin typeface="Tahoma" charset="0"/>
              </a:rPr>
              <a:t> to change; </a:t>
            </a:r>
            <a:r>
              <a:rPr lang="en-US" sz="3400" b="0" dirty="0" smtClean="0">
                <a:solidFill>
                  <a:srgbClr val="BBE0E3"/>
                </a:solidFill>
                <a:latin typeface="Tahoma" charset="0"/>
              </a:rPr>
              <a:t>    </a:t>
            </a:r>
            <a:r>
              <a:rPr lang="en-US" sz="3400" b="0" i="1" dirty="0" smtClean="0">
                <a:solidFill>
                  <a:srgbClr val="BBE0E3"/>
                </a:solidFill>
                <a:latin typeface="Tahoma" charset="0"/>
              </a:rPr>
              <a:t>learn  </a:t>
            </a:r>
            <a:r>
              <a:rPr lang="en-US" sz="3400" b="0" dirty="0">
                <a:solidFill>
                  <a:srgbClr val="BBE0E3"/>
                </a:solidFill>
                <a:latin typeface="Tahoma" charset="0"/>
              </a:rPr>
              <a:t>enough they </a:t>
            </a:r>
            <a:r>
              <a:rPr lang="en-US" sz="3400" b="0" i="1" dirty="0">
                <a:solidFill>
                  <a:srgbClr val="BBE0E3"/>
                </a:solidFill>
                <a:latin typeface="Tahoma" charset="0"/>
              </a:rPr>
              <a:t>want</a:t>
            </a:r>
            <a:r>
              <a:rPr lang="en-US" sz="3400" b="0" dirty="0">
                <a:solidFill>
                  <a:srgbClr val="BBE0E3"/>
                </a:solidFill>
                <a:latin typeface="Tahoma" charset="0"/>
              </a:rPr>
              <a:t> to change; </a:t>
            </a:r>
            <a:r>
              <a:rPr lang="en-US" sz="3400" b="0" i="1" dirty="0">
                <a:solidFill>
                  <a:srgbClr val="BBE0E3"/>
                </a:solidFill>
                <a:latin typeface="Tahoma" charset="0"/>
              </a:rPr>
              <a:t>receive</a:t>
            </a:r>
            <a:r>
              <a:rPr lang="en-US" sz="3400" b="0" dirty="0">
                <a:solidFill>
                  <a:srgbClr val="BBE0E3"/>
                </a:solidFill>
                <a:latin typeface="Tahoma" charset="0"/>
              </a:rPr>
              <a:t> enough they are </a:t>
            </a:r>
            <a:r>
              <a:rPr lang="en-US" sz="3400" b="0" i="1" dirty="0">
                <a:solidFill>
                  <a:srgbClr val="BBE0E3"/>
                </a:solidFill>
                <a:latin typeface="Tahoma" charset="0"/>
              </a:rPr>
              <a:t>able </a:t>
            </a:r>
            <a:r>
              <a:rPr lang="en-US" sz="3400" b="0" dirty="0">
                <a:solidFill>
                  <a:srgbClr val="BBE0E3"/>
                </a:solidFill>
                <a:latin typeface="Tahoma" charset="0"/>
              </a:rPr>
              <a:t>to change.</a:t>
            </a:r>
            <a:r>
              <a:rPr lang="ja-JP" altLang="en-US" sz="3400" b="0" dirty="0">
                <a:solidFill>
                  <a:srgbClr val="BBE0E3"/>
                </a:solidFill>
                <a:latin typeface="Arial"/>
              </a:rPr>
              <a:t>”</a:t>
            </a:r>
            <a:r>
              <a:rPr lang="en-US" sz="3400" dirty="0">
                <a:solidFill>
                  <a:srgbClr val="BBE0E3"/>
                </a:solidFill>
                <a:latin typeface="Tahoma" charset="0"/>
              </a:rPr>
              <a:t> </a:t>
            </a:r>
          </a:p>
        </p:txBody>
      </p:sp>
    </p:spTree>
    <p:extLst>
      <p:ext uri="{BB962C8B-B14F-4D97-AF65-F5344CB8AC3E}">
        <p14:creationId xmlns:p14="http://schemas.microsoft.com/office/powerpoint/2010/main" val="3631706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685800" y="1447800"/>
            <a:ext cx="7924800" cy="3810000"/>
          </a:xfrm>
          <a:effectLst>
            <a:outerShdw blurRad="63500" dist="38099" dir="2700000" algn="ctr" rotWithShape="0">
              <a:srgbClr val="000000">
                <a:alpha val="74998"/>
              </a:srgbClr>
            </a:outerShdw>
          </a:effectLst>
        </p:spPr>
        <p:txBody>
          <a:bodyPr/>
          <a:lstStyle/>
          <a:p>
            <a:pPr algn="l"/>
            <a:r>
              <a:rPr lang="en-US" sz="3400" u="sng" dirty="0" err="1">
                <a:solidFill>
                  <a:srgbClr val="FFFF00"/>
                </a:solidFill>
              </a:rPr>
              <a:t>Phillippians</a:t>
            </a:r>
            <a:r>
              <a:rPr lang="en-US" sz="3400" u="sng" dirty="0">
                <a:solidFill>
                  <a:srgbClr val="FFFF00"/>
                </a:solidFill>
              </a:rPr>
              <a:t> </a:t>
            </a:r>
            <a:r>
              <a:rPr lang="en-US" sz="3400" u="sng" dirty="0" smtClean="0">
                <a:solidFill>
                  <a:srgbClr val="FFFF00"/>
                </a:solidFill>
              </a:rPr>
              <a:t>3:10-11</a:t>
            </a:r>
            <a:r>
              <a:rPr lang="en-US" sz="3400" dirty="0" smtClean="0">
                <a:solidFill>
                  <a:schemeClr val="tx2"/>
                </a:solidFill>
              </a:rPr>
              <a:t> </a:t>
            </a:r>
            <a:r>
              <a:rPr lang="ja-JP" altLang="en-US" sz="3400" dirty="0">
                <a:solidFill>
                  <a:schemeClr val="accent1"/>
                </a:solidFill>
                <a:latin typeface="Arial"/>
              </a:rPr>
              <a:t>“</a:t>
            </a:r>
            <a:r>
              <a:rPr lang="en-US" sz="3400" dirty="0">
                <a:solidFill>
                  <a:schemeClr val="accent1"/>
                </a:solidFill>
              </a:rPr>
              <a:t>…</a:t>
            </a:r>
            <a:r>
              <a:rPr lang="en-US" sz="3400" b="0" dirty="0">
                <a:solidFill>
                  <a:schemeClr val="accent1"/>
                </a:solidFill>
              </a:rPr>
              <a:t>that I may know Him and the power of His resurrection, and the fellowship of His sufferings, being conformed to His death if, by any means, I may attain to the resurrection from the dead</a:t>
            </a:r>
            <a:r>
              <a:rPr lang="en-US" sz="3400" b="0" dirty="0" smtClean="0">
                <a:solidFill>
                  <a:schemeClr val="accent1"/>
                </a:solidFill>
              </a:rPr>
              <a:t>.”</a:t>
            </a:r>
            <a:endParaRPr lang="en-US" sz="3400" dirty="0">
              <a:solidFill>
                <a:schemeClr val="accent1"/>
              </a:solidFill>
            </a:endParaRPr>
          </a:p>
        </p:txBody>
      </p:sp>
    </p:spTree>
    <p:extLst>
      <p:ext uri="{BB962C8B-B14F-4D97-AF65-F5344CB8AC3E}">
        <p14:creationId xmlns:p14="http://schemas.microsoft.com/office/powerpoint/2010/main" val="2947299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dirty="0">
                <a:solidFill>
                  <a:srgbClr val="CCFFCC"/>
                </a:solidFill>
              </a:rPr>
              <a:t>Result of this </a:t>
            </a:r>
            <a:br>
              <a:rPr lang="en-US" sz="4000" dirty="0">
                <a:solidFill>
                  <a:srgbClr val="CCFFCC"/>
                </a:solidFill>
              </a:rPr>
            </a:br>
            <a:r>
              <a:rPr lang="ja-JP" altLang="en-US" sz="4000" dirty="0">
                <a:solidFill>
                  <a:srgbClr val="CCFFCC"/>
                </a:solidFill>
                <a:latin typeface="Arial"/>
              </a:rPr>
              <a:t>“</a:t>
            </a:r>
            <a:r>
              <a:rPr lang="en-US" sz="4000" dirty="0">
                <a:solidFill>
                  <a:srgbClr val="CCFFCC"/>
                </a:solidFill>
              </a:rPr>
              <a:t>Righteousness in Christ</a:t>
            </a:r>
            <a:r>
              <a:rPr lang="ja-JP" altLang="en-US" sz="4000" dirty="0">
                <a:solidFill>
                  <a:srgbClr val="CCFFCC"/>
                </a:solidFill>
                <a:latin typeface="Arial"/>
              </a:rPr>
              <a:t>”</a:t>
            </a:r>
            <a:endParaRPr lang="en-US" sz="4000" dirty="0">
              <a:solidFill>
                <a:srgbClr val="CCFFCC"/>
              </a:solidFill>
            </a:endParaRPr>
          </a:p>
        </p:txBody>
      </p:sp>
      <p:sp>
        <p:nvSpPr>
          <p:cNvPr id="86019" name="Rectangle 3"/>
          <p:cNvSpPr>
            <a:spLocks noGrp="1" noChangeArrowheads="1"/>
          </p:cNvSpPr>
          <p:nvPr>
            <p:ph type="body" idx="1"/>
          </p:nvPr>
        </p:nvSpPr>
        <p:spPr>
          <a:xfrm>
            <a:off x="457200" y="2209800"/>
            <a:ext cx="8229600" cy="3581400"/>
          </a:xfrm>
          <a:effectLst/>
        </p:spPr>
        <p:txBody>
          <a:bodyPr/>
          <a:lstStyle/>
          <a:p>
            <a:r>
              <a:rPr lang="ja-JP" altLang="en-US" i="1" dirty="0">
                <a:solidFill>
                  <a:srgbClr val="BBE0E3"/>
                </a:solidFill>
                <a:latin typeface="Arial"/>
              </a:rPr>
              <a:t>“</a:t>
            </a:r>
            <a:r>
              <a:rPr lang="en-US" i="1" dirty="0">
                <a:solidFill>
                  <a:srgbClr val="BBE0E3"/>
                </a:solidFill>
              </a:rPr>
              <a:t>That I may know him</a:t>
            </a:r>
            <a:r>
              <a:rPr lang="ja-JP" altLang="en-US" i="1" dirty="0">
                <a:solidFill>
                  <a:srgbClr val="BBE0E3"/>
                </a:solidFill>
                <a:latin typeface="Arial"/>
              </a:rPr>
              <a:t>”</a:t>
            </a:r>
            <a:endParaRPr lang="en-US" i="1" dirty="0">
              <a:solidFill>
                <a:srgbClr val="BBE0E3"/>
              </a:solidFill>
            </a:endParaRPr>
          </a:p>
          <a:p>
            <a:r>
              <a:rPr lang="ja-JP" altLang="en-US" i="1" dirty="0">
                <a:solidFill>
                  <a:srgbClr val="BBE0E3"/>
                </a:solidFill>
                <a:latin typeface="Arial"/>
              </a:rPr>
              <a:t>“</a:t>
            </a:r>
            <a:r>
              <a:rPr lang="en-US" i="1" dirty="0">
                <a:solidFill>
                  <a:srgbClr val="BBE0E3"/>
                </a:solidFill>
              </a:rPr>
              <a:t>…and the power of His resurrection</a:t>
            </a:r>
            <a:r>
              <a:rPr lang="ja-JP" altLang="en-US" i="1" dirty="0">
                <a:solidFill>
                  <a:srgbClr val="BBE0E3"/>
                </a:solidFill>
                <a:latin typeface="Arial"/>
              </a:rPr>
              <a:t>”</a:t>
            </a:r>
            <a:endParaRPr lang="en-US" i="1" dirty="0">
              <a:solidFill>
                <a:srgbClr val="BBE0E3"/>
              </a:solidFill>
            </a:endParaRPr>
          </a:p>
          <a:p>
            <a:r>
              <a:rPr lang="ja-JP" altLang="en-US" i="1" dirty="0">
                <a:solidFill>
                  <a:srgbClr val="BBE0E3"/>
                </a:solidFill>
                <a:latin typeface="Arial"/>
              </a:rPr>
              <a:t>“</a:t>
            </a:r>
            <a:r>
              <a:rPr lang="en-US" i="1" dirty="0">
                <a:solidFill>
                  <a:srgbClr val="BBE0E3"/>
                </a:solidFill>
              </a:rPr>
              <a:t>…and the fellowship of his sufferings becoming conformed to His death</a:t>
            </a:r>
            <a:r>
              <a:rPr lang="ja-JP" altLang="en-US" i="1" dirty="0">
                <a:solidFill>
                  <a:srgbClr val="BBE0E3"/>
                </a:solidFill>
                <a:latin typeface="Arial"/>
              </a:rPr>
              <a:t>”</a:t>
            </a:r>
            <a:endParaRPr lang="en-US" i="1" dirty="0">
              <a:solidFill>
                <a:srgbClr val="BBE0E3"/>
              </a:solidFill>
            </a:endParaRPr>
          </a:p>
          <a:p>
            <a:r>
              <a:rPr lang="ja-JP" altLang="en-US" i="1" dirty="0">
                <a:solidFill>
                  <a:srgbClr val="BBE0E3"/>
                </a:solidFill>
                <a:latin typeface="Arial"/>
              </a:rPr>
              <a:t>“</a:t>
            </a:r>
            <a:r>
              <a:rPr lang="en-US" i="1" dirty="0">
                <a:solidFill>
                  <a:srgbClr val="BBE0E3"/>
                </a:solidFill>
              </a:rPr>
              <a:t>…if by any means I may attain unto the resurrection from the dead.</a:t>
            </a:r>
            <a:r>
              <a:rPr lang="ja-JP" altLang="en-US" i="1" dirty="0">
                <a:solidFill>
                  <a:srgbClr val="BBE0E3"/>
                </a:solidFill>
                <a:latin typeface="Arial"/>
              </a:rPr>
              <a:t>”</a:t>
            </a:r>
            <a:endParaRPr lang="en-US" i="1" dirty="0">
              <a:solidFill>
                <a:srgbClr val="BBE0E3"/>
              </a:solidFill>
            </a:endParaRPr>
          </a:p>
        </p:txBody>
      </p:sp>
    </p:spTree>
    <p:extLst>
      <p:ext uri="{BB962C8B-B14F-4D97-AF65-F5344CB8AC3E}">
        <p14:creationId xmlns:p14="http://schemas.microsoft.com/office/powerpoint/2010/main" val="2750436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linds(horizontal)">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7" dur="500"/>
                                        <p:tgtEl>
                                          <p:spTgt spid="86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blinds(horizontal)">
                                      <p:cBhvr>
                                        <p:cTn id="22" dur="500"/>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a:xfrm>
            <a:off x="457200" y="1447800"/>
            <a:ext cx="8229600" cy="4648200"/>
          </a:xfrm>
          <a:effectLst>
            <a:outerShdw blurRad="63500" dist="38099" dir="2700000" algn="ctr" rotWithShape="0">
              <a:srgbClr val="000000">
                <a:alpha val="74998"/>
              </a:srgbClr>
            </a:outerShdw>
          </a:effectLst>
        </p:spPr>
        <p:txBody>
          <a:bodyPr/>
          <a:lstStyle/>
          <a:p>
            <a:pPr algn="l">
              <a:lnSpc>
                <a:spcPct val="90000"/>
              </a:lnSpc>
            </a:pPr>
            <a:r>
              <a:rPr lang="en-US" sz="3200" u="sng" dirty="0" err="1">
                <a:solidFill>
                  <a:srgbClr val="FFFF00"/>
                </a:solidFill>
              </a:rPr>
              <a:t>Phillippians</a:t>
            </a:r>
            <a:r>
              <a:rPr lang="en-US" sz="3200" u="sng" dirty="0">
                <a:solidFill>
                  <a:srgbClr val="FFFF00"/>
                </a:solidFill>
              </a:rPr>
              <a:t> 3:12-14</a:t>
            </a:r>
            <a:r>
              <a:rPr lang="en-US" sz="3200" dirty="0">
                <a:solidFill>
                  <a:schemeClr val="tx2"/>
                </a:solidFill>
              </a:rPr>
              <a:t>   </a:t>
            </a:r>
            <a:r>
              <a:rPr lang="ja-JP" altLang="en-US" sz="3200" dirty="0">
                <a:solidFill>
                  <a:srgbClr val="CCCCCC"/>
                </a:solidFill>
                <a:latin typeface="Arial"/>
              </a:rPr>
              <a:t>“</a:t>
            </a:r>
            <a:r>
              <a:rPr lang="en-US" sz="3200" b="0" dirty="0">
                <a:solidFill>
                  <a:srgbClr val="CCCCCC"/>
                </a:solidFill>
              </a:rPr>
              <a:t>Not that I have already attained, or am already perfected; but I press on, that I may lay hold of that for which Christ Jesus has also laid hold of me. </a:t>
            </a:r>
            <a:r>
              <a:rPr lang="en-US" sz="3200" b="0" baseline="30000" dirty="0">
                <a:solidFill>
                  <a:srgbClr val="CCCCCC"/>
                </a:solidFill>
              </a:rPr>
              <a:t>13</a:t>
            </a:r>
            <a:r>
              <a:rPr lang="en-US" sz="3200" b="0" dirty="0">
                <a:solidFill>
                  <a:srgbClr val="CCCCCC"/>
                </a:solidFill>
              </a:rPr>
              <a:t> Brethren, I do not count myself to have apprehended; but one thing I do, forgetting those things which are behind and reaching forward to those things which are ahead, </a:t>
            </a:r>
            <a:r>
              <a:rPr lang="en-US" sz="3200" b="0" dirty="0" smtClean="0">
                <a:solidFill>
                  <a:srgbClr val="CCCCCC"/>
                </a:solidFill>
              </a:rPr>
              <a:t>   </a:t>
            </a:r>
            <a:r>
              <a:rPr lang="en-US" sz="3200" b="0" baseline="30000" dirty="0" smtClean="0">
                <a:solidFill>
                  <a:srgbClr val="CCCCCC"/>
                </a:solidFill>
              </a:rPr>
              <a:t>14</a:t>
            </a:r>
            <a:r>
              <a:rPr lang="en-US" sz="3200" b="0" dirty="0" smtClean="0">
                <a:solidFill>
                  <a:srgbClr val="CCCCCC"/>
                </a:solidFill>
              </a:rPr>
              <a:t> </a:t>
            </a:r>
            <a:r>
              <a:rPr lang="en-US" sz="3200" b="0" dirty="0">
                <a:solidFill>
                  <a:srgbClr val="CCCCCC"/>
                </a:solidFill>
              </a:rPr>
              <a:t>I press toward the goal for the prize of the upward call of God in Christ Jesus.</a:t>
            </a:r>
            <a:r>
              <a:rPr lang="ja-JP" altLang="en-US" sz="3200" b="0" dirty="0">
                <a:solidFill>
                  <a:srgbClr val="CCCCCC"/>
                </a:solidFill>
                <a:latin typeface="Arial"/>
              </a:rPr>
              <a:t>”</a:t>
            </a:r>
            <a:endParaRPr lang="en-US" sz="3200" b="0" dirty="0">
              <a:solidFill>
                <a:srgbClr val="CCCCCC"/>
              </a:solidFill>
            </a:endParaRPr>
          </a:p>
        </p:txBody>
      </p:sp>
    </p:spTree>
    <p:extLst>
      <p:ext uri="{BB962C8B-B14F-4D97-AF65-F5344CB8AC3E}">
        <p14:creationId xmlns:p14="http://schemas.microsoft.com/office/powerpoint/2010/main" val="729920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600" dirty="0">
                <a:solidFill>
                  <a:srgbClr val="CCFFCC"/>
                </a:solidFill>
              </a:rPr>
              <a:t>The Resulting Change in Paul</a:t>
            </a:r>
            <a:r>
              <a:rPr lang="ja-JP" altLang="en-US" sz="3600" dirty="0">
                <a:solidFill>
                  <a:srgbClr val="CCFFCC"/>
                </a:solidFill>
                <a:latin typeface="Arial"/>
              </a:rPr>
              <a:t>’</a:t>
            </a:r>
            <a:r>
              <a:rPr lang="en-US" sz="3600" dirty="0">
                <a:solidFill>
                  <a:srgbClr val="CCFFCC"/>
                </a:solidFill>
              </a:rPr>
              <a:t>s Life</a:t>
            </a:r>
          </a:p>
        </p:txBody>
      </p:sp>
      <p:sp>
        <p:nvSpPr>
          <p:cNvPr id="89091" name="Rectangle 3"/>
          <p:cNvSpPr>
            <a:spLocks noGrp="1" noChangeArrowheads="1"/>
          </p:cNvSpPr>
          <p:nvPr>
            <p:ph type="body" idx="1"/>
          </p:nvPr>
        </p:nvSpPr>
        <p:spPr>
          <a:xfrm>
            <a:off x="457200" y="1798637"/>
            <a:ext cx="8229600" cy="4525963"/>
          </a:xfrm>
          <a:effectLst/>
        </p:spPr>
        <p:txBody>
          <a:bodyPr/>
          <a:lstStyle/>
          <a:p>
            <a:r>
              <a:rPr lang="ja-JP" altLang="en-US" i="1" dirty="0">
                <a:solidFill>
                  <a:schemeClr val="accent1"/>
                </a:solidFill>
                <a:latin typeface="Arial"/>
              </a:rPr>
              <a:t>“</a:t>
            </a:r>
            <a:r>
              <a:rPr lang="en-US" i="1" dirty="0">
                <a:solidFill>
                  <a:schemeClr val="accent1"/>
                </a:solidFill>
              </a:rPr>
              <a:t>Forgetting what is behind</a:t>
            </a:r>
            <a:r>
              <a:rPr lang="ja-JP" altLang="en-US" i="1" dirty="0">
                <a:solidFill>
                  <a:schemeClr val="accent1"/>
                </a:solidFill>
                <a:latin typeface="Arial"/>
              </a:rPr>
              <a:t>”</a:t>
            </a:r>
            <a:endParaRPr lang="en-US" i="1" dirty="0">
              <a:solidFill>
                <a:schemeClr val="accent1"/>
              </a:solidFill>
            </a:endParaRPr>
          </a:p>
          <a:p>
            <a:r>
              <a:rPr lang="ja-JP" altLang="en-US" i="1" dirty="0">
                <a:solidFill>
                  <a:schemeClr val="accent1"/>
                </a:solidFill>
                <a:latin typeface="Arial"/>
              </a:rPr>
              <a:t>“</a:t>
            </a:r>
            <a:r>
              <a:rPr lang="en-US" i="1" dirty="0">
                <a:solidFill>
                  <a:schemeClr val="accent1"/>
                </a:solidFill>
              </a:rPr>
              <a:t>Straining toward what is ahead</a:t>
            </a:r>
            <a:r>
              <a:rPr lang="ja-JP" altLang="en-US" i="1" dirty="0">
                <a:solidFill>
                  <a:schemeClr val="accent1"/>
                </a:solidFill>
                <a:latin typeface="Arial"/>
              </a:rPr>
              <a:t>”</a:t>
            </a:r>
            <a:endParaRPr lang="en-US" i="1" dirty="0">
              <a:solidFill>
                <a:schemeClr val="accent1"/>
              </a:solidFill>
            </a:endParaRPr>
          </a:p>
          <a:p>
            <a:r>
              <a:rPr lang="ja-JP" altLang="en-US" i="1" dirty="0">
                <a:solidFill>
                  <a:schemeClr val="accent1"/>
                </a:solidFill>
                <a:latin typeface="Arial"/>
              </a:rPr>
              <a:t>“</a:t>
            </a:r>
            <a:r>
              <a:rPr lang="en-US" i="1" dirty="0">
                <a:solidFill>
                  <a:schemeClr val="accent1"/>
                </a:solidFill>
              </a:rPr>
              <a:t>I press toward the goal</a:t>
            </a:r>
            <a:r>
              <a:rPr lang="ja-JP" altLang="en-US" i="1" dirty="0">
                <a:solidFill>
                  <a:schemeClr val="accent1"/>
                </a:solidFill>
                <a:latin typeface="Arial"/>
              </a:rPr>
              <a:t>”</a:t>
            </a:r>
            <a:endParaRPr lang="en-US" i="1" dirty="0">
              <a:solidFill>
                <a:schemeClr val="accent1"/>
              </a:solidFill>
            </a:endParaRPr>
          </a:p>
        </p:txBody>
      </p:sp>
    </p:spTree>
    <p:extLst>
      <p:ext uri="{BB962C8B-B14F-4D97-AF65-F5344CB8AC3E}">
        <p14:creationId xmlns:p14="http://schemas.microsoft.com/office/powerpoint/2010/main" val="2478109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vertical)">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vertical)">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blinds(vertical)">
                                      <p:cBhvr>
                                        <p:cTn id="17"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title"/>
          </p:nvPr>
        </p:nvSpPr>
        <p:spPr>
          <a:xfrm>
            <a:off x="685800" y="381000"/>
            <a:ext cx="7772400" cy="914400"/>
          </a:xfrm>
        </p:spPr>
        <p:txBody>
          <a:bodyPr/>
          <a:lstStyle/>
          <a:p>
            <a:r>
              <a:rPr lang="en-US" dirty="0" smtClean="0">
                <a:solidFill>
                  <a:srgbClr val="CCFFCC"/>
                </a:solidFill>
              </a:rPr>
              <a:t>Paul</a:t>
            </a:r>
            <a:r>
              <a:rPr lang="en-US" dirty="0" smtClean="0">
                <a:solidFill>
                  <a:srgbClr val="CCFFCC"/>
                </a:solidFill>
                <a:latin typeface="Arial"/>
              </a:rPr>
              <a:t>’</a:t>
            </a:r>
            <a:r>
              <a:rPr lang="en-US" dirty="0" smtClean="0">
                <a:solidFill>
                  <a:srgbClr val="CCFFCC"/>
                </a:solidFill>
              </a:rPr>
              <a:t>s </a:t>
            </a:r>
            <a:r>
              <a:rPr lang="en-US" dirty="0">
                <a:solidFill>
                  <a:srgbClr val="CCFFCC"/>
                </a:solidFill>
              </a:rPr>
              <a:t>Exhortation</a:t>
            </a:r>
          </a:p>
        </p:txBody>
      </p:sp>
      <p:sp>
        <p:nvSpPr>
          <p:cNvPr id="90114" name="Rectangle 2"/>
          <p:cNvSpPr>
            <a:spLocks noGrp="1" noChangeArrowheads="1"/>
          </p:cNvSpPr>
          <p:nvPr>
            <p:ph type="subTitle" idx="4294967295"/>
          </p:nvPr>
        </p:nvSpPr>
        <p:spPr>
          <a:xfrm>
            <a:off x="533400" y="1828800"/>
            <a:ext cx="8077200" cy="4648200"/>
          </a:xfrm>
          <a:effectLst>
            <a:outerShdw blurRad="63500" dist="38099" dir="2700000" algn="ctr" rotWithShape="0">
              <a:srgbClr val="000000">
                <a:alpha val="74998"/>
              </a:srgbClr>
            </a:outerShdw>
          </a:effectLst>
        </p:spPr>
        <p:txBody>
          <a:bodyPr/>
          <a:lstStyle/>
          <a:p>
            <a:pPr marL="0" indent="0">
              <a:lnSpc>
                <a:spcPct val="90000"/>
              </a:lnSpc>
              <a:buFontTx/>
              <a:buNone/>
            </a:pPr>
            <a:r>
              <a:rPr lang="en-US" b="1" u="sng" dirty="0" err="1">
                <a:solidFill>
                  <a:srgbClr val="FFFF00"/>
                </a:solidFill>
              </a:rPr>
              <a:t>Phillippians</a:t>
            </a:r>
            <a:r>
              <a:rPr lang="en-US" b="1" u="sng" dirty="0">
                <a:solidFill>
                  <a:srgbClr val="FFFF00"/>
                </a:solidFill>
              </a:rPr>
              <a:t> 3</a:t>
            </a:r>
            <a:r>
              <a:rPr lang="en-US" b="1" u="sng" dirty="0" smtClean="0">
                <a:solidFill>
                  <a:srgbClr val="FFFF00"/>
                </a:solidFill>
              </a:rPr>
              <a:t>:15-16</a:t>
            </a:r>
            <a:r>
              <a:rPr lang="en-US" b="1" dirty="0" smtClean="0">
                <a:solidFill>
                  <a:schemeClr val="tx2"/>
                </a:solidFill>
              </a:rPr>
              <a:t>   </a:t>
            </a:r>
            <a:r>
              <a:rPr lang="ja-JP" altLang="en-US" b="1" dirty="0">
                <a:solidFill>
                  <a:srgbClr val="BBE0E3"/>
                </a:solidFill>
                <a:latin typeface="Arial"/>
              </a:rPr>
              <a:t>“</a:t>
            </a:r>
            <a:r>
              <a:rPr lang="en-US" dirty="0">
                <a:solidFill>
                  <a:srgbClr val="BBE0E3"/>
                </a:solidFill>
              </a:rPr>
              <a:t>Therefore let us, as many as are mature, have this mind; and if in anything you think otherwise, God will reveal even this to you. </a:t>
            </a:r>
            <a:r>
              <a:rPr lang="en-US" baseline="30000" dirty="0">
                <a:solidFill>
                  <a:srgbClr val="BBE0E3"/>
                </a:solidFill>
              </a:rPr>
              <a:t>16</a:t>
            </a:r>
            <a:r>
              <a:rPr lang="en-US" dirty="0">
                <a:solidFill>
                  <a:srgbClr val="BBE0E3"/>
                </a:solidFill>
              </a:rPr>
              <a:t> Nevertheless, to the degree that we have already attained, let us walk by the same rule, let us be of the same mind.</a:t>
            </a:r>
            <a:r>
              <a:rPr lang="ja-JP" altLang="en-US" dirty="0">
                <a:solidFill>
                  <a:srgbClr val="BBE0E3"/>
                </a:solidFill>
                <a:latin typeface="Arial"/>
              </a:rPr>
              <a:t>”</a:t>
            </a:r>
            <a:endParaRPr lang="en-US" dirty="0">
              <a:solidFill>
                <a:srgbClr val="BBE0E3"/>
              </a:solidFill>
            </a:endParaRPr>
          </a:p>
          <a:p>
            <a:pPr marL="0" indent="0">
              <a:lnSpc>
                <a:spcPct val="90000"/>
              </a:lnSpc>
              <a:buFontTx/>
              <a:buNone/>
            </a:pPr>
            <a:endParaRPr lang="en-US" dirty="0"/>
          </a:p>
        </p:txBody>
      </p:sp>
    </p:spTree>
    <p:extLst>
      <p:ext uri="{BB962C8B-B14F-4D97-AF65-F5344CB8AC3E}">
        <p14:creationId xmlns:p14="http://schemas.microsoft.com/office/powerpoint/2010/main" val="3316028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endParaRPr lang="en-US"/>
          </a:p>
        </p:txBody>
      </p:sp>
      <p:sp>
        <p:nvSpPr>
          <p:cNvPr id="93187" name="Rectangle 3"/>
          <p:cNvSpPr>
            <a:spLocks noGrp="1" noChangeArrowheads="1"/>
          </p:cNvSpPr>
          <p:nvPr>
            <p:ph type="body" idx="1"/>
          </p:nvPr>
        </p:nvSpPr>
        <p:spPr>
          <a:effectLst/>
        </p:spPr>
        <p:txBody>
          <a:bodyPr/>
          <a:lstStyle/>
          <a:p>
            <a:r>
              <a:rPr lang="en-US" dirty="0">
                <a:solidFill>
                  <a:schemeClr val="accent1"/>
                </a:solidFill>
              </a:rPr>
              <a:t>We cannot put confidence in our earthly achievements.</a:t>
            </a:r>
          </a:p>
          <a:p>
            <a:r>
              <a:rPr lang="en-US" dirty="0">
                <a:solidFill>
                  <a:schemeClr val="accent1"/>
                </a:solidFill>
              </a:rPr>
              <a:t>We must forget our past and press on.</a:t>
            </a:r>
          </a:p>
          <a:p>
            <a:r>
              <a:rPr lang="en-US" dirty="0">
                <a:solidFill>
                  <a:schemeClr val="accent1"/>
                </a:solidFill>
              </a:rPr>
              <a:t>We must trust Him to lead us into better understanding of the truth.</a:t>
            </a:r>
          </a:p>
        </p:txBody>
      </p:sp>
    </p:spTree>
    <p:extLst>
      <p:ext uri="{BB962C8B-B14F-4D97-AF65-F5344CB8AC3E}">
        <p14:creationId xmlns:p14="http://schemas.microsoft.com/office/powerpoint/2010/main" val="1706144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down)">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down)">
                                      <p:cBhvr>
                                        <p:cTn id="12" dur="500"/>
                                        <p:tgtEl>
                                          <p:spTgt spid="93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down)">
                                      <p:cBhvr>
                                        <p:cTn id="17"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p:nvPr>
        </p:nvSpPr>
        <p:spPr>
          <a:xfrm>
            <a:off x="685800" y="1752600"/>
            <a:ext cx="7772400" cy="1470025"/>
          </a:xfrm>
          <a:effectLst>
            <a:outerShdw blurRad="63500" dist="38099" dir="2700000" algn="ctr" rotWithShape="0">
              <a:srgbClr val="000000">
                <a:alpha val="74998"/>
              </a:srgbClr>
            </a:outerShdw>
          </a:effectLst>
        </p:spPr>
        <p:txBody>
          <a:bodyPr/>
          <a:lstStyle/>
          <a:p>
            <a:r>
              <a:rPr lang="en-US" dirty="0">
                <a:solidFill>
                  <a:srgbClr val="CCFFCC"/>
                </a:solidFill>
              </a:rPr>
              <a:t>Paul is Challenging Us to </a:t>
            </a:r>
            <a:br>
              <a:rPr lang="en-US" dirty="0">
                <a:solidFill>
                  <a:srgbClr val="CCFFCC"/>
                </a:solidFill>
              </a:rPr>
            </a:br>
            <a:r>
              <a:rPr lang="en-US" sz="4400" dirty="0">
                <a:solidFill>
                  <a:srgbClr val="CCFFCC"/>
                </a:solidFill>
              </a:rPr>
              <a:t>Grow in Christ</a:t>
            </a:r>
          </a:p>
        </p:txBody>
      </p:sp>
      <p:sp>
        <p:nvSpPr>
          <p:cNvPr id="94213" name="Rectangle 5"/>
          <p:cNvSpPr>
            <a:spLocks noGrp="1" noChangeArrowheads="1"/>
          </p:cNvSpPr>
          <p:nvPr>
            <p:ph type="subTitle" idx="1"/>
          </p:nvPr>
        </p:nvSpPr>
        <p:spPr>
          <a:xfrm>
            <a:off x="2590800" y="3886200"/>
            <a:ext cx="2438400" cy="533400"/>
          </a:xfrm>
          <a:effectLst/>
        </p:spPr>
        <p:txBody>
          <a:bodyPr/>
          <a:lstStyle/>
          <a:p>
            <a:r>
              <a:rPr lang="en-US" dirty="0">
                <a:solidFill>
                  <a:schemeClr val="accent1"/>
                </a:solidFill>
              </a:rPr>
              <a:t>Growth =</a:t>
            </a:r>
          </a:p>
        </p:txBody>
      </p:sp>
      <p:sp>
        <p:nvSpPr>
          <p:cNvPr id="94214" name="Rectangle 6"/>
          <p:cNvSpPr>
            <a:spLocks noChangeArrowheads="1"/>
          </p:cNvSpPr>
          <p:nvPr/>
        </p:nvSpPr>
        <p:spPr bwMode="auto">
          <a:xfrm>
            <a:off x="4800600" y="3810000"/>
            <a:ext cx="2133600" cy="17526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4000" b="1" dirty="0">
                <a:solidFill>
                  <a:srgbClr val="FFFF00"/>
                </a:solidFill>
                <a:latin typeface="Arial" charset="0"/>
              </a:rPr>
              <a:t>Change</a:t>
            </a:r>
          </a:p>
        </p:txBody>
      </p:sp>
    </p:spTree>
    <p:extLst>
      <p:ext uri="{BB962C8B-B14F-4D97-AF65-F5344CB8AC3E}">
        <p14:creationId xmlns:p14="http://schemas.microsoft.com/office/powerpoint/2010/main" val="3594045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3">
                                            <p:txEl>
                                              <p:pRg st="0" end="0"/>
                                            </p:txEl>
                                          </p:spTgt>
                                        </p:tgtEl>
                                        <p:attrNameLst>
                                          <p:attrName>style.visibility</p:attrName>
                                        </p:attrNameLst>
                                      </p:cBhvr>
                                      <p:to>
                                        <p:strVal val="visible"/>
                                      </p:to>
                                    </p:set>
                                    <p:animEffect transition="in" filter="wipe(left)">
                                      <p:cBhvr>
                                        <p:cTn id="7" dur="500"/>
                                        <p:tgtEl>
                                          <p:spTgt spid="942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4"/>
                                        </p:tgtEl>
                                        <p:attrNameLst>
                                          <p:attrName>style.visibility</p:attrName>
                                        </p:attrNameLst>
                                      </p:cBhvr>
                                      <p:to>
                                        <p:strVal val="visible"/>
                                      </p:to>
                                    </p:set>
                                    <p:animEffect transition="in" filter="wipe(left)">
                                      <p:cBhvr>
                                        <p:cTn id="12" dur="500"/>
                                        <p:tgtEl>
                                          <p:spTgt spid="9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build="p"/>
      <p:bldP spid="942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subTitle" idx="1"/>
          </p:nvPr>
        </p:nvSpPr>
        <p:spPr>
          <a:xfrm>
            <a:off x="533400" y="762000"/>
            <a:ext cx="8229600" cy="5562600"/>
          </a:xfrm>
          <a:effectLst>
            <a:outerShdw blurRad="63500" dist="38099" dir="2700000" algn="ctr" rotWithShape="0">
              <a:srgbClr val="000000">
                <a:alpha val="74998"/>
              </a:srgbClr>
            </a:outerShdw>
          </a:effectLst>
        </p:spPr>
        <p:txBody>
          <a:bodyPr/>
          <a:lstStyle/>
          <a:p>
            <a:pPr algn="l">
              <a:lnSpc>
                <a:spcPct val="90000"/>
              </a:lnSpc>
            </a:pPr>
            <a:r>
              <a:rPr lang="en-US" sz="3200" u="sng" dirty="0" err="1">
                <a:solidFill>
                  <a:srgbClr val="FFFF00"/>
                </a:solidFill>
              </a:rPr>
              <a:t>Phillippians</a:t>
            </a:r>
            <a:r>
              <a:rPr lang="en-US" sz="3200" u="sng" dirty="0">
                <a:solidFill>
                  <a:srgbClr val="FFFF00"/>
                </a:solidFill>
              </a:rPr>
              <a:t> 3:7-11</a:t>
            </a:r>
            <a:r>
              <a:rPr lang="en-US" sz="3200" dirty="0">
                <a:solidFill>
                  <a:schemeClr val="tx2"/>
                </a:solidFill>
              </a:rPr>
              <a:t>   </a:t>
            </a:r>
            <a:r>
              <a:rPr lang="en-US" sz="2800" b="0" u="sng" dirty="0">
                <a:solidFill>
                  <a:srgbClr val="BBE0E3"/>
                </a:solidFill>
              </a:rPr>
              <a:t>But what things were gain to me, these I have counted loss for Christ. </a:t>
            </a:r>
            <a:r>
              <a:rPr lang="en-US" sz="2800" b="0" u="sng" baseline="30000" dirty="0">
                <a:solidFill>
                  <a:srgbClr val="BBE0E3"/>
                </a:solidFill>
              </a:rPr>
              <a:t>8</a:t>
            </a:r>
            <a:r>
              <a:rPr lang="en-US" sz="2800" b="0" u="sng" dirty="0">
                <a:solidFill>
                  <a:srgbClr val="BBE0E3"/>
                </a:solidFill>
              </a:rPr>
              <a:t> Yet indeed I also count all things loss for the excellence of the knowledge of Christ Jesus my Lord, for whom I have suffered the loss of all things, and count them as rubbish, that I may gain Christ</a:t>
            </a:r>
            <a:r>
              <a:rPr lang="en-US" sz="2800" b="0" dirty="0">
                <a:solidFill>
                  <a:srgbClr val="BBE0E3"/>
                </a:solidFill>
              </a:rPr>
              <a:t> </a:t>
            </a:r>
            <a:r>
              <a:rPr lang="en-US" sz="2800" b="0" baseline="30000" dirty="0">
                <a:solidFill>
                  <a:srgbClr val="BBE0E3"/>
                </a:solidFill>
              </a:rPr>
              <a:t>9</a:t>
            </a:r>
            <a:r>
              <a:rPr lang="en-US" sz="2800" b="0" dirty="0">
                <a:solidFill>
                  <a:srgbClr val="BBE0E3"/>
                </a:solidFill>
              </a:rPr>
              <a:t> and be found in Him, not having my own righteousness, which is from the law, but that which is through faith in Christ, the righteousness which is from God by faith; </a:t>
            </a:r>
            <a:r>
              <a:rPr lang="en-US" sz="2800" b="0" baseline="30000" dirty="0">
                <a:solidFill>
                  <a:srgbClr val="BBE0E3"/>
                </a:solidFill>
              </a:rPr>
              <a:t>10</a:t>
            </a:r>
            <a:r>
              <a:rPr lang="en-US" sz="2800" b="0" dirty="0">
                <a:solidFill>
                  <a:srgbClr val="BBE0E3"/>
                </a:solidFill>
              </a:rPr>
              <a:t> that I may know Him and the power of His resurrection, and the fellowship of His sufferings, being conformed to His death, </a:t>
            </a:r>
            <a:r>
              <a:rPr lang="en-US" sz="2800" b="0" baseline="30000" dirty="0">
                <a:solidFill>
                  <a:srgbClr val="BBE0E3"/>
                </a:solidFill>
              </a:rPr>
              <a:t>11</a:t>
            </a:r>
            <a:r>
              <a:rPr lang="en-US" sz="2800" b="0" dirty="0">
                <a:solidFill>
                  <a:srgbClr val="BBE0E3"/>
                </a:solidFill>
              </a:rPr>
              <a:t> if, by any means, I may attain to the resurrection from the dead. </a:t>
            </a:r>
            <a:endParaRPr lang="en-US" sz="3200" b="0" dirty="0">
              <a:solidFill>
                <a:srgbClr val="BBE0E3"/>
              </a:solidFill>
            </a:endParaRPr>
          </a:p>
        </p:txBody>
      </p:sp>
    </p:spTree>
    <p:extLst>
      <p:ext uri="{BB962C8B-B14F-4D97-AF65-F5344CB8AC3E}">
        <p14:creationId xmlns:p14="http://schemas.microsoft.com/office/powerpoint/2010/main" val="18732974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2717</TotalTime>
  <Words>1214</Words>
  <Application>Microsoft Macintosh PowerPoint</Application>
  <PresentationFormat>On-screen Show (4:3)</PresentationFormat>
  <Paragraphs>56</Paragraphs>
  <Slides>17</Slides>
  <Notes>11</Notes>
  <HiddenSlides>1</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Default Design</vt:lpstr>
      <vt:lpstr>1_Custom Design</vt:lpstr>
      <vt:lpstr>Growing In Christ</vt:lpstr>
      <vt:lpstr>PowerPoint Presentation</vt:lpstr>
      <vt:lpstr>Result of this  “Righteousness in Christ”</vt:lpstr>
      <vt:lpstr>PowerPoint Presentation</vt:lpstr>
      <vt:lpstr>The Resulting Change in Paul’s Life</vt:lpstr>
      <vt:lpstr>Paul’s Exhortation</vt:lpstr>
      <vt:lpstr>PowerPoint Presentation</vt:lpstr>
      <vt:lpstr>Paul is Challenging Us to  Grow in Christ</vt:lpstr>
      <vt:lpstr>PowerPoint Presentation</vt:lpstr>
      <vt:lpstr>PowerPoint Presentation</vt:lpstr>
      <vt:lpstr>PowerPoint Presentation</vt:lpstr>
      <vt:lpstr>PowerPoint Presentation</vt:lpstr>
      <vt:lpstr>PowerPoint Presentation</vt:lpstr>
      <vt:lpstr>PowerPoint Presentation</vt:lpstr>
      <vt:lpstr>Why People Resist Change</vt:lpstr>
      <vt:lpstr>Why Congregations Resist Change</vt:lpstr>
      <vt:lpstr> “People change when they hurt enough they have to change;     learn  enough they want to change; receive enough they are able to change.” </vt:lpstr>
    </vt:vector>
  </TitlesOfParts>
  <Manager/>
  <Company>sundaysource.org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Jonathan R. Bailey</dc:creator>
  <cp:keywords/>
  <dc:description/>
  <cp:lastModifiedBy>S P</cp:lastModifiedBy>
  <cp:revision>288</cp:revision>
  <cp:lastPrinted>2013-07-12T15:58:38Z</cp:lastPrinted>
  <dcterms:created xsi:type="dcterms:W3CDTF">2005-04-15T19:25:47Z</dcterms:created>
  <dcterms:modified xsi:type="dcterms:W3CDTF">2013-07-14T12:39:46Z</dcterms:modified>
  <cp:category/>
</cp:coreProperties>
</file>