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2"/>
  </p:notesMasterIdLst>
  <p:sldIdLst>
    <p:sldId id="259" r:id="rId3"/>
    <p:sldId id="257" r:id="rId4"/>
    <p:sldId id="270" r:id="rId5"/>
    <p:sldId id="261" r:id="rId6"/>
    <p:sldId id="271" r:id="rId7"/>
    <p:sldId id="273" r:id="rId8"/>
    <p:sldId id="274" r:id="rId9"/>
    <p:sldId id="275" r:id="rId10"/>
    <p:sldId id="276" r:id="rId11"/>
    <p:sldId id="277" r:id="rId12"/>
    <p:sldId id="278" r:id="rId13"/>
    <p:sldId id="279" r:id="rId14"/>
    <p:sldId id="272" r:id="rId15"/>
    <p:sldId id="283" r:id="rId16"/>
    <p:sldId id="281" r:id="rId17"/>
    <p:sldId id="280" r:id="rId18"/>
    <p:sldId id="284" r:id="rId19"/>
    <p:sldId id="285" r:id="rId20"/>
    <p:sldId id="287" r:id="rId21"/>
    <p:sldId id="282" r:id="rId22"/>
    <p:sldId id="286" r:id="rId23"/>
    <p:sldId id="289" r:id="rId24"/>
    <p:sldId id="288" r:id="rId25"/>
    <p:sldId id="290" r:id="rId26"/>
    <p:sldId id="291" r:id="rId27"/>
    <p:sldId id="292" r:id="rId28"/>
    <p:sldId id="293" r:id="rId29"/>
    <p:sldId id="294" r:id="rId30"/>
    <p:sldId id="269"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13" autoAdjust="0"/>
  </p:normalViewPr>
  <p:slideViewPr>
    <p:cSldViewPr snapToGrid="0" snapToObjects="1">
      <p:cViewPr varScale="1">
        <p:scale>
          <a:sx n="109" d="100"/>
          <a:sy n="109" d="100"/>
        </p:scale>
        <p:origin x="-560" y="-11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3707A-F38F-E04A-BA20-ACB8DC745B91}" type="datetimeFigureOut">
              <a:rPr lang="en-US" smtClean="0"/>
              <a:t>4/18/15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FC8307-F33F-D14C-BCC2-1300C5A12715}" type="slidenum">
              <a:rPr lang="en-US" smtClean="0"/>
              <a:t>‹#›</a:t>
            </a:fld>
            <a:endParaRPr lang="en-US"/>
          </a:p>
        </p:txBody>
      </p:sp>
    </p:spTree>
    <p:extLst>
      <p:ext uri="{BB962C8B-B14F-4D97-AF65-F5344CB8AC3E}">
        <p14:creationId xmlns:p14="http://schemas.microsoft.com/office/powerpoint/2010/main" val="4036185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6263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11</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12</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13</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14</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15</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16</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17</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18</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19</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20</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76263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21</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22</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23</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24</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25</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26</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27</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28</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4</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5</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6</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7</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8</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9</a:t>
            </a:fld>
            <a:endParaRPr lang="en-US"/>
          </a:p>
        </p:txBody>
      </p:sp>
    </p:spTree>
    <p:extLst>
      <p:ext uri="{BB962C8B-B14F-4D97-AF65-F5344CB8AC3E}">
        <p14:creationId xmlns:p14="http://schemas.microsoft.com/office/powerpoint/2010/main" val="85311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488F7-697E-414D-ADEA-1A0026D3DEB3}" type="slidenum">
              <a:rPr lang="en-US" smtClean="0"/>
              <a:t>10</a:t>
            </a:fld>
            <a:endParaRPr lang="en-US"/>
          </a:p>
        </p:txBody>
      </p:sp>
    </p:spTree>
    <p:extLst>
      <p:ext uri="{BB962C8B-B14F-4D97-AF65-F5344CB8AC3E}">
        <p14:creationId xmlns:p14="http://schemas.microsoft.com/office/powerpoint/2010/main" val="85311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64718-82E6-4F43-BF37-3EFB18D7BCFA}" type="datetimeFigureOut">
              <a:rPr lang="en-US" smtClean="0"/>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64718-82E6-4F43-BF37-3EFB18D7BCFA}" type="datetimeFigureOut">
              <a:rPr lang="en-US" smtClean="0"/>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64718-82E6-4F43-BF37-3EFB18D7BCFA}" type="datetimeFigureOut">
              <a:rPr lang="en-US" smtClean="0"/>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F874B52D-449D-D346-8D02-7E2B2250855E}"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15478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6EDE9BA0-9AD1-A345-8D87-918C731E4B20}"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30067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3E7D793A-5240-354A-B1F9-8262A78E5F3D}"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25982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A735566C-7652-5649-BA76-0722F8DB9BF6}"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369684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7550BD72-CE55-C740-B099-51034966D738}"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336746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BBA8D852-439C-C24A-82C6-2049E0C095D0}"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464144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6C123CB1-61D6-B14E-9823-ED6AF84882A7}"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628023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C8CE151B-6E33-F14E-92B4-95032B09D682}"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3460778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864718-82E6-4F43-BF37-3EFB18D7BCFA}" type="datetimeFigureOut">
              <a:rPr lang="en-US" smtClean="0"/>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6DFF093D-26CB-0945-8396-D3F1A3DD4406}"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63820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1DA6879C-57B2-F04C-978C-63A477A1E1E9}"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1963462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AB5AA164-279D-6D42-827F-9ECA6ADB3D21}"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264447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64718-82E6-4F43-BF37-3EFB18D7BCFA}" type="datetimeFigureOut">
              <a:rPr lang="en-US" smtClean="0"/>
              <a:t>4/18/15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864718-82E6-4F43-BF37-3EFB18D7BCFA}" type="datetimeFigureOut">
              <a:rPr lang="en-US" smtClean="0"/>
              <a:t>4/18/15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864718-82E6-4F43-BF37-3EFB18D7BCFA}" type="datetimeFigureOut">
              <a:rPr lang="en-US" smtClean="0"/>
              <a:t>4/18/15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864718-82E6-4F43-BF37-3EFB18D7BCFA}" type="datetimeFigureOut">
              <a:rPr lang="en-US" smtClean="0"/>
              <a:t>4/18/15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64718-82E6-4F43-BF37-3EFB18D7BCFA}" type="datetimeFigureOut">
              <a:rPr lang="en-US" smtClean="0"/>
              <a:t>4/18/15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64718-82E6-4F43-BF37-3EFB18D7BCFA}" type="datetimeFigureOut">
              <a:rPr lang="en-US" smtClean="0"/>
              <a:t>4/18/15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64718-82E6-4F43-BF37-3EFB18D7BCFA}" type="datetimeFigureOut">
              <a:rPr lang="en-US" smtClean="0"/>
              <a:t>4/18/15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1B8AA8-4B69-154E-BAB5-CA2476E9286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8864718-82E6-4F43-BF37-3EFB18D7BCFA}" type="datetimeFigureOut">
              <a:rPr lang="en-US" smtClean="0"/>
              <a:t>4/18/15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E1B8AA8-4B69-154E-BAB5-CA2476E9286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latin typeface="Arial" charset="0"/>
              <a:ea typeface="ＭＳ Ｐゴシック" charset="0"/>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latin typeface="Arial" charset="0"/>
              <a:ea typeface="ＭＳ Ｐゴシック" charset="0"/>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4D6AD475-98CA-8A45-AF4D-335501EFA85C}" type="slidenum">
              <a:rPr lang="en-US">
                <a:solidFill>
                  <a:srgbClr val="000000"/>
                </a:solidFill>
                <a:latin typeface="Arial" charset="0"/>
                <a:ea typeface="ＭＳ Ｐゴシック" charset="0"/>
              </a:rPr>
              <a:pPr defTabSz="914400" fontAlgn="base">
                <a:spcBef>
                  <a:spcPct val="0"/>
                </a:spcBef>
                <a:spcAft>
                  <a:spcPct val="0"/>
                </a:spcAft>
              </a:pPr>
              <a:t>‹#›</a:t>
            </a:fld>
            <a:endParaRPr lang="en-US">
              <a:solidFill>
                <a:srgbClr val="000000"/>
              </a:solidFill>
              <a:latin typeface="Arial" charset="0"/>
              <a:ea typeface="ＭＳ Ｐゴシック" charset="0"/>
            </a:endParaRPr>
          </a:p>
        </p:txBody>
      </p:sp>
      <p:pic>
        <p:nvPicPr>
          <p:cNvPr id="4226" name="Picture 130" descr="scripture reading_c_nv"/>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463" y="-8335"/>
            <a:ext cx="9178926" cy="516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780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7514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743200" y="168189"/>
            <a:ext cx="6400800" cy="4190945"/>
          </a:xfrm>
        </p:spPr>
        <p:txBody>
          <a:bodyPr numCol="1" anchor="t"/>
          <a:lstStyle/>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Preparation of the people and of Moses (Exodus 1-4)</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Dealings with Pharaoh and the 10 plagues (Exodus 5-12)</a:t>
            </a:r>
            <a:endParaRPr lang="en-US" sz="2800" dirty="0" smtClean="0">
              <a:solidFill>
                <a:schemeClr val="bg1"/>
              </a:solidFill>
              <a:latin typeface="Avenir Book"/>
              <a:cs typeface="Avenir Book"/>
            </a:endParaRPr>
          </a:p>
        </p:txBody>
      </p:sp>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0900675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2" name="Picture 1" descr="Brick Ma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806" y="0"/>
            <a:ext cx="3360420" cy="5143500"/>
          </a:xfrm>
          <a:prstGeom prst="rect">
            <a:avLst/>
          </a:prstGeom>
        </p:spPr>
      </p:pic>
    </p:spTree>
    <p:extLst>
      <p:ext uri="{BB962C8B-B14F-4D97-AF65-F5344CB8AC3E}">
        <p14:creationId xmlns:p14="http://schemas.microsoft.com/office/powerpoint/2010/main" val="217195454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53194"/>
            <a:ext cx="2667000" cy="1446550"/>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Plagues</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
        <p:nvSpPr>
          <p:cNvPr id="3" name="TextBox 2"/>
          <p:cNvSpPr txBox="1"/>
          <p:nvPr/>
        </p:nvSpPr>
        <p:spPr>
          <a:xfrm>
            <a:off x="2889725" y="93200"/>
            <a:ext cx="6129015" cy="5016757"/>
          </a:xfrm>
          <a:prstGeom prst="rect">
            <a:avLst/>
          </a:prstGeom>
          <a:noFill/>
        </p:spPr>
        <p:txBody>
          <a:bodyPr wrap="square" rtlCol="0">
            <a:spAutoFit/>
          </a:bodyPr>
          <a:lstStyle/>
          <a:p>
            <a:pPr marL="514350" indent="-514350">
              <a:buFont typeface="+mj-lt"/>
              <a:buAutoNum type="arabicPeriod"/>
            </a:pPr>
            <a:r>
              <a:rPr lang="en-US" sz="3200" dirty="0">
                <a:solidFill>
                  <a:srgbClr val="FFFFFF"/>
                </a:solidFill>
                <a:latin typeface="Avenir Book"/>
                <a:cs typeface="Avenir Book"/>
              </a:rPr>
              <a:t>Waters turn to blood</a:t>
            </a:r>
          </a:p>
          <a:p>
            <a:pPr marL="514350" indent="-514350">
              <a:buFont typeface="+mj-lt"/>
              <a:buAutoNum type="arabicPeriod"/>
            </a:pPr>
            <a:r>
              <a:rPr lang="en-US" sz="3200" dirty="0">
                <a:solidFill>
                  <a:srgbClr val="FFFFFF"/>
                </a:solidFill>
                <a:latin typeface="Avenir Book"/>
                <a:cs typeface="Avenir Book"/>
              </a:rPr>
              <a:t>Frogs</a:t>
            </a:r>
          </a:p>
          <a:p>
            <a:pPr marL="514350" indent="-514350">
              <a:buFont typeface="+mj-lt"/>
              <a:buAutoNum type="arabicPeriod"/>
            </a:pPr>
            <a:r>
              <a:rPr lang="en-US" sz="3200" dirty="0">
                <a:solidFill>
                  <a:srgbClr val="FFFFFF"/>
                </a:solidFill>
                <a:latin typeface="Avenir Book"/>
                <a:cs typeface="Avenir Book"/>
              </a:rPr>
              <a:t>Gnats (lice)</a:t>
            </a:r>
          </a:p>
          <a:p>
            <a:pPr marL="514350" indent="-514350">
              <a:buFont typeface="+mj-lt"/>
              <a:buAutoNum type="arabicPeriod"/>
            </a:pPr>
            <a:r>
              <a:rPr lang="en-US" sz="3200" dirty="0">
                <a:solidFill>
                  <a:srgbClr val="FFFFFF"/>
                </a:solidFill>
                <a:latin typeface="Avenir Book"/>
                <a:cs typeface="Avenir Book"/>
              </a:rPr>
              <a:t>Flies</a:t>
            </a:r>
          </a:p>
          <a:p>
            <a:pPr marL="514350" indent="-514350">
              <a:buFont typeface="+mj-lt"/>
              <a:buAutoNum type="arabicPeriod"/>
            </a:pPr>
            <a:r>
              <a:rPr lang="en-US" sz="3200" dirty="0">
                <a:solidFill>
                  <a:srgbClr val="FFFFFF"/>
                </a:solidFill>
                <a:latin typeface="Avenir Book"/>
                <a:cs typeface="Avenir Book"/>
              </a:rPr>
              <a:t>Plagues that kill livestock</a:t>
            </a:r>
          </a:p>
          <a:p>
            <a:pPr marL="514350" indent="-514350">
              <a:buFont typeface="+mj-lt"/>
              <a:buAutoNum type="arabicPeriod"/>
            </a:pPr>
            <a:r>
              <a:rPr lang="en-US" sz="3200" dirty="0">
                <a:solidFill>
                  <a:srgbClr val="FFFFFF"/>
                </a:solidFill>
                <a:latin typeface="Avenir Book"/>
                <a:cs typeface="Avenir Book"/>
              </a:rPr>
              <a:t>Boils on man and beast</a:t>
            </a:r>
          </a:p>
          <a:p>
            <a:pPr marL="514350" indent="-514350">
              <a:buFont typeface="+mj-lt"/>
              <a:buAutoNum type="arabicPeriod"/>
            </a:pPr>
            <a:r>
              <a:rPr lang="en-US" sz="3200" dirty="0">
                <a:solidFill>
                  <a:srgbClr val="FFFFFF"/>
                </a:solidFill>
                <a:latin typeface="Avenir Book"/>
                <a:cs typeface="Avenir Book"/>
              </a:rPr>
              <a:t>Hail</a:t>
            </a:r>
          </a:p>
          <a:p>
            <a:pPr marL="514350" indent="-514350">
              <a:buFont typeface="+mj-lt"/>
              <a:buAutoNum type="arabicPeriod"/>
            </a:pPr>
            <a:r>
              <a:rPr lang="en-US" sz="3200" dirty="0">
                <a:solidFill>
                  <a:srgbClr val="FFFFFF"/>
                </a:solidFill>
                <a:latin typeface="Avenir Book"/>
                <a:cs typeface="Avenir Book"/>
              </a:rPr>
              <a:t>Locusts</a:t>
            </a:r>
          </a:p>
          <a:p>
            <a:pPr marL="514350" indent="-514350">
              <a:buFont typeface="+mj-lt"/>
              <a:buAutoNum type="arabicPeriod"/>
            </a:pPr>
            <a:r>
              <a:rPr lang="en-US" sz="3200" dirty="0">
                <a:solidFill>
                  <a:srgbClr val="FFFFFF"/>
                </a:solidFill>
                <a:latin typeface="Avenir Book"/>
                <a:cs typeface="Avenir Book"/>
              </a:rPr>
              <a:t>Darkness for 3 days</a:t>
            </a:r>
          </a:p>
          <a:p>
            <a:pPr marL="514350" indent="-514350">
              <a:buFont typeface="+mj-lt"/>
              <a:buAutoNum type="arabicPeriod"/>
            </a:pPr>
            <a:r>
              <a:rPr lang="en-US" sz="3200" dirty="0">
                <a:solidFill>
                  <a:srgbClr val="FFFFFF"/>
                </a:solidFill>
                <a:latin typeface="Avenir Book"/>
                <a:cs typeface="Avenir Book"/>
              </a:rPr>
              <a:t>Death of the firstborn</a:t>
            </a:r>
          </a:p>
        </p:txBody>
      </p:sp>
    </p:spTree>
    <p:extLst>
      <p:ext uri="{BB962C8B-B14F-4D97-AF65-F5344CB8AC3E}">
        <p14:creationId xmlns:p14="http://schemas.microsoft.com/office/powerpoint/2010/main" val="7280300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743200" y="168189"/>
            <a:ext cx="6400800" cy="4190945"/>
          </a:xfrm>
        </p:spPr>
        <p:txBody>
          <a:bodyPr numCol="1" anchor="t"/>
          <a:lstStyle/>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Preparation of the people and of Moses (Exodus 1-4)</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Dealings with Pharaoh and the 10 plagues (Exodus 5-12)</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The Exodus (Exodus 12-15)</a:t>
            </a:r>
            <a:endParaRPr lang="en-US" sz="2800" dirty="0" smtClean="0">
              <a:solidFill>
                <a:schemeClr val="bg1"/>
              </a:solidFill>
              <a:latin typeface="Avenir Book"/>
              <a:cs typeface="Avenir Book"/>
            </a:endParaRPr>
          </a:p>
        </p:txBody>
      </p:sp>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301006028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2" name="Picture 1" descr="Lesson 5 map.tiff"/>
          <p:cNvPicPr>
            <a:picLocks noChangeAspect="1"/>
          </p:cNvPicPr>
          <p:nvPr/>
        </p:nvPicPr>
        <p:blipFill rotWithShape="1">
          <a:blip r:embed="rId3">
            <a:extLst>
              <a:ext uri="{28A0092B-C50C-407E-A947-70E740481C1C}">
                <a14:useLocalDpi xmlns:a14="http://schemas.microsoft.com/office/drawing/2010/main" val="0"/>
              </a:ext>
            </a:extLst>
          </a:blip>
          <a:srcRect b="9041"/>
          <a:stretch/>
        </p:blipFill>
        <p:spPr>
          <a:xfrm>
            <a:off x="2667000" y="0"/>
            <a:ext cx="6477000" cy="5143500"/>
          </a:xfrm>
          <a:prstGeom prst="rect">
            <a:avLst/>
          </a:prstGeom>
        </p:spPr>
      </p:pic>
    </p:spTree>
    <p:extLst>
      <p:ext uri="{BB962C8B-B14F-4D97-AF65-F5344CB8AC3E}">
        <p14:creationId xmlns:p14="http://schemas.microsoft.com/office/powerpoint/2010/main" val="26918960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3" name="Picture 2" descr="Red Sea Crossing.jpg"/>
          <p:cNvPicPr>
            <a:picLocks noChangeAspect="1"/>
          </p:cNvPicPr>
          <p:nvPr/>
        </p:nvPicPr>
        <p:blipFill rotWithShape="1">
          <a:blip r:embed="rId3">
            <a:extLst>
              <a:ext uri="{28A0092B-C50C-407E-A947-70E740481C1C}">
                <a14:useLocalDpi xmlns:a14="http://schemas.microsoft.com/office/drawing/2010/main" val="0"/>
              </a:ext>
            </a:extLst>
          </a:blip>
          <a:srcRect l="9734"/>
          <a:stretch/>
        </p:blipFill>
        <p:spPr>
          <a:xfrm>
            <a:off x="2667000" y="0"/>
            <a:ext cx="6477000" cy="5143500"/>
          </a:xfrm>
          <a:prstGeom prst="rect">
            <a:avLst/>
          </a:prstGeom>
        </p:spPr>
      </p:pic>
    </p:spTree>
    <p:extLst>
      <p:ext uri="{BB962C8B-B14F-4D97-AF65-F5344CB8AC3E}">
        <p14:creationId xmlns:p14="http://schemas.microsoft.com/office/powerpoint/2010/main" val="15655063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743200" y="168189"/>
            <a:ext cx="6400800" cy="4190945"/>
          </a:xfrm>
        </p:spPr>
        <p:txBody>
          <a:bodyPr numCol="1" anchor="t"/>
          <a:lstStyle/>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Preparation of the people and of Moses (Exodus 1-4)</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Dealings with Pharaoh and the 10 plagues (Exodus 5-12)</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The Exodus (Exodus 12-15)</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Journey to Sinai (Exodus 15-18)</a:t>
            </a:r>
            <a:endParaRPr lang="en-US" sz="2800" dirty="0" smtClean="0">
              <a:solidFill>
                <a:schemeClr val="bg1"/>
              </a:solidFill>
              <a:latin typeface="Avenir Book"/>
              <a:cs typeface="Avenir Book"/>
            </a:endParaRPr>
          </a:p>
        </p:txBody>
      </p:sp>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7554474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2" name="Picture 1" descr="Lesson 5 map.tiff"/>
          <p:cNvPicPr>
            <a:picLocks noChangeAspect="1"/>
          </p:cNvPicPr>
          <p:nvPr/>
        </p:nvPicPr>
        <p:blipFill rotWithShape="1">
          <a:blip r:embed="rId3">
            <a:extLst>
              <a:ext uri="{28A0092B-C50C-407E-A947-70E740481C1C}">
                <a14:useLocalDpi xmlns:a14="http://schemas.microsoft.com/office/drawing/2010/main" val="0"/>
              </a:ext>
            </a:extLst>
          </a:blip>
          <a:srcRect b="9041"/>
          <a:stretch/>
        </p:blipFill>
        <p:spPr>
          <a:xfrm>
            <a:off x="2667000" y="0"/>
            <a:ext cx="6477000" cy="5143500"/>
          </a:xfrm>
          <a:prstGeom prst="rect">
            <a:avLst/>
          </a:prstGeom>
        </p:spPr>
      </p:pic>
    </p:spTree>
    <p:extLst>
      <p:ext uri="{BB962C8B-B14F-4D97-AF65-F5344CB8AC3E}">
        <p14:creationId xmlns:p14="http://schemas.microsoft.com/office/powerpoint/2010/main" val="13386132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2" name="Picture 1" descr="Wilderness.jpg"/>
          <p:cNvPicPr>
            <a:picLocks noChangeAspect="1"/>
          </p:cNvPicPr>
          <p:nvPr/>
        </p:nvPicPr>
        <p:blipFill rotWithShape="1">
          <a:blip r:embed="rId3">
            <a:extLst>
              <a:ext uri="{28A0092B-C50C-407E-A947-70E740481C1C}">
                <a14:useLocalDpi xmlns:a14="http://schemas.microsoft.com/office/drawing/2010/main" val="0"/>
              </a:ext>
            </a:extLst>
          </a:blip>
          <a:srcRect l="17117"/>
          <a:stretch/>
        </p:blipFill>
        <p:spPr>
          <a:xfrm>
            <a:off x="2667000" y="0"/>
            <a:ext cx="6477000" cy="5143500"/>
          </a:xfrm>
          <a:prstGeom prst="rect">
            <a:avLst/>
          </a:prstGeom>
        </p:spPr>
      </p:pic>
    </p:spTree>
    <p:extLst>
      <p:ext uri="{BB962C8B-B14F-4D97-AF65-F5344CB8AC3E}">
        <p14:creationId xmlns:p14="http://schemas.microsoft.com/office/powerpoint/2010/main" val="15470549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2" name="Picture 1" descr="Lesson 5 map.tiff"/>
          <p:cNvPicPr>
            <a:picLocks noChangeAspect="1"/>
          </p:cNvPicPr>
          <p:nvPr/>
        </p:nvPicPr>
        <p:blipFill rotWithShape="1">
          <a:blip r:embed="rId3">
            <a:extLst>
              <a:ext uri="{28A0092B-C50C-407E-A947-70E740481C1C}">
                <a14:useLocalDpi xmlns:a14="http://schemas.microsoft.com/office/drawing/2010/main" val="0"/>
              </a:ext>
            </a:extLst>
          </a:blip>
          <a:srcRect b="9041"/>
          <a:stretch/>
        </p:blipFill>
        <p:spPr>
          <a:xfrm>
            <a:off x="2667000" y="0"/>
            <a:ext cx="6477000" cy="5143500"/>
          </a:xfrm>
          <a:prstGeom prst="rect">
            <a:avLst/>
          </a:prstGeom>
        </p:spPr>
      </p:pic>
    </p:spTree>
    <p:extLst>
      <p:ext uri="{BB962C8B-B14F-4D97-AF65-F5344CB8AC3E}">
        <p14:creationId xmlns:p14="http://schemas.microsoft.com/office/powerpoint/2010/main" val="38567631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743200" y="0"/>
            <a:ext cx="6400800" cy="5143500"/>
          </a:xfrm>
        </p:spPr>
        <p:txBody>
          <a:bodyPr numCol="2"/>
          <a:lstStyle/>
          <a:p>
            <a:pPr marL="514350" indent="-514350" algn="l">
              <a:spcBef>
                <a:spcPts val="600"/>
              </a:spcBef>
              <a:buAutoNum type="arabicPeriod"/>
            </a:pPr>
            <a:r>
              <a:rPr lang="en-US" sz="3000" dirty="0" smtClean="0">
                <a:solidFill>
                  <a:schemeClr val="bg1"/>
                </a:solidFill>
                <a:latin typeface="Avenir Book"/>
                <a:cs typeface="Avenir Book"/>
              </a:rPr>
              <a:t>Creation</a:t>
            </a:r>
          </a:p>
          <a:p>
            <a:pPr marL="514350" indent="-514350" algn="l">
              <a:spcBef>
                <a:spcPts val="600"/>
              </a:spcBef>
              <a:buAutoNum type="arabicPeriod"/>
            </a:pPr>
            <a:r>
              <a:rPr lang="en-US" sz="3000" dirty="0" smtClean="0">
                <a:solidFill>
                  <a:schemeClr val="bg1"/>
                </a:solidFill>
                <a:latin typeface="Avenir Book"/>
                <a:cs typeface="Avenir Book"/>
              </a:rPr>
              <a:t>The Flood</a:t>
            </a:r>
          </a:p>
          <a:p>
            <a:pPr marL="514350" indent="-514350" algn="l">
              <a:spcBef>
                <a:spcPts val="600"/>
              </a:spcBef>
              <a:buAutoNum type="arabicPeriod"/>
            </a:pPr>
            <a:r>
              <a:rPr lang="en-US" sz="3000" dirty="0" smtClean="0">
                <a:solidFill>
                  <a:schemeClr val="bg1"/>
                </a:solidFill>
                <a:latin typeface="Avenir Book"/>
                <a:cs typeface="Avenir Book"/>
              </a:rPr>
              <a:t>Patriarchs</a:t>
            </a:r>
          </a:p>
          <a:p>
            <a:pPr marL="514350" indent="-514350" algn="l">
              <a:spcBef>
                <a:spcPts val="600"/>
              </a:spcBef>
              <a:buAutoNum type="arabicPeriod"/>
            </a:pPr>
            <a:r>
              <a:rPr lang="en-US" sz="3000" dirty="0" smtClean="0">
                <a:solidFill>
                  <a:schemeClr val="bg1"/>
                </a:solidFill>
                <a:latin typeface="Avenir Book"/>
                <a:cs typeface="Avenir Book"/>
              </a:rPr>
              <a:t>Exodus from Egypt</a:t>
            </a:r>
          </a:p>
          <a:p>
            <a:pPr marL="514350" indent="-514350" algn="l">
              <a:spcBef>
                <a:spcPts val="600"/>
              </a:spcBef>
              <a:buAutoNum type="arabicPeriod"/>
            </a:pPr>
            <a:r>
              <a:rPr lang="en-US" sz="3000" dirty="0" smtClean="0">
                <a:solidFill>
                  <a:schemeClr val="bg1"/>
                </a:solidFill>
                <a:latin typeface="Avenir Book"/>
                <a:cs typeface="Avenir Book"/>
              </a:rPr>
              <a:t>Wilderness Wanderings</a:t>
            </a:r>
          </a:p>
          <a:p>
            <a:pPr marL="514350" indent="-514350" algn="l">
              <a:spcBef>
                <a:spcPts val="600"/>
              </a:spcBef>
              <a:buAutoNum type="arabicPeriod"/>
            </a:pPr>
            <a:r>
              <a:rPr lang="en-US" sz="3000" dirty="0" smtClean="0">
                <a:solidFill>
                  <a:schemeClr val="bg1"/>
                </a:solidFill>
                <a:latin typeface="Avenir Book"/>
                <a:cs typeface="Avenir Book"/>
              </a:rPr>
              <a:t>Conquest of Canaan</a:t>
            </a:r>
          </a:p>
          <a:p>
            <a:pPr marL="514350" indent="-514350" algn="l">
              <a:spcBef>
                <a:spcPts val="600"/>
              </a:spcBef>
              <a:buAutoNum type="arabicPeriod"/>
            </a:pPr>
            <a:r>
              <a:rPr lang="en-US" sz="3000" dirty="0" smtClean="0">
                <a:solidFill>
                  <a:schemeClr val="bg1"/>
                </a:solidFill>
                <a:latin typeface="Avenir Book"/>
                <a:cs typeface="Avenir Book"/>
              </a:rPr>
              <a:t>Judges</a:t>
            </a:r>
          </a:p>
          <a:p>
            <a:pPr marL="514350" indent="-514350" algn="l">
              <a:spcBef>
                <a:spcPts val="600"/>
              </a:spcBef>
              <a:buAutoNum type="arabicPeriod"/>
            </a:pPr>
            <a:r>
              <a:rPr lang="en-US" sz="3000" dirty="0" smtClean="0">
                <a:solidFill>
                  <a:schemeClr val="bg1"/>
                </a:solidFill>
                <a:latin typeface="Avenir Book"/>
                <a:cs typeface="Avenir Book"/>
              </a:rPr>
              <a:t>United Kingdom</a:t>
            </a:r>
          </a:p>
          <a:p>
            <a:pPr marL="514350" indent="-514350" algn="l">
              <a:spcBef>
                <a:spcPts val="600"/>
              </a:spcBef>
              <a:buAutoNum type="arabicPeriod"/>
            </a:pPr>
            <a:r>
              <a:rPr lang="en-US" sz="3000" dirty="0" smtClean="0">
                <a:solidFill>
                  <a:schemeClr val="bg1"/>
                </a:solidFill>
                <a:latin typeface="Avenir Book"/>
                <a:cs typeface="Avenir Book"/>
              </a:rPr>
              <a:t>Divided Kingdom</a:t>
            </a:r>
          </a:p>
          <a:p>
            <a:pPr marL="514350" indent="-514350" algn="l">
              <a:spcBef>
                <a:spcPts val="600"/>
              </a:spcBef>
              <a:buAutoNum type="arabicPeriod"/>
            </a:pPr>
            <a:r>
              <a:rPr lang="en-US" sz="3000" dirty="0" smtClean="0">
                <a:solidFill>
                  <a:schemeClr val="bg1"/>
                </a:solidFill>
                <a:latin typeface="Avenir Book"/>
                <a:cs typeface="Avenir Book"/>
              </a:rPr>
              <a:t>Judah Alone</a:t>
            </a:r>
          </a:p>
          <a:p>
            <a:pPr marL="514350" indent="-514350" algn="l">
              <a:spcBef>
                <a:spcPts val="600"/>
              </a:spcBef>
              <a:buAutoNum type="arabicPeriod"/>
            </a:pPr>
            <a:r>
              <a:rPr lang="en-US" sz="3000" dirty="0" smtClean="0">
                <a:solidFill>
                  <a:schemeClr val="bg1"/>
                </a:solidFill>
                <a:latin typeface="Avenir Book"/>
                <a:cs typeface="Avenir Book"/>
              </a:rPr>
              <a:t>Babylonian Captivity</a:t>
            </a:r>
          </a:p>
          <a:p>
            <a:pPr marL="514350" indent="-514350" algn="l">
              <a:spcBef>
                <a:spcPts val="600"/>
              </a:spcBef>
              <a:buAutoNum type="arabicPeriod"/>
            </a:pPr>
            <a:r>
              <a:rPr lang="en-US" sz="3000" dirty="0" smtClean="0">
                <a:solidFill>
                  <a:schemeClr val="bg1"/>
                </a:solidFill>
                <a:latin typeface="Avenir Book"/>
                <a:cs typeface="Avenir Book"/>
              </a:rPr>
              <a:t>Return from Captivity</a:t>
            </a:r>
          </a:p>
        </p:txBody>
      </p:sp>
      <p:sp>
        <p:nvSpPr>
          <p:cNvPr id="6" name="TextBox 5"/>
          <p:cNvSpPr txBox="1"/>
          <p:nvPr/>
        </p:nvSpPr>
        <p:spPr>
          <a:xfrm>
            <a:off x="0" y="1809750"/>
            <a:ext cx="2667000" cy="1661993"/>
          </a:xfrm>
          <a:prstGeom prst="rect">
            <a:avLst/>
          </a:prstGeom>
          <a:noFill/>
        </p:spPr>
        <p:txBody>
          <a:bodyPr wrap="square" rtlCol="0">
            <a:spAutoFit/>
          </a:bodyPr>
          <a:lstStyle/>
          <a:p>
            <a:pPr defTabSz="914400" fontAlgn="base">
              <a:spcBef>
                <a:spcPct val="0"/>
              </a:spcBef>
              <a:spcAft>
                <a:spcPct val="0"/>
              </a:spcAft>
            </a:pPr>
            <a:r>
              <a:rPr lang="en-US" sz="3400" dirty="0">
                <a:solidFill>
                  <a:srgbClr val="FFFFFF"/>
                </a:solidFill>
                <a:effectLst>
                  <a:outerShdw blurRad="50800" dist="38100" dir="2700000" algn="tl" rotWithShape="0">
                    <a:prstClr val="black">
                      <a:alpha val="40000"/>
                    </a:prstClr>
                  </a:outerShdw>
                </a:effectLst>
                <a:latin typeface="Avenir Book"/>
                <a:ea typeface="ＭＳ Ｐゴシック" charset="0"/>
                <a:cs typeface="Avenir Book"/>
              </a:rPr>
              <a:t>STORY of</a:t>
            </a:r>
          </a:p>
          <a:p>
            <a:pPr defTabSz="914400" fontAlgn="base">
              <a:spcBef>
                <a:spcPct val="0"/>
              </a:spcBef>
              <a:spcAft>
                <a:spcPct val="0"/>
              </a:spcAft>
            </a:pPr>
            <a:r>
              <a:rPr lang="en-US" sz="3400" dirty="0">
                <a:solidFill>
                  <a:srgbClr val="FFFFFF"/>
                </a:solidFill>
                <a:effectLst>
                  <a:outerShdw blurRad="50800" dist="38100" dir="2700000" algn="tl" rotWithShape="0">
                    <a:prstClr val="black">
                      <a:alpha val="40000"/>
                    </a:prstClr>
                  </a:outerShdw>
                </a:effectLst>
                <a:latin typeface="Avenir Book"/>
                <a:ea typeface="ＭＳ Ｐゴシック" charset="0"/>
                <a:cs typeface="Avenir Book"/>
              </a:rPr>
              <a:t>the OLD</a:t>
            </a:r>
          </a:p>
          <a:p>
            <a:pPr defTabSz="914400" fontAlgn="base">
              <a:spcBef>
                <a:spcPct val="0"/>
              </a:spcBef>
              <a:spcAft>
                <a:spcPct val="0"/>
              </a:spcAft>
            </a:pPr>
            <a:r>
              <a:rPr lang="en-US" sz="3400" dirty="0">
                <a:solidFill>
                  <a:srgbClr val="FFFFFF"/>
                </a:solidFill>
                <a:effectLst>
                  <a:outerShdw blurRad="50800" dist="38100" dir="2700000" algn="tl" rotWithShape="0">
                    <a:prstClr val="black">
                      <a:alpha val="40000"/>
                    </a:prstClr>
                  </a:outerShdw>
                </a:effectLst>
                <a:latin typeface="Avenir Book"/>
                <a:ea typeface="ＭＳ Ｐゴシック" charset="0"/>
                <a:cs typeface="Avenir Book"/>
              </a:rPr>
              <a:t>TESTAMENT</a:t>
            </a:r>
          </a:p>
        </p:txBody>
      </p:sp>
    </p:spTree>
    <p:extLst>
      <p:ext uri="{BB962C8B-B14F-4D97-AF65-F5344CB8AC3E}">
        <p14:creationId xmlns:p14="http://schemas.microsoft.com/office/powerpoint/2010/main" val="215963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743200" y="168189"/>
            <a:ext cx="6400800" cy="4190945"/>
          </a:xfrm>
        </p:spPr>
        <p:txBody>
          <a:bodyPr numCol="1" anchor="t"/>
          <a:lstStyle/>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Preparation of the people and of Moses (Exodus 1-4)</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Dealings with Pharaoh and the 10 plagues (Exodus 5-12)</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The Exodus (Exodus 12-15)</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Journey to Sinai (Exodus 15-18)</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At Sinai (Exodus 19-Numbers 10)</a:t>
            </a:r>
            <a:endParaRPr lang="en-US" sz="2800" dirty="0" smtClean="0">
              <a:solidFill>
                <a:schemeClr val="bg1"/>
              </a:solidFill>
              <a:latin typeface="Avenir Book"/>
              <a:cs typeface="Avenir Book"/>
            </a:endParaRPr>
          </a:p>
        </p:txBody>
      </p:sp>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33667221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3" name="Picture 2" descr="Mt. Sinai.jpg"/>
          <p:cNvPicPr>
            <a:picLocks noChangeAspect="1"/>
          </p:cNvPicPr>
          <p:nvPr/>
        </p:nvPicPr>
        <p:blipFill rotWithShape="1">
          <a:blip r:embed="rId3">
            <a:extLst>
              <a:ext uri="{28A0092B-C50C-407E-A947-70E740481C1C}">
                <a14:useLocalDpi xmlns:a14="http://schemas.microsoft.com/office/drawing/2010/main" val="0"/>
              </a:ext>
            </a:extLst>
          </a:blip>
          <a:srcRect r="5453"/>
          <a:stretch/>
        </p:blipFill>
        <p:spPr>
          <a:xfrm>
            <a:off x="2667000" y="0"/>
            <a:ext cx="6477000" cy="5143500"/>
          </a:xfrm>
          <a:prstGeom prst="rect">
            <a:avLst/>
          </a:prstGeom>
        </p:spPr>
      </p:pic>
    </p:spTree>
    <p:extLst>
      <p:ext uri="{BB962C8B-B14F-4D97-AF65-F5344CB8AC3E}">
        <p14:creationId xmlns:p14="http://schemas.microsoft.com/office/powerpoint/2010/main" val="98829864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2" name="Picture 1" descr="Mt Sinai Plain.jpg"/>
          <p:cNvPicPr>
            <a:picLocks noChangeAspect="1"/>
          </p:cNvPicPr>
          <p:nvPr/>
        </p:nvPicPr>
        <p:blipFill rotWithShape="1">
          <a:blip r:embed="rId3">
            <a:extLst>
              <a:ext uri="{28A0092B-C50C-407E-A947-70E740481C1C}">
                <a14:useLocalDpi xmlns:a14="http://schemas.microsoft.com/office/drawing/2010/main" val="0"/>
              </a:ext>
            </a:extLst>
          </a:blip>
          <a:srcRect r="5453"/>
          <a:stretch/>
        </p:blipFill>
        <p:spPr>
          <a:xfrm>
            <a:off x="2667000" y="0"/>
            <a:ext cx="6477000" cy="5143500"/>
          </a:xfrm>
          <a:prstGeom prst="rect">
            <a:avLst/>
          </a:prstGeom>
        </p:spPr>
      </p:pic>
    </p:spTree>
    <p:extLst>
      <p:ext uri="{BB962C8B-B14F-4D97-AF65-F5344CB8AC3E}">
        <p14:creationId xmlns:p14="http://schemas.microsoft.com/office/powerpoint/2010/main" val="136828414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743200" y="168189"/>
            <a:ext cx="6400800" cy="4190945"/>
          </a:xfrm>
        </p:spPr>
        <p:txBody>
          <a:bodyPr numCol="1" anchor="t"/>
          <a:lstStyle/>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Preparation of the people and of Moses (Exodus 1-4)</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Dealings with Pharaoh and the 10 plagues (Exodus 5-12)</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The Exodus (Exodus 12-15)</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Journey to Sinai (Exodus 15-18)</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At Sinai (Exodus 19-Numbers 10)</a:t>
            </a:r>
          </a:p>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Journey to </a:t>
            </a:r>
            <a:r>
              <a:rPr lang="en-US" sz="2800" dirty="0" err="1" smtClean="0">
                <a:solidFill>
                  <a:schemeClr val="bg1"/>
                </a:solidFill>
                <a:latin typeface="Avenir Book"/>
                <a:cs typeface="Avenir Book"/>
              </a:rPr>
              <a:t>Kadesh</a:t>
            </a:r>
            <a:r>
              <a:rPr lang="en-US" sz="2800" dirty="0" smtClean="0">
                <a:solidFill>
                  <a:schemeClr val="bg1"/>
                </a:solidFill>
                <a:latin typeface="Avenir Book"/>
                <a:cs typeface="Avenir Book"/>
              </a:rPr>
              <a:t> </a:t>
            </a:r>
            <a:r>
              <a:rPr lang="en-US" sz="2800" dirty="0" err="1" smtClean="0">
                <a:solidFill>
                  <a:schemeClr val="bg1"/>
                </a:solidFill>
                <a:latin typeface="Avenir Book"/>
                <a:cs typeface="Avenir Book"/>
              </a:rPr>
              <a:t>Barnea</a:t>
            </a:r>
            <a:r>
              <a:rPr lang="en-US" sz="2800" dirty="0" smtClean="0">
                <a:solidFill>
                  <a:schemeClr val="bg1"/>
                </a:solidFill>
                <a:latin typeface="Avenir Book"/>
                <a:cs typeface="Avenir Book"/>
              </a:rPr>
              <a:t> (Numbers 11-12)</a:t>
            </a:r>
            <a:endParaRPr lang="en-US" sz="2800" dirty="0" smtClean="0">
              <a:solidFill>
                <a:schemeClr val="bg1"/>
              </a:solidFill>
              <a:latin typeface="Avenir Book"/>
              <a:cs typeface="Avenir Book"/>
            </a:endParaRPr>
          </a:p>
        </p:txBody>
      </p:sp>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30155863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2" name="Picture 1" descr="Lesson 5 map.tiff"/>
          <p:cNvPicPr>
            <a:picLocks noChangeAspect="1"/>
          </p:cNvPicPr>
          <p:nvPr/>
        </p:nvPicPr>
        <p:blipFill rotWithShape="1">
          <a:blip r:embed="rId3">
            <a:extLst>
              <a:ext uri="{28A0092B-C50C-407E-A947-70E740481C1C}">
                <a14:useLocalDpi xmlns:a14="http://schemas.microsoft.com/office/drawing/2010/main" val="0"/>
              </a:ext>
            </a:extLst>
          </a:blip>
          <a:srcRect b="9041"/>
          <a:stretch/>
        </p:blipFill>
        <p:spPr>
          <a:xfrm>
            <a:off x="2667000" y="0"/>
            <a:ext cx="6477000" cy="5143500"/>
          </a:xfrm>
          <a:prstGeom prst="rect">
            <a:avLst/>
          </a:prstGeom>
        </p:spPr>
      </p:pic>
    </p:spTree>
    <p:extLst>
      <p:ext uri="{BB962C8B-B14F-4D97-AF65-F5344CB8AC3E}">
        <p14:creationId xmlns:p14="http://schemas.microsoft.com/office/powerpoint/2010/main" val="419447850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123658"/>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God Keeps Promises!</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
        <p:nvSpPr>
          <p:cNvPr id="3" name="TextBox 2"/>
          <p:cNvSpPr txBox="1"/>
          <p:nvPr/>
        </p:nvSpPr>
        <p:spPr>
          <a:xfrm>
            <a:off x="2866421" y="1351407"/>
            <a:ext cx="6163971" cy="2554545"/>
          </a:xfrm>
          <a:prstGeom prst="rect">
            <a:avLst/>
          </a:prstGeom>
          <a:noFill/>
        </p:spPr>
        <p:txBody>
          <a:bodyPr wrap="square" rtlCol="0">
            <a:spAutoFit/>
          </a:bodyPr>
          <a:lstStyle/>
          <a:p>
            <a:r>
              <a:rPr lang="en-US" sz="3200" dirty="0" smtClean="0">
                <a:solidFill>
                  <a:srgbClr val="FFFFFF"/>
                </a:solidFill>
                <a:latin typeface="Avenir Book"/>
                <a:cs typeface="Avenir Book"/>
              </a:rPr>
              <a:t>“</a:t>
            </a:r>
            <a:r>
              <a:rPr lang="en-US" sz="3200" dirty="0">
                <a:solidFill>
                  <a:srgbClr val="FFFFFF"/>
                </a:solidFill>
                <a:latin typeface="Avenir Book"/>
                <a:cs typeface="Avenir Book"/>
              </a:rPr>
              <a:t>And I will make you a great nation, And I will bless you, And make your name great; And so you shall be a blessing;” </a:t>
            </a:r>
            <a:endParaRPr lang="en-US" sz="3200" dirty="0" smtClean="0">
              <a:solidFill>
                <a:srgbClr val="FFFFFF"/>
              </a:solidFill>
              <a:latin typeface="Avenir Book"/>
              <a:cs typeface="Avenir Book"/>
            </a:endParaRPr>
          </a:p>
          <a:p>
            <a:pPr algn="r"/>
            <a:r>
              <a:rPr lang="en-US" sz="3200" dirty="0" smtClean="0">
                <a:solidFill>
                  <a:srgbClr val="FFFFFF"/>
                </a:solidFill>
                <a:latin typeface="Avenir Book"/>
                <a:cs typeface="Avenir Book"/>
              </a:rPr>
              <a:t>(</a:t>
            </a:r>
            <a:r>
              <a:rPr lang="en-US" sz="3200" dirty="0">
                <a:solidFill>
                  <a:srgbClr val="FFFFFF"/>
                </a:solidFill>
                <a:latin typeface="Avenir Book"/>
                <a:cs typeface="Avenir Book"/>
              </a:rPr>
              <a:t>Genesis 12:</a:t>
            </a:r>
            <a:r>
              <a:rPr lang="en-US" sz="3200" dirty="0" smtClean="0">
                <a:solidFill>
                  <a:srgbClr val="FFFFFF"/>
                </a:solidFill>
                <a:latin typeface="Avenir Book"/>
                <a:cs typeface="Avenir Book"/>
              </a:rPr>
              <a:t>2) </a:t>
            </a:r>
            <a:endParaRPr lang="en-US" sz="3200" dirty="0">
              <a:solidFill>
                <a:srgbClr val="FFFFFF"/>
              </a:solidFill>
              <a:latin typeface="Avenir Book"/>
              <a:cs typeface="Avenir Book"/>
            </a:endParaRPr>
          </a:p>
        </p:txBody>
      </p:sp>
    </p:spTree>
    <p:extLst>
      <p:ext uri="{BB962C8B-B14F-4D97-AF65-F5344CB8AC3E}">
        <p14:creationId xmlns:p14="http://schemas.microsoft.com/office/powerpoint/2010/main" val="41977782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123658"/>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God Keeps Promises!</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
        <p:nvSpPr>
          <p:cNvPr id="4" name="TextBox 3"/>
          <p:cNvSpPr txBox="1"/>
          <p:nvPr/>
        </p:nvSpPr>
        <p:spPr>
          <a:xfrm>
            <a:off x="2754160" y="610062"/>
            <a:ext cx="6285560" cy="4031873"/>
          </a:xfrm>
          <a:prstGeom prst="rect">
            <a:avLst/>
          </a:prstGeom>
          <a:noFill/>
        </p:spPr>
        <p:txBody>
          <a:bodyPr wrap="square" rtlCol="0">
            <a:spAutoFit/>
          </a:bodyPr>
          <a:lstStyle/>
          <a:p>
            <a:r>
              <a:rPr lang="en-US" sz="3200" dirty="0">
                <a:solidFill>
                  <a:schemeClr val="bg1"/>
                </a:solidFill>
                <a:latin typeface="Avenir Book"/>
                <a:cs typeface="Avenir Book"/>
              </a:rPr>
              <a:t>“Joseph died, and all his brothers and all that generation. But the sons of Israel were fruitful and increased greatly, and multiplied, and became exceedingly mighty, so that the land was filled with them.” </a:t>
            </a:r>
          </a:p>
          <a:p>
            <a:pPr algn="r"/>
            <a:r>
              <a:rPr lang="en-US" sz="3200" dirty="0">
                <a:solidFill>
                  <a:schemeClr val="bg1"/>
                </a:solidFill>
                <a:latin typeface="Avenir Book"/>
                <a:cs typeface="Avenir Book"/>
              </a:rPr>
              <a:t>Exodus </a:t>
            </a:r>
            <a:r>
              <a:rPr lang="en-US" sz="3200" dirty="0" smtClean="0">
                <a:solidFill>
                  <a:schemeClr val="bg1"/>
                </a:solidFill>
                <a:latin typeface="Avenir Book"/>
                <a:cs typeface="Avenir Book"/>
              </a:rPr>
              <a:t>1.6</a:t>
            </a:r>
            <a:r>
              <a:rPr lang="en-US" sz="3200" dirty="0">
                <a:solidFill>
                  <a:schemeClr val="bg1"/>
                </a:solidFill>
                <a:latin typeface="Avenir Book"/>
                <a:cs typeface="Avenir Book"/>
              </a:rPr>
              <a:t>-7 NASB</a:t>
            </a:r>
          </a:p>
        </p:txBody>
      </p:sp>
    </p:spTree>
    <p:extLst>
      <p:ext uri="{BB962C8B-B14F-4D97-AF65-F5344CB8AC3E}">
        <p14:creationId xmlns:p14="http://schemas.microsoft.com/office/powerpoint/2010/main" val="15418346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946395"/>
            <a:ext cx="2667000" cy="138499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God’s </a:t>
            </a:r>
            <a:r>
              <a:rPr lang="en-US" sz="4000" dirty="0" smtClean="0">
                <a:solidFill>
                  <a:schemeClr val="bg1"/>
                </a:solidFill>
                <a:effectLst>
                  <a:outerShdw blurRad="50800" dist="38100" dir="2700000" algn="tl" rotWithShape="0">
                    <a:prstClr val="black">
                      <a:alpha val="40000"/>
                    </a:prstClr>
                  </a:outerShdw>
                </a:effectLst>
                <a:latin typeface="Avenir Book"/>
                <a:cs typeface="Avenir Book"/>
              </a:rPr>
              <a:t>Covenants</a:t>
            </a:r>
            <a:endParaRPr lang="en-US" sz="4000" i="1" dirty="0">
              <a:solidFill>
                <a:schemeClr val="bg1"/>
              </a:solidFill>
              <a:effectLst>
                <a:outerShdw blurRad="50800" dist="38100" dir="2700000" algn="tl" rotWithShape="0">
                  <a:prstClr val="black">
                    <a:alpha val="40000"/>
                  </a:prstClr>
                </a:outerShdw>
              </a:effectLst>
              <a:latin typeface="Avenir Book"/>
              <a:cs typeface="Avenir Book"/>
            </a:endParaRPr>
          </a:p>
        </p:txBody>
      </p:sp>
      <p:sp>
        <p:nvSpPr>
          <p:cNvPr id="4" name="TextBox 3"/>
          <p:cNvSpPr txBox="1"/>
          <p:nvPr/>
        </p:nvSpPr>
        <p:spPr>
          <a:xfrm>
            <a:off x="2792787" y="610062"/>
            <a:ext cx="6285560" cy="4031873"/>
          </a:xfrm>
          <a:prstGeom prst="rect">
            <a:avLst/>
          </a:prstGeom>
          <a:noFill/>
        </p:spPr>
        <p:txBody>
          <a:bodyPr wrap="square" rtlCol="0">
            <a:spAutoFit/>
          </a:bodyPr>
          <a:lstStyle/>
          <a:p>
            <a:pPr marL="514350" indent="-514350">
              <a:buFont typeface="+mj-lt"/>
              <a:buAutoNum type="arabicPeriod"/>
            </a:pPr>
            <a:r>
              <a:rPr lang="en-US" sz="3200" dirty="0" smtClean="0">
                <a:solidFill>
                  <a:schemeClr val="bg1"/>
                </a:solidFill>
                <a:latin typeface="Avenir Book"/>
                <a:cs typeface="Avenir Book"/>
              </a:rPr>
              <a:t>Based on grace </a:t>
            </a:r>
            <a:br>
              <a:rPr lang="en-US" sz="3200" dirty="0" smtClean="0">
                <a:solidFill>
                  <a:schemeClr val="bg1"/>
                </a:solidFill>
                <a:latin typeface="Avenir Book"/>
                <a:cs typeface="Avenir Book"/>
              </a:rPr>
            </a:br>
            <a:r>
              <a:rPr lang="en-US" sz="3200" dirty="0" smtClean="0">
                <a:solidFill>
                  <a:schemeClr val="bg1"/>
                </a:solidFill>
                <a:latin typeface="Avenir Book"/>
                <a:cs typeface="Avenir Book"/>
              </a:rPr>
              <a:t>(Exodus 19.5-6; 23.30-31)</a:t>
            </a:r>
          </a:p>
          <a:p>
            <a:pPr marL="514350" indent="-514350">
              <a:buFont typeface="+mj-lt"/>
              <a:buAutoNum type="arabicPeriod"/>
            </a:pPr>
            <a:r>
              <a:rPr lang="en-US" sz="3200" dirty="0" smtClean="0">
                <a:solidFill>
                  <a:schemeClr val="bg1"/>
                </a:solidFill>
                <a:latin typeface="Avenir Book"/>
                <a:cs typeface="Avenir Book"/>
              </a:rPr>
              <a:t>Contain stipulations </a:t>
            </a:r>
            <a:br>
              <a:rPr lang="en-US" sz="3200" dirty="0" smtClean="0">
                <a:solidFill>
                  <a:schemeClr val="bg1"/>
                </a:solidFill>
                <a:latin typeface="Avenir Book"/>
                <a:cs typeface="Avenir Book"/>
              </a:rPr>
            </a:br>
            <a:r>
              <a:rPr lang="en-US" sz="3200" dirty="0" smtClean="0">
                <a:solidFill>
                  <a:schemeClr val="bg1"/>
                </a:solidFill>
                <a:latin typeface="Avenir Book"/>
                <a:cs typeface="Avenir Book"/>
              </a:rPr>
              <a:t>(Exodus 19.5; 24.3)</a:t>
            </a:r>
          </a:p>
          <a:p>
            <a:pPr marL="514350" indent="-514350">
              <a:buFont typeface="+mj-lt"/>
              <a:buAutoNum type="arabicPeriod"/>
            </a:pPr>
            <a:r>
              <a:rPr lang="en-US" sz="3200" dirty="0" smtClean="0">
                <a:solidFill>
                  <a:schemeClr val="bg1"/>
                </a:solidFill>
                <a:latin typeface="Avenir Book"/>
                <a:cs typeface="Avenir Book"/>
              </a:rPr>
              <a:t>Ratified by blood </a:t>
            </a:r>
            <a:br>
              <a:rPr lang="en-US" sz="3200" dirty="0" smtClean="0">
                <a:solidFill>
                  <a:schemeClr val="bg1"/>
                </a:solidFill>
                <a:latin typeface="Avenir Book"/>
                <a:cs typeface="Avenir Book"/>
              </a:rPr>
            </a:br>
            <a:r>
              <a:rPr lang="en-US" sz="3200" dirty="0" smtClean="0">
                <a:solidFill>
                  <a:schemeClr val="bg1"/>
                </a:solidFill>
                <a:latin typeface="Avenir Book"/>
                <a:cs typeface="Avenir Book"/>
              </a:rPr>
              <a:t>(Exodus 24.5-8)</a:t>
            </a:r>
          </a:p>
          <a:p>
            <a:pPr marL="514350" indent="-514350">
              <a:buFont typeface="+mj-lt"/>
              <a:buAutoNum type="arabicPeriod"/>
            </a:pPr>
            <a:r>
              <a:rPr lang="en-US" sz="3200" dirty="0" smtClean="0">
                <a:solidFill>
                  <a:schemeClr val="bg1"/>
                </a:solidFill>
                <a:latin typeface="Avenir Book"/>
                <a:cs typeface="Avenir Book"/>
              </a:rPr>
              <a:t>Require faith </a:t>
            </a:r>
            <a:br>
              <a:rPr lang="en-US" sz="3200" dirty="0" smtClean="0">
                <a:solidFill>
                  <a:schemeClr val="bg1"/>
                </a:solidFill>
                <a:latin typeface="Avenir Book"/>
                <a:cs typeface="Avenir Book"/>
              </a:rPr>
            </a:br>
            <a:r>
              <a:rPr lang="en-US" sz="3200" dirty="0" smtClean="0">
                <a:solidFill>
                  <a:schemeClr val="bg1"/>
                </a:solidFill>
                <a:latin typeface="Avenir Book"/>
                <a:cs typeface="Avenir Book"/>
              </a:rPr>
              <a:t>(Leviticus 26; Hebrews 4.2)</a:t>
            </a:r>
            <a:endParaRPr lang="en-US" sz="3200" dirty="0">
              <a:solidFill>
                <a:schemeClr val="bg1"/>
              </a:solidFill>
              <a:latin typeface="Avenir Book"/>
              <a:cs typeface="Avenir Book"/>
            </a:endParaRPr>
          </a:p>
        </p:txBody>
      </p:sp>
    </p:spTree>
    <p:extLst>
      <p:ext uri="{BB962C8B-B14F-4D97-AF65-F5344CB8AC3E}">
        <p14:creationId xmlns:p14="http://schemas.microsoft.com/office/powerpoint/2010/main" val="156221358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4092"/>
            <a:ext cx="2667000" cy="2800767"/>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How People Treat God</a:t>
            </a:r>
            <a:endParaRPr lang="en-US" sz="4000" i="1" dirty="0">
              <a:solidFill>
                <a:schemeClr val="bg1"/>
              </a:solidFill>
              <a:effectLst>
                <a:outerShdw blurRad="50800" dist="38100" dir="2700000" algn="tl" rotWithShape="0">
                  <a:prstClr val="black">
                    <a:alpha val="40000"/>
                  </a:prstClr>
                </a:outerShdw>
              </a:effectLst>
              <a:latin typeface="Avenir Book"/>
              <a:cs typeface="Avenir Book"/>
            </a:endParaRPr>
          </a:p>
        </p:txBody>
      </p:sp>
      <p:sp>
        <p:nvSpPr>
          <p:cNvPr id="4" name="TextBox 3"/>
          <p:cNvSpPr txBox="1"/>
          <p:nvPr/>
        </p:nvSpPr>
        <p:spPr>
          <a:xfrm>
            <a:off x="2754160" y="610062"/>
            <a:ext cx="6285560" cy="4031873"/>
          </a:xfrm>
          <a:prstGeom prst="rect">
            <a:avLst/>
          </a:prstGeom>
          <a:noFill/>
        </p:spPr>
        <p:txBody>
          <a:bodyPr wrap="square" rtlCol="0">
            <a:spAutoFit/>
          </a:bodyPr>
          <a:lstStyle/>
          <a:p>
            <a:pPr marL="514350" indent="-514350">
              <a:buFont typeface="+mj-lt"/>
              <a:buAutoNum type="arabicPeriod"/>
            </a:pPr>
            <a:r>
              <a:rPr lang="en-US" sz="3200" dirty="0" smtClean="0">
                <a:solidFill>
                  <a:schemeClr val="bg1"/>
                </a:solidFill>
                <a:latin typeface="Avenir Book"/>
                <a:cs typeface="Avenir Book"/>
              </a:rPr>
              <a:t>Seek Him in times of trouble (Exodus 2.23)</a:t>
            </a:r>
          </a:p>
          <a:p>
            <a:pPr marL="514350" indent="-514350">
              <a:buFont typeface="+mj-lt"/>
              <a:buAutoNum type="arabicPeriod"/>
            </a:pPr>
            <a:r>
              <a:rPr lang="en-US" sz="3200" dirty="0" smtClean="0">
                <a:solidFill>
                  <a:schemeClr val="bg1"/>
                </a:solidFill>
                <a:latin typeface="Avenir Book"/>
                <a:cs typeface="Avenir Book"/>
              </a:rPr>
              <a:t>Forget the help He has given (Exodus 14.10-12; 16.2-3)</a:t>
            </a:r>
          </a:p>
          <a:p>
            <a:pPr marL="514350" indent="-514350">
              <a:buFont typeface="+mj-lt"/>
              <a:buAutoNum type="arabicPeriod"/>
            </a:pPr>
            <a:r>
              <a:rPr lang="en-US" sz="3200" dirty="0" smtClean="0">
                <a:solidFill>
                  <a:schemeClr val="bg1"/>
                </a:solidFill>
                <a:latin typeface="Avenir Book"/>
                <a:cs typeface="Avenir Book"/>
              </a:rPr>
              <a:t>Eager to receive His blessings (Exodus 19.5-8)</a:t>
            </a:r>
          </a:p>
          <a:p>
            <a:pPr marL="514350" indent="-514350">
              <a:buFont typeface="+mj-lt"/>
              <a:buAutoNum type="arabicPeriod"/>
            </a:pPr>
            <a:r>
              <a:rPr lang="en-US" sz="3200" dirty="0" smtClean="0">
                <a:solidFill>
                  <a:schemeClr val="bg1"/>
                </a:solidFill>
                <a:latin typeface="Avenir Book"/>
                <a:cs typeface="Avenir Book"/>
              </a:rPr>
              <a:t>Fail to follow Him so that they might receive His blessings</a:t>
            </a:r>
            <a:endParaRPr lang="en-US" sz="3200" dirty="0">
              <a:solidFill>
                <a:schemeClr val="bg1"/>
              </a:solidFill>
              <a:latin typeface="Avenir Book"/>
              <a:cs typeface="Avenir Book"/>
            </a:endParaRPr>
          </a:p>
        </p:txBody>
      </p:sp>
    </p:spTree>
    <p:extLst>
      <p:ext uri="{BB962C8B-B14F-4D97-AF65-F5344CB8AC3E}">
        <p14:creationId xmlns:p14="http://schemas.microsoft.com/office/powerpoint/2010/main" val="146764689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13170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743200" y="0"/>
            <a:ext cx="6400800" cy="5143500"/>
          </a:xfrm>
        </p:spPr>
        <p:txBody>
          <a:bodyPr numCol="2"/>
          <a:lstStyle/>
          <a:p>
            <a:pPr marL="514350" indent="-514350" algn="l">
              <a:spcBef>
                <a:spcPts val="600"/>
              </a:spcBef>
              <a:buAutoNum type="arabicPeriod"/>
            </a:pPr>
            <a:r>
              <a:rPr lang="en-US" sz="3000" dirty="0" smtClean="0">
                <a:solidFill>
                  <a:schemeClr val="bg1"/>
                </a:solidFill>
                <a:latin typeface="Avenir Book"/>
                <a:cs typeface="Avenir Book"/>
              </a:rPr>
              <a:t>Creation</a:t>
            </a:r>
          </a:p>
          <a:p>
            <a:pPr marL="514350" indent="-514350" algn="l">
              <a:spcBef>
                <a:spcPts val="600"/>
              </a:spcBef>
              <a:buAutoNum type="arabicPeriod"/>
            </a:pPr>
            <a:r>
              <a:rPr lang="en-US" sz="3000" dirty="0" smtClean="0">
                <a:solidFill>
                  <a:schemeClr val="bg1"/>
                </a:solidFill>
                <a:latin typeface="Avenir Book"/>
                <a:cs typeface="Avenir Book"/>
              </a:rPr>
              <a:t>The Flood</a:t>
            </a:r>
          </a:p>
          <a:p>
            <a:pPr marL="514350" indent="-514350" algn="l">
              <a:spcBef>
                <a:spcPts val="600"/>
              </a:spcBef>
              <a:buAutoNum type="arabicPeriod"/>
            </a:pPr>
            <a:r>
              <a:rPr lang="en-US" sz="3000" dirty="0" smtClean="0">
                <a:solidFill>
                  <a:schemeClr val="bg1"/>
                </a:solidFill>
                <a:latin typeface="Avenir Book"/>
                <a:cs typeface="Avenir Book"/>
              </a:rPr>
              <a:t>Patriarchs</a:t>
            </a:r>
          </a:p>
          <a:p>
            <a:pPr marL="514350" indent="-514350" algn="l">
              <a:spcBef>
                <a:spcPts val="600"/>
              </a:spcBef>
              <a:buAutoNum type="arabicPeriod"/>
            </a:pPr>
            <a:r>
              <a:rPr lang="en-US" sz="3000" dirty="0" smtClean="0">
                <a:solidFill>
                  <a:srgbClr val="FFFF66"/>
                </a:solidFill>
                <a:latin typeface="Avenir Book"/>
                <a:cs typeface="Avenir Book"/>
              </a:rPr>
              <a:t>Exodus from Egypt</a:t>
            </a:r>
          </a:p>
          <a:p>
            <a:pPr marL="514350" indent="-514350" algn="l">
              <a:spcBef>
                <a:spcPts val="600"/>
              </a:spcBef>
              <a:buAutoNum type="arabicPeriod"/>
            </a:pPr>
            <a:r>
              <a:rPr lang="en-US" sz="3000" dirty="0" smtClean="0">
                <a:solidFill>
                  <a:schemeClr val="bg1"/>
                </a:solidFill>
                <a:latin typeface="Avenir Book"/>
                <a:cs typeface="Avenir Book"/>
              </a:rPr>
              <a:t>Wilderness Wanderings</a:t>
            </a:r>
          </a:p>
          <a:p>
            <a:pPr marL="514350" indent="-514350" algn="l">
              <a:spcBef>
                <a:spcPts val="600"/>
              </a:spcBef>
              <a:buAutoNum type="arabicPeriod"/>
            </a:pPr>
            <a:r>
              <a:rPr lang="en-US" sz="3000" dirty="0" smtClean="0">
                <a:solidFill>
                  <a:schemeClr val="bg1"/>
                </a:solidFill>
                <a:latin typeface="Avenir Book"/>
                <a:cs typeface="Avenir Book"/>
              </a:rPr>
              <a:t>Conquest of Canaan</a:t>
            </a:r>
          </a:p>
          <a:p>
            <a:pPr marL="514350" indent="-514350" algn="l">
              <a:spcBef>
                <a:spcPts val="600"/>
              </a:spcBef>
              <a:buAutoNum type="arabicPeriod"/>
            </a:pPr>
            <a:r>
              <a:rPr lang="en-US" sz="3000" dirty="0" smtClean="0">
                <a:solidFill>
                  <a:schemeClr val="bg1"/>
                </a:solidFill>
                <a:latin typeface="Avenir Book"/>
                <a:cs typeface="Avenir Book"/>
              </a:rPr>
              <a:t>Judges</a:t>
            </a:r>
          </a:p>
          <a:p>
            <a:pPr marL="514350" indent="-514350" algn="l">
              <a:spcBef>
                <a:spcPts val="600"/>
              </a:spcBef>
              <a:buAutoNum type="arabicPeriod"/>
            </a:pPr>
            <a:r>
              <a:rPr lang="en-US" sz="3000" dirty="0" smtClean="0">
                <a:solidFill>
                  <a:schemeClr val="bg1"/>
                </a:solidFill>
                <a:latin typeface="Avenir Book"/>
                <a:cs typeface="Avenir Book"/>
              </a:rPr>
              <a:t>United Kingdom</a:t>
            </a:r>
          </a:p>
          <a:p>
            <a:pPr marL="514350" indent="-514350" algn="l">
              <a:spcBef>
                <a:spcPts val="600"/>
              </a:spcBef>
              <a:buAutoNum type="arabicPeriod"/>
            </a:pPr>
            <a:r>
              <a:rPr lang="en-US" sz="3000" dirty="0" smtClean="0">
                <a:solidFill>
                  <a:schemeClr val="bg1"/>
                </a:solidFill>
                <a:latin typeface="Avenir Book"/>
                <a:cs typeface="Avenir Book"/>
              </a:rPr>
              <a:t>Divided Kingdom</a:t>
            </a:r>
          </a:p>
          <a:p>
            <a:pPr marL="514350" indent="-514350" algn="l">
              <a:spcBef>
                <a:spcPts val="600"/>
              </a:spcBef>
              <a:buAutoNum type="arabicPeriod"/>
            </a:pPr>
            <a:r>
              <a:rPr lang="en-US" sz="3000" dirty="0" smtClean="0">
                <a:solidFill>
                  <a:schemeClr val="bg1"/>
                </a:solidFill>
                <a:latin typeface="Avenir Book"/>
                <a:cs typeface="Avenir Book"/>
              </a:rPr>
              <a:t>Judah Alone</a:t>
            </a:r>
          </a:p>
          <a:p>
            <a:pPr marL="514350" indent="-514350" algn="l">
              <a:spcBef>
                <a:spcPts val="600"/>
              </a:spcBef>
              <a:buAutoNum type="arabicPeriod"/>
            </a:pPr>
            <a:r>
              <a:rPr lang="en-US" sz="3000" dirty="0" smtClean="0">
                <a:solidFill>
                  <a:schemeClr val="bg1"/>
                </a:solidFill>
                <a:latin typeface="Avenir Book"/>
                <a:cs typeface="Avenir Book"/>
              </a:rPr>
              <a:t>Babylonian Captivity</a:t>
            </a:r>
          </a:p>
          <a:p>
            <a:pPr marL="514350" indent="-514350" algn="l">
              <a:spcBef>
                <a:spcPts val="600"/>
              </a:spcBef>
              <a:buAutoNum type="arabicPeriod"/>
            </a:pPr>
            <a:r>
              <a:rPr lang="en-US" sz="3000" dirty="0" smtClean="0">
                <a:solidFill>
                  <a:schemeClr val="bg1"/>
                </a:solidFill>
                <a:latin typeface="Avenir Book"/>
                <a:cs typeface="Avenir Book"/>
              </a:rPr>
              <a:t>Return from Captivity</a:t>
            </a:r>
          </a:p>
        </p:txBody>
      </p:sp>
      <p:sp>
        <p:nvSpPr>
          <p:cNvPr id="6" name="TextBox 5"/>
          <p:cNvSpPr txBox="1"/>
          <p:nvPr/>
        </p:nvSpPr>
        <p:spPr>
          <a:xfrm>
            <a:off x="0" y="1809750"/>
            <a:ext cx="2667000" cy="1661993"/>
          </a:xfrm>
          <a:prstGeom prst="rect">
            <a:avLst/>
          </a:prstGeom>
          <a:noFill/>
        </p:spPr>
        <p:txBody>
          <a:bodyPr wrap="square" rtlCol="0">
            <a:spAutoFit/>
          </a:bodyPr>
          <a:lstStyle/>
          <a:p>
            <a:pPr defTabSz="914400" fontAlgn="base">
              <a:spcBef>
                <a:spcPct val="0"/>
              </a:spcBef>
              <a:spcAft>
                <a:spcPct val="0"/>
              </a:spcAft>
            </a:pPr>
            <a:r>
              <a:rPr lang="en-US" sz="3400" dirty="0">
                <a:solidFill>
                  <a:srgbClr val="FFFFFF"/>
                </a:solidFill>
                <a:effectLst>
                  <a:outerShdw blurRad="50800" dist="38100" dir="2700000" algn="tl" rotWithShape="0">
                    <a:prstClr val="black">
                      <a:alpha val="40000"/>
                    </a:prstClr>
                  </a:outerShdw>
                </a:effectLst>
                <a:latin typeface="Avenir Book"/>
                <a:ea typeface="ＭＳ Ｐゴシック" charset="0"/>
                <a:cs typeface="Avenir Book"/>
              </a:rPr>
              <a:t>STORY of</a:t>
            </a:r>
          </a:p>
          <a:p>
            <a:pPr defTabSz="914400" fontAlgn="base">
              <a:spcBef>
                <a:spcPct val="0"/>
              </a:spcBef>
              <a:spcAft>
                <a:spcPct val="0"/>
              </a:spcAft>
            </a:pPr>
            <a:r>
              <a:rPr lang="en-US" sz="3400" dirty="0">
                <a:solidFill>
                  <a:srgbClr val="FFFFFF"/>
                </a:solidFill>
                <a:effectLst>
                  <a:outerShdw blurRad="50800" dist="38100" dir="2700000" algn="tl" rotWithShape="0">
                    <a:prstClr val="black">
                      <a:alpha val="40000"/>
                    </a:prstClr>
                  </a:outerShdw>
                </a:effectLst>
                <a:latin typeface="Avenir Book"/>
                <a:ea typeface="ＭＳ Ｐゴシック" charset="0"/>
                <a:cs typeface="Avenir Book"/>
              </a:rPr>
              <a:t>the OLD</a:t>
            </a:r>
          </a:p>
          <a:p>
            <a:pPr defTabSz="914400" fontAlgn="base">
              <a:spcBef>
                <a:spcPct val="0"/>
              </a:spcBef>
              <a:spcAft>
                <a:spcPct val="0"/>
              </a:spcAft>
            </a:pPr>
            <a:r>
              <a:rPr lang="en-US" sz="3400" dirty="0">
                <a:solidFill>
                  <a:srgbClr val="FFFFFF"/>
                </a:solidFill>
                <a:effectLst>
                  <a:outerShdw blurRad="50800" dist="38100" dir="2700000" algn="tl" rotWithShape="0">
                    <a:prstClr val="black">
                      <a:alpha val="40000"/>
                    </a:prstClr>
                  </a:outerShdw>
                </a:effectLst>
                <a:latin typeface="Avenir Book"/>
                <a:ea typeface="ＭＳ Ｐゴシック" charset="0"/>
                <a:cs typeface="Avenir Book"/>
              </a:rPr>
              <a:t>TESTAMENT</a:t>
            </a:r>
          </a:p>
        </p:txBody>
      </p:sp>
    </p:spTree>
    <p:extLst>
      <p:ext uri="{BB962C8B-B14F-4D97-AF65-F5344CB8AC3E}">
        <p14:creationId xmlns:p14="http://schemas.microsoft.com/office/powerpoint/2010/main" val="16482973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 name="Rectangle 27"/>
          <p:cNvSpPr>
            <a:spLocks noGrp="1" noChangeArrowheads="1"/>
          </p:cNvSpPr>
          <p:nvPr>
            <p:ph type="subTitle" idx="1"/>
          </p:nvPr>
        </p:nvSpPr>
        <p:spPr>
          <a:xfrm>
            <a:off x="2743200" y="168189"/>
            <a:ext cx="6400800" cy="4190945"/>
          </a:xfrm>
        </p:spPr>
        <p:txBody>
          <a:bodyPr numCol="1" anchor="t"/>
          <a:lstStyle/>
          <a:p>
            <a:pPr marL="457200" indent="-457200" algn="l">
              <a:spcBef>
                <a:spcPts val="600"/>
              </a:spcBef>
              <a:spcAft>
                <a:spcPts val="600"/>
              </a:spcAft>
              <a:buFont typeface="Arial"/>
              <a:buChar char="•"/>
            </a:pPr>
            <a:r>
              <a:rPr lang="en-US" sz="2800" dirty="0" smtClean="0">
                <a:solidFill>
                  <a:schemeClr val="bg1"/>
                </a:solidFill>
                <a:latin typeface="Avenir Book"/>
                <a:cs typeface="Avenir Book"/>
              </a:rPr>
              <a:t>Preparation of the people and of Moses (Exodus 1-4)</a:t>
            </a:r>
            <a:endParaRPr lang="en-US" sz="2800" dirty="0" smtClean="0">
              <a:solidFill>
                <a:schemeClr val="bg1"/>
              </a:solidFill>
              <a:latin typeface="Avenir Book"/>
              <a:cs typeface="Avenir Book"/>
            </a:endParaRPr>
          </a:p>
        </p:txBody>
      </p:sp>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Tree>
    <p:extLst>
      <p:ext uri="{BB962C8B-B14F-4D97-AF65-F5344CB8AC3E}">
        <p14:creationId xmlns:p14="http://schemas.microsoft.com/office/powerpoint/2010/main" val="167644912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sp>
        <p:nvSpPr>
          <p:cNvPr id="3" name="TextBox 2"/>
          <p:cNvSpPr txBox="1"/>
          <p:nvPr/>
        </p:nvSpPr>
        <p:spPr>
          <a:xfrm>
            <a:off x="2754160" y="610062"/>
            <a:ext cx="6285560" cy="4031873"/>
          </a:xfrm>
          <a:prstGeom prst="rect">
            <a:avLst/>
          </a:prstGeom>
          <a:noFill/>
        </p:spPr>
        <p:txBody>
          <a:bodyPr wrap="square" rtlCol="0">
            <a:spAutoFit/>
          </a:bodyPr>
          <a:lstStyle/>
          <a:p>
            <a:r>
              <a:rPr lang="en-US" sz="3200" dirty="0">
                <a:solidFill>
                  <a:schemeClr val="bg1"/>
                </a:solidFill>
                <a:latin typeface="Avenir Book"/>
                <a:cs typeface="Avenir Book"/>
              </a:rPr>
              <a:t>“Joseph died, and all his brothers and all that generation. But the sons of Israel were fruitful and increased greatly, and multiplied, and became exceedingly mighty, so that the land was filled with them.” </a:t>
            </a:r>
          </a:p>
          <a:p>
            <a:pPr algn="r"/>
            <a:r>
              <a:rPr lang="en-US" sz="3200" dirty="0">
                <a:solidFill>
                  <a:schemeClr val="bg1"/>
                </a:solidFill>
                <a:latin typeface="Avenir Book"/>
                <a:cs typeface="Avenir Book"/>
              </a:rPr>
              <a:t>Exodus </a:t>
            </a:r>
            <a:r>
              <a:rPr lang="en-US" sz="3200" dirty="0" smtClean="0">
                <a:solidFill>
                  <a:schemeClr val="bg1"/>
                </a:solidFill>
                <a:latin typeface="Avenir Book"/>
                <a:cs typeface="Avenir Book"/>
              </a:rPr>
              <a:t>1.6</a:t>
            </a:r>
            <a:r>
              <a:rPr lang="en-US" sz="3200" dirty="0">
                <a:solidFill>
                  <a:schemeClr val="bg1"/>
                </a:solidFill>
                <a:latin typeface="Avenir Book"/>
                <a:cs typeface="Avenir Book"/>
              </a:rPr>
              <a:t>-7 NASB</a:t>
            </a:r>
          </a:p>
        </p:txBody>
      </p:sp>
    </p:spTree>
    <p:extLst>
      <p:ext uri="{BB962C8B-B14F-4D97-AF65-F5344CB8AC3E}">
        <p14:creationId xmlns:p14="http://schemas.microsoft.com/office/powerpoint/2010/main" val="90071946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2" name="Picture 1" descr="Lesson 5 map.tiff"/>
          <p:cNvPicPr>
            <a:picLocks noChangeAspect="1"/>
          </p:cNvPicPr>
          <p:nvPr/>
        </p:nvPicPr>
        <p:blipFill rotWithShape="1">
          <a:blip r:embed="rId3">
            <a:extLst>
              <a:ext uri="{28A0092B-C50C-407E-A947-70E740481C1C}">
                <a14:useLocalDpi xmlns:a14="http://schemas.microsoft.com/office/drawing/2010/main" val="0"/>
              </a:ext>
            </a:extLst>
          </a:blip>
          <a:srcRect b="9041"/>
          <a:stretch/>
        </p:blipFill>
        <p:spPr>
          <a:xfrm>
            <a:off x="2667000" y="0"/>
            <a:ext cx="6477000" cy="5143500"/>
          </a:xfrm>
          <a:prstGeom prst="rect">
            <a:avLst/>
          </a:prstGeom>
        </p:spPr>
      </p:pic>
    </p:spTree>
    <p:extLst>
      <p:ext uri="{BB962C8B-B14F-4D97-AF65-F5344CB8AC3E}">
        <p14:creationId xmlns:p14="http://schemas.microsoft.com/office/powerpoint/2010/main" val="37383720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3" name="Picture 2" descr="Nile Bank.jpg"/>
          <p:cNvPicPr>
            <a:picLocks noChangeAspect="1"/>
          </p:cNvPicPr>
          <p:nvPr/>
        </p:nvPicPr>
        <p:blipFill rotWithShape="1">
          <a:blip r:embed="rId3">
            <a:extLst>
              <a:ext uri="{28A0092B-C50C-407E-A947-70E740481C1C}">
                <a14:useLocalDpi xmlns:a14="http://schemas.microsoft.com/office/drawing/2010/main" val="0"/>
              </a:ext>
            </a:extLst>
          </a:blip>
          <a:srcRect l="5651"/>
          <a:stretch/>
        </p:blipFill>
        <p:spPr>
          <a:xfrm>
            <a:off x="2667000" y="0"/>
            <a:ext cx="6477000" cy="5143500"/>
          </a:xfrm>
          <a:prstGeom prst="rect">
            <a:avLst/>
          </a:prstGeom>
        </p:spPr>
      </p:pic>
    </p:spTree>
    <p:extLst>
      <p:ext uri="{BB962C8B-B14F-4D97-AF65-F5344CB8AC3E}">
        <p14:creationId xmlns:p14="http://schemas.microsoft.com/office/powerpoint/2010/main" val="7360225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2" name="Picture 1" descr="Lesson 5 map.tiff"/>
          <p:cNvPicPr>
            <a:picLocks noChangeAspect="1"/>
          </p:cNvPicPr>
          <p:nvPr/>
        </p:nvPicPr>
        <p:blipFill rotWithShape="1">
          <a:blip r:embed="rId3">
            <a:extLst>
              <a:ext uri="{28A0092B-C50C-407E-A947-70E740481C1C}">
                <a14:useLocalDpi xmlns:a14="http://schemas.microsoft.com/office/drawing/2010/main" val="0"/>
              </a:ext>
            </a:extLst>
          </a:blip>
          <a:srcRect b="9041"/>
          <a:stretch/>
        </p:blipFill>
        <p:spPr>
          <a:xfrm>
            <a:off x="2667000" y="0"/>
            <a:ext cx="6477000" cy="5143500"/>
          </a:xfrm>
          <a:prstGeom prst="rect">
            <a:avLst/>
          </a:prstGeom>
        </p:spPr>
      </p:pic>
    </p:spTree>
    <p:extLst>
      <p:ext uri="{BB962C8B-B14F-4D97-AF65-F5344CB8AC3E}">
        <p14:creationId xmlns:p14="http://schemas.microsoft.com/office/powerpoint/2010/main" val="345164491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73593"/>
            <a:ext cx="2667000" cy="2431435"/>
          </a:xfrm>
          <a:prstGeom prst="rect">
            <a:avLst/>
          </a:prstGeom>
          <a:noFill/>
        </p:spPr>
        <p:txBody>
          <a:bodyPr wrap="square" rtlCol="0">
            <a:spAutoFit/>
          </a:bodyPr>
          <a:lstStyle/>
          <a:p>
            <a:pPr algn="ct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The </a:t>
            </a:r>
            <a:r>
              <a:rPr lang="en-US" sz="4400" dirty="0" smtClean="0">
                <a:solidFill>
                  <a:schemeClr val="bg1"/>
                </a:solidFill>
                <a:effectLst>
                  <a:outerShdw blurRad="50800" dist="38100" dir="2700000" algn="tl" rotWithShape="0">
                    <a:prstClr val="black">
                      <a:alpha val="40000"/>
                    </a:prstClr>
                  </a:outerShdw>
                </a:effectLst>
                <a:latin typeface="Avenir Book"/>
                <a:cs typeface="Avenir Book"/>
              </a:rPr>
              <a:t>Exodus</a:t>
            </a:r>
            <a:endParaRPr lang="en-US" sz="4400" dirty="0" smtClean="0">
              <a:solidFill>
                <a:schemeClr val="bg1"/>
              </a:solidFill>
              <a:effectLst>
                <a:outerShdw blurRad="50800" dist="38100" dir="2700000" algn="tl" rotWithShape="0">
                  <a:prstClr val="black">
                    <a:alpha val="40000"/>
                  </a:prstClr>
                </a:outerShdw>
              </a:effectLst>
              <a:latin typeface="Avenir Book"/>
              <a:cs typeface="Avenir Book"/>
            </a:endParaRPr>
          </a:p>
          <a:p>
            <a:pPr algn="ctr"/>
            <a:r>
              <a:rPr lang="en-US" sz="3200" i="1" dirty="0" smtClean="0">
                <a:solidFill>
                  <a:schemeClr val="bg1"/>
                </a:solidFill>
                <a:effectLst>
                  <a:outerShdw blurRad="50800" dist="38100" dir="2700000" algn="tl" rotWithShape="0">
                    <a:prstClr val="black">
                      <a:alpha val="40000"/>
                    </a:prstClr>
                  </a:outerShdw>
                </a:effectLst>
                <a:latin typeface="Avenir Book"/>
                <a:cs typeface="Avenir Book"/>
              </a:rPr>
              <a:t>Exodus 1 – Numbers 12</a:t>
            </a:r>
            <a:endParaRPr lang="en-US" sz="3200" i="1" dirty="0">
              <a:solidFill>
                <a:schemeClr val="bg1"/>
              </a:solidFill>
              <a:effectLst>
                <a:outerShdw blurRad="50800" dist="38100" dir="2700000" algn="tl" rotWithShape="0">
                  <a:prstClr val="black">
                    <a:alpha val="40000"/>
                  </a:prstClr>
                </a:outerShdw>
              </a:effectLst>
              <a:latin typeface="Avenir Book"/>
              <a:cs typeface="Avenir Book"/>
            </a:endParaRPr>
          </a:p>
        </p:txBody>
      </p:sp>
      <p:pic>
        <p:nvPicPr>
          <p:cNvPr id="3" name="Picture 2" descr="Sinai Bus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85676"/>
            <a:ext cx="6477000" cy="4852973"/>
          </a:xfrm>
          <a:prstGeom prst="rect">
            <a:avLst/>
          </a:prstGeom>
        </p:spPr>
      </p:pic>
    </p:spTree>
    <p:extLst>
      <p:ext uri="{BB962C8B-B14F-4D97-AF65-F5344CB8AC3E}">
        <p14:creationId xmlns:p14="http://schemas.microsoft.com/office/powerpoint/2010/main" val="31062386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1143</TotalTime>
  <Words>682</Words>
  <Application>Microsoft Macintosh PowerPoint</Application>
  <PresentationFormat>On-screen Show (16:9)</PresentationFormat>
  <Paragraphs>147</Paragraphs>
  <Slides>29</Slides>
  <Notes>27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Black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Bumby 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Joshua Creel</cp:lastModifiedBy>
  <cp:revision>10</cp:revision>
  <dcterms:created xsi:type="dcterms:W3CDTF">2015-03-14T15:43:00Z</dcterms:created>
  <dcterms:modified xsi:type="dcterms:W3CDTF">2015-04-19T18:50:11Z</dcterms:modified>
</cp:coreProperties>
</file>