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59"/>
    <a:srgbClr val="E1DAC1"/>
    <a:srgbClr val="FFFF66"/>
    <a:srgbClr val="00FFFF"/>
    <a:srgbClr val="391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96" y="-7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72112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n_Savior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524" y="326571"/>
            <a:ext cx="8115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9171A"/>
                </a:solidFill>
                <a:latin typeface="Century"/>
                <a:cs typeface="Century"/>
              </a:rPr>
              <a:t>“Christ, having been raised from the dead, is never to die again; death no longer is master over Him.” Romans 6.9</a:t>
            </a:r>
            <a:endParaRPr lang="en-US" sz="4000" dirty="0">
              <a:solidFill>
                <a:srgbClr val="39171A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3013777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m Darkness to Light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90334"/>
            <a:ext cx="27456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entury"/>
                <a:cs typeface="Century"/>
              </a:rPr>
              <a:t>    from </a:t>
            </a:r>
          </a:p>
          <a:p>
            <a:r>
              <a:rPr lang="en-US" sz="2600" dirty="0" smtClean="0">
                <a:latin typeface="Century"/>
                <a:cs typeface="Century"/>
              </a:rPr>
              <a:t>SIN &amp; DEATH </a:t>
            </a:r>
          </a:p>
          <a:p>
            <a:r>
              <a:rPr lang="en-US" sz="2600" dirty="0">
                <a:latin typeface="Century"/>
                <a:cs typeface="Century"/>
              </a:rPr>
              <a:t> </a:t>
            </a:r>
            <a:r>
              <a:rPr lang="en-US" sz="2600" dirty="0" smtClean="0">
                <a:latin typeface="Century"/>
                <a:cs typeface="Century"/>
              </a:rPr>
              <a:t>   to </a:t>
            </a:r>
            <a:br>
              <a:rPr lang="en-US" sz="2600" dirty="0" smtClean="0">
                <a:latin typeface="Century"/>
                <a:cs typeface="Century"/>
              </a:rPr>
            </a:br>
            <a:r>
              <a:rPr lang="en-US" sz="2600" dirty="0" smtClean="0">
                <a:latin typeface="Century"/>
                <a:cs typeface="Century"/>
              </a:rPr>
              <a:t>GRACE &amp; LIFE</a:t>
            </a:r>
          </a:p>
          <a:p>
            <a:r>
              <a:rPr lang="en-US" sz="2600" i="1" dirty="0" smtClean="0">
                <a:latin typeface="Century"/>
                <a:cs typeface="Century"/>
              </a:rPr>
              <a:t>    Romans 1-6</a:t>
            </a:r>
            <a:endParaRPr lang="en-US" sz="2600" i="1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9429" y="1342571"/>
            <a:ext cx="59145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  <a:latin typeface="Century"/>
                <a:cs typeface="Century"/>
              </a:rPr>
              <a:t>The gospel defined (1.1-17)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  <a:latin typeface="Century"/>
                <a:cs typeface="Century"/>
              </a:rPr>
              <a:t>The gospel needed (1.18-3.20)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  <a:latin typeface="Century"/>
                <a:cs typeface="Century"/>
              </a:rPr>
              <a:t>The gospel justifies (3.21-4.25)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  <a:latin typeface="Century"/>
                <a:cs typeface="Century"/>
              </a:rPr>
              <a:t>The gospel results (5.1-11)</a:t>
            </a:r>
            <a:endParaRPr lang="en-US" sz="3000" b="1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588100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7" y="1366761"/>
            <a:ext cx="41970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"/>
                <a:cs typeface="Century"/>
              </a:rPr>
              <a:t>t</a:t>
            </a:r>
            <a:r>
              <a:rPr lang="en-US" sz="3200" b="1" dirty="0" smtClean="0">
                <a:latin typeface="Century"/>
                <a:cs typeface="Century"/>
              </a:rPr>
              <a:t>he Era of Adam</a:t>
            </a:r>
            <a:endParaRPr lang="en-US" sz="3200" b="1" dirty="0">
              <a:latin typeface="Century"/>
              <a:cs typeface="Centu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1162" y="1398208"/>
            <a:ext cx="41970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"/>
                <a:cs typeface="Century"/>
              </a:rPr>
              <a:t>t</a:t>
            </a:r>
            <a:r>
              <a:rPr lang="en-US" sz="3200" b="1" dirty="0" smtClean="0">
                <a:solidFill>
                  <a:srgbClr val="000000"/>
                </a:solidFill>
                <a:latin typeface="Century"/>
                <a:cs typeface="Century"/>
              </a:rPr>
              <a:t>he Era of Jesus</a:t>
            </a:r>
            <a:endParaRPr lang="en-US" sz="3200" b="1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095" y="1951537"/>
            <a:ext cx="34713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latin typeface="Century"/>
                <a:cs typeface="Century"/>
              </a:rPr>
              <a:t>Sin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latin typeface="Century"/>
                <a:cs typeface="Century"/>
              </a:rPr>
              <a:t>Condemnation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latin typeface="Century"/>
                <a:cs typeface="Century"/>
              </a:rPr>
              <a:t>Death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latin typeface="Century"/>
                <a:cs typeface="Century"/>
              </a:rPr>
              <a:t>Abounded</a:t>
            </a:r>
            <a:endParaRPr lang="en-US" sz="3000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305" y="1982984"/>
            <a:ext cx="34713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Century"/>
                <a:cs typeface="Century"/>
              </a:rPr>
              <a:t>Obedience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Century"/>
                <a:cs typeface="Century"/>
              </a:rPr>
              <a:t>Justification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Century"/>
                <a:cs typeface="Century"/>
              </a:rPr>
              <a:t>Life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Century"/>
                <a:cs typeface="Century"/>
              </a:rPr>
              <a:t>Abounded More</a:t>
            </a:r>
            <a:endParaRPr lang="en-US" sz="30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067" y="4558724"/>
            <a:ext cx="4197047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Romans</a:t>
            </a:r>
            <a:endParaRPr lang="en-US" sz="3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4114" y="4557543"/>
            <a:ext cx="41970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5.12-21</a:t>
            </a:r>
            <a:endParaRPr lang="en-US" sz="3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4305602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7" y="1366761"/>
            <a:ext cx="41970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"/>
                <a:cs typeface="Century"/>
              </a:rPr>
              <a:t>t</a:t>
            </a:r>
            <a:r>
              <a:rPr lang="en-US" sz="3200" b="1" dirty="0" smtClean="0">
                <a:latin typeface="Century"/>
                <a:cs typeface="Century"/>
              </a:rPr>
              <a:t>he Era of Adam</a:t>
            </a:r>
            <a:endParaRPr lang="en-US" sz="3200" b="1" dirty="0">
              <a:latin typeface="Century"/>
              <a:cs typeface="Centu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1162" y="1398208"/>
            <a:ext cx="41970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"/>
                <a:cs typeface="Century"/>
              </a:rPr>
              <a:t>t</a:t>
            </a:r>
            <a:r>
              <a:rPr lang="en-US" sz="3200" b="1" dirty="0" smtClean="0">
                <a:solidFill>
                  <a:srgbClr val="000000"/>
                </a:solidFill>
                <a:latin typeface="Century"/>
                <a:cs typeface="Century"/>
              </a:rPr>
              <a:t>he Era of Jesus</a:t>
            </a:r>
            <a:endParaRPr lang="en-US" sz="3200" b="1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095" y="1951537"/>
            <a:ext cx="34713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latin typeface="Century"/>
                <a:cs typeface="Century"/>
              </a:rPr>
              <a:t>Sin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latin typeface="Century"/>
                <a:cs typeface="Century"/>
              </a:rPr>
              <a:t>Condemnation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latin typeface="Century"/>
                <a:cs typeface="Century"/>
              </a:rPr>
              <a:t>Death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latin typeface="Century"/>
                <a:cs typeface="Century"/>
              </a:rPr>
              <a:t>Abounded</a:t>
            </a:r>
            <a:endParaRPr lang="en-US" sz="3000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305" y="1982984"/>
            <a:ext cx="34713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Century"/>
                <a:cs typeface="Century"/>
              </a:rPr>
              <a:t>Obedience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Century"/>
                <a:cs typeface="Century"/>
              </a:rPr>
              <a:t>Justification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Century"/>
                <a:cs typeface="Century"/>
              </a:rPr>
              <a:t>Life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Century"/>
                <a:cs typeface="Century"/>
              </a:rPr>
              <a:t>Abounded More</a:t>
            </a:r>
            <a:endParaRPr lang="en-US" sz="30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5587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How Can You Move From One To The Other?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5313958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7" y="1366761"/>
            <a:ext cx="41970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"/>
                <a:cs typeface="Century"/>
              </a:rPr>
              <a:t>Die To </a:t>
            </a:r>
            <a:r>
              <a:rPr lang="en-US" sz="4000" b="1" dirty="0">
                <a:latin typeface="Century"/>
                <a:cs typeface="Century"/>
              </a:rPr>
              <a:t>S</a:t>
            </a:r>
            <a:r>
              <a:rPr lang="en-US" sz="4000" b="1" dirty="0" smtClean="0">
                <a:latin typeface="Century"/>
                <a:cs typeface="Century"/>
              </a:rPr>
              <a:t>in </a:t>
            </a:r>
            <a:r>
              <a:rPr lang="en-US" sz="4000" b="1" dirty="0">
                <a:latin typeface="Century"/>
                <a:cs typeface="Century"/>
              </a:rPr>
              <a:t>I</a:t>
            </a:r>
            <a:r>
              <a:rPr lang="en-US" sz="4000" b="1" dirty="0" smtClean="0">
                <a:latin typeface="Century"/>
                <a:cs typeface="Century"/>
              </a:rPr>
              <a:t>n </a:t>
            </a:r>
            <a:r>
              <a:rPr lang="en-US" sz="4000" b="1" dirty="0">
                <a:latin typeface="Century"/>
                <a:cs typeface="Century"/>
              </a:rPr>
              <a:t>B</a:t>
            </a:r>
            <a:r>
              <a:rPr lang="en-US" sz="4000" b="1" dirty="0" smtClean="0">
                <a:latin typeface="Century"/>
                <a:cs typeface="Century"/>
              </a:rPr>
              <a:t>aptism</a:t>
            </a:r>
          </a:p>
          <a:p>
            <a:pPr algn="ctr"/>
            <a:r>
              <a:rPr lang="en-US" sz="3200" b="1" i="1" dirty="0" smtClean="0">
                <a:latin typeface="Century"/>
                <a:cs typeface="Century"/>
              </a:rPr>
              <a:t>Romans 6.3-7</a:t>
            </a:r>
            <a:endParaRPr lang="en-US" sz="3200" b="1" i="1" dirty="0">
              <a:latin typeface="Century"/>
              <a:cs typeface="Centu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1162" y="1398208"/>
            <a:ext cx="41970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entury"/>
                <a:cs typeface="Century"/>
              </a:rPr>
              <a:t>Be Raised To Walk In Life</a:t>
            </a:r>
          </a:p>
          <a:p>
            <a:pPr algn="ctr"/>
            <a:r>
              <a:rPr lang="en-US" sz="3200" b="1" i="1" dirty="0" smtClean="0">
                <a:solidFill>
                  <a:srgbClr val="000000"/>
                </a:solidFill>
                <a:latin typeface="Century"/>
                <a:cs typeface="Century"/>
              </a:rPr>
              <a:t>Romans 6.8-11</a:t>
            </a:r>
            <a:endParaRPr lang="en-US" sz="3200" b="1" i="1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5587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Don’t Go Back To Sin! </a:t>
            </a:r>
            <a:r>
              <a:rPr lang="en-US" sz="3200" b="1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Romans 6.1-2, 12-14</a:t>
            </a:r>
            <a:endParaRPr lang="en-US" sz="3200" b="1" i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0062337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m Darkness to Light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74143"/>
            <a:ext cx="2745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"/>
                <a:cs typeface="Century"/>
              </a:rPr>
              <a:t>What We Should Take Away…</a:t>
            </a:r>
            <a:endParaRPr lang="en-US" sz="3200" i="1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9429" y="1342571"/>
            <a:ext cx="59145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b="1" dirty="0" smtClean="0">
                <a:solidFill>
                  <a:srgbClr val="000000"/>
                </a:solidFill>
                <a:latin typeface="Century"/>
                <a:cs typeface="Century"/>
              </a:rPr>
              <a:t>Appreciate God’s grace (5.6-11)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b="1" dirty="0" smtClean="0">
                <a:solidFill>
                  <a:srgbClr val="000000"/>
                </a:solidFill>
                <a:latin typeface="Century"/>
                <a:cs typeface="Century"/>
              </a:rPr>
              <a:t>Recognize the essential nature of baptism (6.3-11)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b="1" dirty="0" smtClean="0">
                <a:solidFill>
                  <a:srgbClr val="000000"/>
                </a:solidFill>
                <a:latin typeface="Century"/>
                <a:cs typeface="Century"/>
              </a:rPr>
              <a:t>Have a healthy view of sin (6.12-14)</a:t>
            </a:r>
            <a:endParaRPr lang="en-US" sz="3000" b="1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5902805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en_Savior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524" y="326571"/>
            <a:ext cx="8115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9171A"/>
                </a:solidFill>
                <a:latin typeface="Century"/>
                <a:cs typeface="Century"/>
              </a:rPr>
              <a:t>“Christ, having been raised from the dead, is never to die again; death no longer is master over Him.” Romans 6.9</a:t>
            </a:r>
            <a:endParaRPr lang="en-US" sz="4000" dirty="0">
              <a:solidFill>
                <a:srgbClr val="39171A"/>
              </a:solidFill>
              <a:latin typeface="Century"/>
              <a:cs typeface="Centu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E1DAC1"/>
                </a:solidFill>
                <a:latin typeface="Century"/>
                <a:cs typeface="Century"/>
              </a:rPr>
              <a:t>Don’t Allow Death To Master You!</a:t>
            </a:r>
            <a:endParaRPr lang="en-US" sz="2800" dirty="0">
              <a:solidFill>
                <a:srgbClr val="E1DAC1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8112145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8186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74</TotalTime>
  <Words>217</Words>
  <Application>Microsoft Macintosh PowerPoint</Application>
  <PresentationFormat>On-screen Show (16:9)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Office 2004 Test Drive User</cp:lastModifiedBy>
  <cp:revision>8</cp:revision>
  <dcterms:created xsi:type="dcterms:W3CDTF">2015-04-05T01:03:29Z</dcterms:created>
  <dcterms:modified xsi:type="dcterms:W3CDTF">2015-04-05T12:36:06Z</dcterms:modified>
</cp:coreProperties>
</file>