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81" r:id="rId4"/>
    <p:sldId id="260" r:id="rId5"/>
    <p:sldId id="261" r:id="rId6"/>
    <p:sldId id="262" r:id="rId7"/>
    <p:sldId id="263" r:id="rId8"/>
    <p:sldId id="282" r:id="rId9"/>
    <p:sldId id="264" r:id="rId10"/>
    <p:sldId id="257" r:id="rId11"/>
    <p:sldId id="268" r:id="rId12"/>
    <p:sldId id="269" r:id="rId13"/>
    <p:sldId id="270" r:id="rId14"/>
    <p:sldId id="271" r:id="rId15"/>
    <p:sldId id="265" r:id="rId16"/>
    <p:sldId id="272" r:id="rId17"/>
    <p:sldId id="273" r:id="rId18"/>
    <p:sldId id="274" r:id="rId19"/>
    <p:sldId id="275" r:id="rId20"/>
    <p:sldId id="266" r:id="rId21"/>
    <p:sldId id="267" r:id="rId22"/>
    <p:sldId id="276" r:id="rId23"/>
    <p:sldId id="277" r:id="rId24"/>
    <p:sldId id="280"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20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5E73E5-ED42-46D3-B87D-B8B7013EADB4}" type="datetimeFigureOut">
              <a:rPr lang="en-US" smtClean="0"/>
              <a:t>5/31/15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96649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E73E5-ED42-46D3-B87D-B8B7013EADB4}" type="datetimeFigureOut">
              <a:rPr lang="en-US" smtClean="0"/>
              <a:t>5/31/15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262081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E73E5-ED42-46D3-B87D-B8B7013EADB4}" type="datetimeFigureOut">
              <a:rPr lang="en-US" smtClean="0"/>
              <a:t>5/31/15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287588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E73E5-ED42-46D3-B87D-B8B7013EADB4}" type="datetimeFigureOut">
              <a:rPr lang="en-US" smtClean="0"/>
              <a:t>5/31/15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410275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E73E5-ED42-46D3-B87D-B8B7013EADB4}" type="datetimeFigureOut">
              <a:rPr lang="en-US" smtClean="0"/>
              <a:t>5/31/15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171699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5E73E5-ED42-46D3-B87D-B8B7013EADB4}" type="datetimeFigureOut">
              <a:rPr lang="en-US" smtClean="0"/>
              <a:t>5/31/15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355979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5E73E5-ED42-46D3-B87D-B8B7013EADB4}" type="datetimeFigureOut">
              <a:rPr lang="en-US" smtClean="0"/>
              <a:t>5/31/15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14196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E73E5-ED42-46D3-B87D-B8B7013EADB4}" type="datetimeFigureOut">
              <a:rPr lang="en-US" smtClean="0"/>
              <a:t>5/31/15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1171532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E73E5-ED42-46D3-B87D-B8B7013EADB4}" type="datetimeFigureOut">
              <a:rPr lang="en-US" smtClean="0"/>
              <a:t>5/31/15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105246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E73E5-ED42-46D3-B87D-B8B7013EADB4}" type="datetimeFigureOut">
              <a:rPr lang="en-US" smtClean="0"/>
              <a:t>5/31/15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11570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E73E5-ED42-46D3-B87D-B8B7013EADB4}" type="datetimeFigureOut">
              <a:rPr lang="en-US" smtClean="0"/>
              <a:t>5/31/15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44A3D-450B-4EF9-81CB-31D4A475772A}" type="slidenum">
              <a:rPr lang="en-US" smtClean="0"/>
              <a:t>‹#›</a:t>
            </a:fld>
            <a:endParaRPr lang="en-US"/>
          </a:p>
        </p:txBody>
      </p:sp>
    </p:spTree>
    <p:extLst>
      <p:ext uri="{BB962C8B-B14F-4D97-AF65-F5344CB8AC3E}">
        <p14:creationId xmlns:p14="http://schemas.microsoft.com/office/powerpoint/2010/main" val="29825172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E73E5-ED42-46D3-B87D-B8B7013EADB4}" type="datetimeFigureOut">
              <a:rPr lang="en-US" smtClean="0"/>
              <a:t>5/31/15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44A3D-450B-4EF9-81CB-31D4A475772A}" type="slidenum">
              <a:rPr lang="en-US" smtClean="0"/>
              <a:t>‹#›</a:t>
            </a:fld>
            <a:endParaRPr lang="en-US"/>
          </a:p>
        </p:txBody>
      </p:sp>
    </p:spTree>
    <p:extLst>
      <p:ext uri="{BB962C8B-B14F-4D97-AF65-F5344CB8AC3E}">
        <p14:creationId xmlns:p14="http://schemas.microsoft.com/office/powerpoint/2010/main" val="1530195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0" y="0"/>
            <a:ext cx="9144000" cy="7571303"/>
          </a:xfrm>
          <a:prstGeom prst="rect">
            <a:avLst/>
          </a:prstGeom>
          <a:solidFill>
            <a:schemeClr val="tx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8305800" y="838200"/>
            <a:ext cx="228600" cy="215444"/>
          </a:xfrm>
          <a:prstGeom prst="rect">
            <a:avLst/>
          </a:prstGeom>
          <a:noFill/>
        </p:spPr>
        <p:txBody>
          <a:bodyPr wrap="square" rtlCol="0">
            <a:spAutoFit/>
          </a:bodyPr>
          <a:lstStyle/>
          <a:p>
            <a:r>
              <a:rPr lang="en-US" sz="800" b="1" dirty="0" smtClean="0">
                <a:solidFill>
                  <a:schemeClr val="bg1"/>
                </a:solidFill>
                <a:latin typeface="Bauhaus 93" panose="04030905020B02020C02" pitchFamily="82" charset="0"/>
              </a:rPr>
              <a:t>o</a:t>
            </a:r>
            <a:endParaRPr lang="en-US" sz="800" b="1"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2007341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228600" y="152400"/>
            <a:ext cx="8915400" cy="7726680"/>
          </a:xfrm>
          <a:prstGeom prst="rect">
            <a:avLst/>
          </a:prstGeom>
          <a:noFill/>
        </p:spPr>
        <p:txBody>
          <a:bodyPr wrap="square" rtlCol="0">
            <a:spAutoFit/>
          </a:bodyPr>
          <a:lstStyle/>
          <a:p>
            <a:r>
              <a:rPr lang="en-US" sz="2200" b="1" dirty="0" smtClean="0">
                <a:solidFill>
                  <a:schemeClr val="bg1"/>
                </a:solidFill>
                <a:latin typeface="Times New Roman" panose="02020603050405020304" pitchFamily="18" charset="0"/>
                <a:cs typeface="Times New Roman" panose="02020603050405020304" pitchFamily="18" charset="0"/>
              </a:rPr>
              <a:t>(Acts 20:7-16) </a:t>
            </a:r>
            <a:r>
              <a:rPr lang="en-US" sz="2200" b="1" dirty="0" smtClean="0">
                <a:solidFill>
                  <a:srgbClr val="FF6600"/>
                </a:solidFill>
                <a:latin typeface="Times New Roman" panose="02020603050405020304" pitchFamily="18" charset="0"/>
                <a:cs typeface="Times New Roman" panose="02020603050405020304" pitchFamily="18" charset="0"/>
              </a:rPr>
              <a:t>And upon the first day of the week</a:t>
            </a:r>
            <a:r>
              <a:rPr lang="en-US" sz="2200" b="1" dirty="0" smtClean="0">
                <a:solidFill>
                  <a:schemeClr val="bg1"/>
                </a:solidFill>
                <a:latin typeface="Times New Roman" panose="02020603050405020304" pitchFamily="18" charset="0"/>
                <a:cs typeface="Times New Roman" panose="02020603050405020304" pitchFamily="18" charset="0"/>
              </a:rPr>
              <a:t>, when we were gathered together to break bread, Paul discoursed with them, intending to depart on the morrow; and prolonged his speech until midnight. And there were many lights in the upper chamber where we were gathered together. And there sat in the window a certain young man named </a:t>
            </a:r>
            <a:r>
              <a:rPr lang="en-US" sz="2200" b="1" dirty="0" err="1" smtClean="0">
                <a:solidFill>
                  <a:schemeClr val="bg1"/>
                </a:solidFill>
                <a:latin typeface="Times New Roman" panose="02020603050405020304" pitchFamily="18" charset="0"/>
                <a:cs typeface="Times New Roman" panose="02020603050405020304" pitchFamily="18" charset="0"/>
              </a:rPr>
              <a:t>Eutychus</a:t>
            </a:r>
            <a:r>
              <a:rPr lang="en-US" sz="2200" b="1" dirty="0" smtClean="0">
                <a:solidFill>
                  <a:schemeClr val="bg1"/>
                </a:solidFill>
                <a:latin typeface="Times New Roman" panose="02020603050405020304" pitchFamily="18" charset="0"/>
                <a:cs typeface="Times New Roman" panose="02020603050405020304" pitchFamily="18" charset="0"/>
              </a:rPr>
              <a:t>, borne down with deep sleep; and as Paul discoursed yet longer, being borne down by his sleep he fell down from the third story, and was taken up dead. And Paul went down, and fell on him, and embracing him said, Make ye no ado; for his life is in him. And when he was gone up, and had broken the bread, and eaten, and had talked with them a long while, even till break of day, so he departed. And they brought the lad alive, and were not a little comforted. But we going before to the ship set sail for </a:t>
            </a:r>
            <a:r>
              <a:rPr lang="en-US" sz="2200" b="1" dirty="0" err="1" smtClean="0">
                <a:solidFill>
                  <a:schemeClr val="bg1"/>
                </a:solidFill>
                <a:latin typeface="Times New Roman" panose="02020603050405020304" pitchFamily="18" charset="0"/>
                <a:cs typeface="Times New Roman" panose="02020603050405020304" pitchFamily="18" charset="0"/>
              </a:rPr>
              <a:t>Assos</a:t>
            </a:r>
            <a:r>
              <a:rPr lang="en-US" sz="2200" b="1" dirty="0" smtClean="0">
                <a:solidFill>
                  <a:schemeClr val="bg1"/>
                </a:solidFill>
                <a:latin typeface="Times New Roman" panose="02020603050405020304" pitchFamily="18" charset="0"/>
                <a:cs typeface="Times New Roman" panose="02020603050405020304" pitchFamily="18" charset="0"/>
              </a:rPr>
              <a:t>, there intending to take in Paul: for so had he appointed, intending himself to go by land. And when he met us at </a:t>
            </a:r>
            <a:r>
              <a:rPr lang="en-US" sz="2200" b="1" dirty="0" err="1" smtClean="0">
                <a:solidFill>
                  <a:schemeClr val="bg1"/>
                </a:solidFill>
                <a:latin typeface="Times New Roman" panose="02020603050405020304" pitchFamily="18" charset="0"/>
                <a:cs typeface="Times New Roman" panose="02020603050405020304" pitchFamily="18" charset="0"/>
              </a:rPr>
              <a:t>Assos</a:t>
            </a:r>
            <a:r>
              <a:rPr lang="en-US" sz="2200" b="1" dirty="0" smtClean="0">
                <a:solidFill>
                  <a:schemeClr val="bg1"/>
                </a:solidFill>
                <a:latin typeface="Times New Roman" panose="02020603050405020304" pitchFamily="18" charset="0"/>
                <a:cs typeface="Times New Roman" panose="02020603050405020304" pitchFamily="18" charset="0"/>
              </a:rPr>
              <a:t>, we took him in, and came to </a:t>
            </a:r>
            <a:r>
              <a:rPr lang="en-US" sz="2200" b="1" dirty="0" err="1" smtClean="0">
                <a:solidFill>
                  <a:schemeClr val="bg1"/>
                </a:solidFill>
                <a:latin typeface="Times New Roman" panose="02020603050405020304" pitchFamily="18" charset="0"/>
                <a:cs typeface="Times New Roman" panose="02020603050405020304" pitchFamily="18" charset="0"/>
              </a:rPr>
              <a:t>Mitylene</a:t>
            </a:r>
            <a:r>
              <a:rPr lang="en-US" sz="2200" b="1" dirty="0" smtClean="0">
                <a:solidFill>
                  <a:schemeClr val="bg1"/>
                </a:solidFill>
                <a:latin typeface="Times New Roman" panose="02020603050405020304" pitchFamily="18" charset="0"/>
                <a:cs typeface="Times New Roman" panose="02020603050405020304" pitchFamily="18" charset="0"/>
              </a:rPr>
              <a:t>. And sailing from thence, we came the following day over against Chios; and the next day we touched at Samos; and the day after we came to Miletus. For Paul had determined to sail past Ephesus, that he might not have to spend time in Asia; for he was hastening, if it were possible for him, to be at Jerusalem the day of Pentecost.  </a:t>
            </a:r>
          </a:p>
          <a:p>
            <a:endParaRPr lang="en-US" sz="2200" b="1" dirty="0" smtClean="0">
              <a:solidFill>
                <a:schemeClr val="bg1"/>
              </a:solidFill>
              <a:latin typeface="Times New Roman" panose="02020603050405020304" pitchFamily="18" charset="0"/>
              <a:cs typeface="Times New Roman" panose="02020603050405020304" pitchFamily="18" charset="0"/>
            </a:endParaRPr>
          </a:p>
          <a:p>
            <a:endParaRPr lang="en-US" sz="2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50523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4893647"/>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And upon the first day of the week, when we were gathered together to break bread, Paul discoursed with them, intending to depart on the morrow; and prolonged his speech until midnight.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6926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6001643"/>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And upon the first day of the week, when we were gathered together to break bread, Paul discoursed with them, intending to depart on the morrow; and prolonged his speech until midnight.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5808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6001643"/>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But </a:t>
            </a:r>
            <a:r>
              <a:rPr lang="en-US" sz="2400" b="1" dirty="0" smtClean="0">
                <a:solidFill>
                  <a:srgbClr val="FFC000"/>
                </a:solidFill>
                <a:latin typeface="Times New Roman" panose="02020603050405020304" pitchFamily="18" charset="0"/>
                <a:cs typeface="Times New Roman" panose="02020603050405020304" pitchFamily="18" charset="0"/>
              </a:rPr>
              <a:t>these</a:t>
            </a:r>
            <a:r>
              <a:rPr lang="en-US" sz="2400" b="1" dirty="0" smtClean="0">
                <a:solidFill>
                  <a:schemeClr val="bg1"/>
                </a:solidFill>
                <a:latin typeface="Times New Roman" panose="02020603050405020304" pitchFamily="18" charset="0"/>
                <a:cs typeface="Times New Roman" panose="02020603050405020304" pitchFamily="18" charset="0"/>
              </a:rPr>
              <a:t> had gone before, and were waiting for </a:t>
            </a:r>
            <a:r>
              <a:rPr lang="en-US" sz="2400" b="1" dirty="0" smtClean="0">
                <a:solidFill>
                  <a:srgbClr val="FFC000"/>
                </a:solidFill>
                <a:latin typeface="Times New Roman" panose="02020603050405020304" pitchFamily="18" charset="0"/>
                <a:cs typeface="Times New Roman" panose="02020603050405020304" pitchFamily="18" charset="0"/>
              </a:rPr>
              <a:t>us</a:t>
            </a:r>
            <a:r>
              <a:rPr lang="en-US" sz="2400" b="1" dirty="0" smtClean="0">
                <a:solidFill>
                  <a:schemeClr val="bg1"/>
                </a:solidFill>
                <a:latin typeface="Times New Roman" panose="02020603050405020304" pitchFamily="18" charset="0"/>
                <a:cs typeface="Times New Roman" panose="02020603050405020304" pitchFamily="18" charset="0"/>
              </a:rPr>
              <a:t> at Troas. And we sailed away from Philippi after the days of unleavened bread, and came unto them to Troas in five days, where we tarried seven days.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And upon the first day of the week, when we were gathered together to break bread, Paul discoursed with them, intending to depart on the morrow; and prolonged his speech until midnight.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6716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6001643"/>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And upon the first day of the week, when </a:t>
            </a:r>
            <a:r>
              <a:rPr lang="en-US" sz="2400" b="1" dirty="0" smtClean="0">
                <a:solidFill>
                  <a:srgbClr val="FFC000"/>
                </a:solidFill>
                <a:latin typeface="Times New Roman" panose="02020603050405020304" pitchFamily="18" charset="0"/>
                <a:cs typeface="Times New Roman" panose="02020603050405020304" pitchFamily="18" charset="0"/>
              </a:rPr>
              <a:t>we</a:t>
            </a:r>
            <a:r>
              <a:rPr lang="en-US" sz="2400" b="1" dirty="0" smtClean="0">
                <a:solidFill>
                  <a:schemeClr val="bg1"/>
                </a:solidFill>
                <a:latin typeface="Times New Roman" panose="02020603050405020304" pitchFamily="18" charset="0"/>
                <a:cs typeface="Times New Roman" panose="02020603050405020304" pitchFamily="18" charset="0"/>
              </a:rPr>
              <a:t> were gathered together to break bread, Paul discoursed with </a:t>
            </a:r>
            <a:r>
              <a:rPr lang="en-US" sz="2400" b="1" dirty="0" smtClean="0">
                <a:solidFill>
                  <a:srgbClr val="FFC000"/>
                </a:solidFill>
                <a:latin typeface="Times New Roman" panose="02020603050405020304" pitchFamily="18" charset="0"/>
                <a:cs typeface="Times New Roman" panose="02020603050405020304" pitchFamily="18" charset="0"/>
              </a:rPr>
              <a:t>them</a:t>
            </a:r>
            <a:r>
              <a:rPr lang="en-US" sz="2400" b="1" dirty="0" smtClean="0">
                <a:solidFill>
                  <a:schemeClr val="bg1"/>
                </a:solidFill>
                <a:latin typeface="Times New Roman" panose="02020603050405020304" pitchFamily="18" charset="0"/>
                <a:cs typeface="Times New Roman" panose="02020603050405020304" pitchFamily="18" charset="0"/>
              </a:rPr>
              <a:t>, intending to depart on the morrow; and prolonged his speech until midnight.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40427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381000" y="304800"/>
            <a:ext cx="8458200" cy="4893647"/>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20:8-12) And there were many lights in the upper chamber where we were gathered together. And there sat in the window a certain young man named </a:t>
            </a:r>
            <a:r>
              <a:rPr lang="en-US" sz="2400" b="1" dirty="0" err="1" smtClean="0">
                <a:solidFill>
                  <a:schemeClr val="bg1"/>
                </a:solidFill>
                <a:latin typeface="Times New Roman" panose="02020603050405020304" pitchFamily="18" charset="0"/>
                <a:cs typeface="Times New Roman" panose="02020603050405020304" pitchFamily="18" charset="0"/>
              </a:rPr>
              <a:t>Eutychus</a:t>
            </a:r>
            <a:r>
              <a:rPr lang="en-US" sz="2400" b="1" dirty="0" smtClean="0">
                <a:solidFill>
                  <a:schemeClr val="bg1"/>
                </a:solidFill>
                <a:latin typeface="Times New Roman" panose="02020603050405020304" pitchFamily="18" charset="0"/>
                <a:cs typeface="Times New Roman" panose="02020603050405020304" pitchFamily="18" charset="0"/>
              </a:rPr>
              <a:t>, borne down with deep sleep; and as Paul discoursed yet longer, being borne down by his sleep he fell down from the third story, and was taken up dead. And Paul went down, and fell on him, and embracing him said, Make ye no ado; for his life is in him. And when he was gone up, and had broken the bread, and eaten, and had talked with them a long while, even till break of day, so he departed. And they brought the lad alive, and were not a little comforted.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4787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6001643"/>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And upon the first day of the week, when </a:t>
            </a:r>
            <a:r>
              <a:rPr lang="en-US" sz="2400" b="1" dirty="0" smtClean="0">
                <a:solidFill>
                  <a:srgbClr val="FFC000"/>
                </a:solidFill>
                <a:latin typeface="Times New Roman" panose="02020603050405020304" pitchFamily="18" charset="0"/>
                <a:cs typeface="Times New Roman" panose="02020603050405020304" pitchFamily="18" charset="0"/>
              </a:rPr>
              <a:t>we</a:t>
            </a:r>
            <a:r>
              <a:rPr lang="en-US" sz="2400" b="1" dirty="0" smtClean="0">
                <a:solidFill>
                  <a:schemeClr val="bg1"/>
                </a:solidFill>
                <a:latin typeface="Times New Roman" panose="02020603050405020304" pitchFamily="18" charset="0"/>
                <a:cs typeface="Times New Roman" panose="02020603050405020304" pitchFamily="18" charset="0"/>
              </a:rPr>
              <a:t> were gathered together to break bread, Paul discoursed with </a:t>
            </a:r>
            <a:r>
              <a:rPr lang="en-US" sz="2400" b="1" dirty="0" smtClean="0">
                <a:solidFill>
                  <a:srgbClr val="FFC000"/>
                </a:solidFill>
                <a:latin typeface="Times New Roman" panose="02020603050405020304" pitchFamily="18" charset="0"/>
                <a:cs typeface="Times New Roman" panose="02020603050405020304" pitchFamily="18" charset="0"/>
              </a:rPr>
              <a:t>them</a:t>
            </a:r>
            <a:r>
              <a:rPr lang="en-US" sz="2400" b="1" dirty="0" smtClean="0">
                <a:solidFill>
                  <a:schemeClr val="bg1"/>
                </a:solidFill>
                <a:latin typeface="Times New Roman" panose="02020603050405020304" pitchFamily="18" charset="0"/>
                <a:cs typeface="Times New Roman" panose="02020603050405020304" pitchFamily="18" charset="0"/>
              </a:rPr>
              <a:t>, intending to depart on the morrow; and prolonged his speech until midnight.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4602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747896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a:t>
            </a:r>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And upon the first day of the week, when </a:t>
            </a:r>
            <a:r>
              <a:rPr lang="en-US" sz="2400" b="1" dirty="0" smtClean="0">
                <a:solidFill>
                  <a:srgbClr val="FFC000"/>
                </a:solidFill>
                <a:latin typeface="Times New Roman" panose="02020603050405020304" pitchFamily="18" charset="0"/>
                <a:cs typeface="Times New Roman" panose="02020603050405020304" pitchFamily="18" charset="0"/>
              </a:rPr>
              <a:t>we</a:t>
            </a:r>
            <a:r>
              <a:rPr lang="en-US" sz="2400" b="1" dirty="0" smtClean="0">
                <a:solidFill>
                  <a:schemeClr val="bg1"/>
                </a:solidFill>
                <a:latin typeface="Times New Roman" panose="02020603050405020304" pitchFamily="18" charset="0"/>
                <a:cs typeface="Times New Roman" panose="02020603050405020304" pitchFamily="18" charset="0"/>
              </a:rPr>
              <a:t> were gathered together to break bread, Paul discoursed with </a:t>
            </a:r>
            <a:r>
              <a:rPr lang="en-US" sz="2400" b="1" dirty="0" smtClean="0">
                <a:solidFill>
                  <a:srgbClr val="FFC000"/>
                </a:solidFill>
                <a:latin typeface="Times New Roman" panose="02020603050405020304" pitchFamily="18" charset="0"/>
                <a:cs typeface="Times New Roman" panose="02020603050405020304" pitchFamily="18" charset="0"/>
              </a:rPr>
              <a:t>them</a:t>
            </a:r>
            <a:r>
              <a:rPr lang="en-US" sz="2400" b="1" dirty="0" smtClean="0">
                <a:solidFill>
                  <a:schemeClr val="bg1"/>
                </a:solidFill>
                <a:latin typeface="Times New Roman" panose="02020603050405020304" pitchFamily="18" charset="0"/>
                <a:cs typeface="Times New Roman" panose="02020603050405020304" pitchFamily="18" charset="0"/>
              </a:rPr>
              <a:t>, intending to depart on the morrow; and prolonged his speech until midnight.  </a:t>
            </a:r>
          </a:p>
          <a:p>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err="1" smtClean="0">
                <a:solidFill>
                  <a:schemeClr val="bg1"/>
                </a:solidFill>
                <a:latin typeface="Times New Roman" panose="02020603050405020304" pitchFamily="18" charset="0"/>
                <a:cs typeface="Times New Roman" panose="02020603050405020304" pitchFamily="18" charset="0"/>
              </a:rPr>
              <a:t>Eutychus</a:t>
            </a:r>
            <a:r>
              <a:rPr lang="en-US" sz="2400" b="1" dirty="0" smtClean="0">
                <a:solidFill>
                  <a:schemeClr val="bg1"/>
                </a:solidFill>
                <a:latin typeface="Times New Roman" panose="02020603050405020304" pitchFamily="18" charset="0"/>
                <a:cs typeface="Times New Roman" panose="02020603050405020304" pitchFamily="18" charset="0"/>
              </a:rPr>
              <a: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(Acts 20:13-14) But </a:t>
            </a:r>
            <a:r>
              <a:rPr lang="en-US" sz="2400" b="1" dirty="0" smtClean="0">
                <a:solidFill>
                  <a:srgbClr val="FFC000"/>
                </a:solidFill>
                <a:latin typeface="Times New Roman" panose="02020603050405020304" pitchFamily="18" charset="0"/>
                <a:cs typeface="Times New Roman" panose="02020603050405020304" pitchFamily="18" charset="0"/>
              </a:rPr>
              <a:t>we</a:t>
            </a:r>
            <a:r>
              <a:rPr lang="en-US" sz="2400" b="1" dirty="0" smtClean="0">
                <a:solidFill>
                  <a:schemeClr val="bg1"/>
                </a:solidFill>
                <a:latin typeface="Times New Roman" panose="02020603050405020304" pitchFamily="18" charset="0"/>
                <a:cs typeface="Times New Roman" panose="02020603050405020304" pitchFamily="18" charset="0"/>
              </a:rPr>
              <a:t> going before to the ship set sail for </a:t>
            </a:r>
            <a:r>
              <a:rPr lang="en-US" sz="2400" b="1" dirty="0" err="1" smtClean="0">
                <a:solidFill>
                  <a:schemeClr val="bg1"/>
                </a:solidFill>
                <a:latin typeface="Times New Roman" panose="02020603050405020304" pitchFamily="18" charset="0"/>
                <a:cs typeface="Times New Roman" panose="02020603050405020304" pitchFamily="18" charset="0"/>
              </a:rPr>
              <a:t>Assos</a:t>
            </a:r>
            <a:r>
              <a:rPr lang="en-US" sz="2400" b="1" dirty="0" smtClean="0">
                <a:solidFill>
                  <a:schemeClr val="bg1"/>
                </a:solidFill>
                <a:latin typeface="Times New Roman" panose="02020603050405020304" pitchFamily="18" charset="0"/>
                <a:cs typeface="Times New Roman" panose="02020603050405020304" pitchFamily="18" charset="0"/>
              </a:rPr>
              <a:t>, there intending to take in Paul: for so had he appointed, intending himself to go by land. And when he met us at </a:t>
            </a:r>
            <a:r>
              <a:rPr lang="en-US" sz="2400" b="1" dirty="0" err="1" smtClean="0">
                <a:solidFill>
                  <a:schemeClr val="bg1"/>
                </a:solidFill>
                <a:latin typeface="Times New Roman" panose="02020603050405020304" pitchFamily="18" charset="0"/>
                <a:cs typeface="Times New Roman" panose="02020603050405020304" pitchFamily="18" charset="0"/>
              </a:rPr>
              <a:t>Assos</a:t>
            </a:r>
            <a:r>
              <a:rPr lang="en-US" sz="2400" b="1" dirty="0" smtClean="0">
                <a:solidFill>
                  <a:schemeClr val="bg1"/>
                </a:solidFill>
                <a:latin typeface="Times New Roman" panose="02020603050405020304" pitchFamily="18" charset="0"/>
                <a:cs typeface="Times New Roman" panose="02020603050405020304" pitchFamily="18" charset="0"/>
              </a:rPr>
              <a:t>, we took him in, and came to </a:t>
            </a:r>
            <a:r>
              <a:rPr lang="en-US" sz="2400" b="1" dirty="0" err="1" smtClean="0">
                <a:solidFill>
                  <a:schemeClr val="bg1"/>
                </a:solidFill>
                <a:latin typeface="Times New Roman" panose="02020603050405020304" pitchFamily="18" charset="0"/>
                <a:cs typeface="Times New Roman" panose="02020603050405020304" pitchFamily="18" charset="0"/>
              </a:rPr>
              <a:t>Mitylene</a:t>
            </a:r>
            <a:r>
              <a:rPr lang="en-US" sz="2400" b="1" dirty="0" smtClean="0">
                <a:solidFill>
                  <a:schemeClr val="bg1"/>
                </a:solidFill>
                <a:latin typeface="Times New Roman" panose="02020603050405020304" pitchFamily="18" charset="0"/>
                <a:cs typeface="Times New Roman" panose="02020603050405020304" pitchFamily="18" charset="0"/>
              </a:rPr>
              <a: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37422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My Dropbox\office\Big Picture\layout\Links\my_maps\png\map1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439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37796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381000" y="304800"/>
            <a:ext cx="84582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20:4-7)</a:t>
            </a:r>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And upon the first day of the week, when </a:t>
            </a:r>
            <a:r>
              <a:rPr lang="en-US" sz="2400" b="1" dirty="0" smtClean="0">
                <a:solidFill>
                  <a:srgbClr val="FFC000"/>
                </a:solidFill>
                <a:latin typeface="Times New Roman" panose="02020603050405020304" pitchFamily="18" charset="0"/>
                <a:cs typeface="Times New Roman" panose="02020603050405020304" pitchFamily="18" charset="0"/>
              </a:rPr>
              <a:t>we</a:t>
            </a:r>
            <a:r>
              <a:rPr lang="en-US" sz="2400" b="1" dirty="0" smtClean="0">
                <a:solidFill>
                  <a:schemeClr val="bg1"/>
                </a:solidFill>
                <a:latin typeface="Times New Roman" panose="02020603050405020304" pitchFamily="18" charset="0"/>
                <a:cs typeface="Times New Roman" panose="02020603050405020304" pitchFamily="18" charset="0"/>
              </a:rPr>
              <a:t> were gathered together to break bread, Paul discoursed with </a:t>
            </a:r>
            <a:r>
              <a:rPr lang="en-US" sz="2400" b="1" dirty="0" smtClean="0">
                <a:solidFill>
                  <a:srgbClr val="FFC000"/>
                </a:solidFill>
                <a:latin typeface="Times New Roman" panose="02020603050405020304" pitchFamily="18" charset="0"/>
                <a:cs typeface="Times New Roman" panose="02020603050405020304" pitchFamily="18" charset="0"/>
              </a:rPr>
              <a:t>them</a:t>
            </a:r>
            <a:r>
              <a:rPr lang="en-US" sz="2400" b="1" dirty="0" smtClean="0">
                <a:solidFill>
                  <a:schemeClr val="bg1"/>
                </a:solidFill>
                <a:latin typeface="Times New Roman" panose="02020603050405020304" pitchFamily="18" charset="0"/>
                <a:cs typeface="Times New Roman" panose="02020603050405020304" pitchFamily="18" charset="0"/>
              </a:rPr>
              <a:t>, intending to depart on the morrow; and prolonged his speech until midnight.  </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(Acts 20:13-14) But </a:t>
            </a:r>
            <a:r>
              <a:rPr lang="en-US" sz="2400" b="1" dirty="0" smtClean="0">
                <a:solidFill>
                  <a:srgbClr val="FFC000"/>
                </a:solidFill>
                <a:latin typeface="Times New Roman" panose="02020603050405020304" pitchFamily="18" charset="0"/>
                <a:cs typeface="Times New Roman" panose="02020603050405020304" pitchFamily="18" charset="0"/>
              </a:rPr>
              <a:t>we</a:t>
            </a:r>
            <a:r>
              <a:rPr lang="en-US" sz="2400" b="1" dirty="0" smtClean="0">
                <a:solidFill>
                  <a:schemeClr val="bg1"/>
                </a:solidFill>
                <a:latin typeface="Times New Roman" panose="02020603050405020304" pitchFamily="18" charset="0"/>
                <a:cs typeface="Times New Roman" panose="02020603050405020304" pitchFamily="18" charset="0"/>
              </a:rPr>
              <a:t> going before to the ship set sail for </a:t>
            </a:r>
            <a:r>
              <a:rPr lang="en-US" sz="2400" b="1" dirty="0" err="1" smtClean="0">
                <a:solidFill>
                  <a:schemeClr val="bg1"/>
                </a:solidFill>
                <a:latin typeface="Times New Roman" panose="02020603050405020304" pitchFamily="18" charset="0"/>
                <a:cs typeface="Times New Roman" panose="02020603050405020304" pitchFamily="18" charset="0"/>
              </a:rPr>
              <a:t>Assos</a:t>
            </a:r>
            <a:r>
              <a:rPr lang="en-US" sz="2400" b="1" dirty="0" smtClean="0">
                <a:solidFill>
                  <a:schemeClr val="bg1"/>
                </a:solidFill>
                <a:latin typeface="Times New Roman" panose="02020603050405020304" pitchFamily="18" charset="0"/>
                <a:cs typeface="Times New Roman" panose="02020603050405020304" pitchFamily="18" charset="0"/>
              </a:rPr>
              <a:t>, there intending to take in Paul: for so had he appointed, intending himself to go by land. And when he met us at </a:t>
            </a:r>
            <a:r>
              <a:rPr lang="en-US" sz="2400" b="1" dirty="0" err="1" smtClean="0">
                <a:solidFill>
                  <a:schemeClr val="bg1"/>
                </a:solidFill>
                <a:latin typeface="Times New Roman" panose="02020603050405020304" pitchFamily="18" charset="0"/>
                <a:cs typeface="Times New Roman" panose="02020603050405020304" pitchFamily="18" charset="0"/>
              </a:rPr>
              <a:t>Assos</a:t>
            </a:r>
            <a:r>
              <a:rPr lang="en-US" sz="2400" b="1" dirty="0" smtClean="0">
                <a:solidFill>
                  <a:schemeClr val="bg1"/>
                </a:solidFill>
                <a:latin typeface="Times New Roman" panose="02020603050405020304" pitchFamily="18" charset="0"/>
                <a:cs typeface="Times New Roman" panose="02020603050405020304" pitchFamily="18" charset="0"/>
              </a:rPr>
              <a:t>, we took him in, and came to </a:t>
            </a:r>
            <a:r>
              <a:rPr lang="en-US" sz="2400" b="1" dirty="0" err="1" smtClean="0">
                <a:solidFill>
                  <a:schemeClr val="bg1"/>
                </a:solidFill>
                <a:latin typeface="Times New Roman" panose="02020603050405020304" pitchFamily="18" charset="0"/>
                <a:cs typeface="Times New Roman" panose="02020603050405020304" pitchFamily="18" charset="0"/>
              </a:rPr>
              <a:t>Mitylene</a:t>
            </a:r>
            <a:r>
              <a:rPr lang="en-US" sz="2400" b="1" dirty="0" smtClean="0">
                <a:solidFill>
                  <a:schemeClr val="bg1"/>
                </a:solidFill>
                <a:latin typeface="Times New Roman" panose="02020603050405020304" pitchFamily="18" charset="0"/>
                <a:cs typeface="Times New Roman" panose="02020603050405020304" pitchFamily="18" charset="0"/>
              </a:rPr>
              <a: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6911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extBox 4"/>
          <p:cNvSpPr txBox="1"/>
          <p:nvPr/>
        </p:nvSpPr>
        <p:spPr>
          <a:xfrm>
            <a:off x="990600" y="304800"/>
            <a:ext cx="71628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20:1-6) And after the uproar ceased, Paul having sent for the disciples and exhorted them, took leave of them, and departed to go into Macedonia. And when he had gone through those parts, and had given them much exhortation, he came into Greece. And when he had spent three months there, and a plot was laid against him by Jews as he was about to set sail for Syria, he determined to return through Macedonia.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529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609600" y="457200"/>
            <a:ext cx="8153400" cy="6001643"/>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20:7-12) And upon the first day of the week, when we were gathered together to break bread, Paul discoursed with them, intending to depart on the morrow; and prolonged his speech until midnight. And there were many lights in the upper chamber where we were gathered together. And there sat in the window a certain young man named </a:t>
            </a:r>
            <a:r>
              <a:rPr lang="en-US" sz="2400" b="1" dirty="0" err="1" smtClean="0">
                <a:solidFill>
                  <a:schemeClr val="bg1"/>
                </a:solidFill>
                <a:latin typeface="Times New Roman" panose="02020603050405020304" pitchFamily="18" charset="0"/>
                <a:cs typeface="Times New Roman" panose="02020603050405020304" pitchFamily="18" charset="0"/>
              </a:rPr>
              <a:t>Eutychus</a:t>
            </a:r>
            <a:r>
              <a:rPr lang="en-US" sz="2400" b="1" dirty="0" smtClean="0">
                <a:solidFill>
                  <a:schemeClr val="bg1"/>
                </a:solidFill>
                <a:latin typeface="Times New Roman" panose="02020603050405020304" pitchFamily="18" charset="0"/>
                <a:cs typeface="Times New Roman" panose="02020603050405020304" pitchFamily="18" charset="0"/>
              </a:rPr>
              <a:t>, borne down with deep sleep; and as Paul discoursed yet longer, being borne down by his sleep he fell down from the third story, and was taken up dead. And Paul went down, and fell on him, and embracing him said, Make ye no ado; for his life is in him. And when he was gone up, and had broken the bread, and eaten, and had talked with them a long while, even till break of day, so he departed. And they brought the lad alive, and were not a little comforted.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6926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477982" y="76200"/>
            <a:ext cx="8305800" cy="8217634"/>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20:7-12) And upon the first day of the week, when we were gathered together to break bread, Paul discoursed with them, intending to depart on the morrow; and prolonged his speech until midnight. And there were many lights in the upper chamber where we were gathered together. And there sat in the window a certain young man named </a:t>
            </a:r>
            <a:r>
              <a:rPr lang="en-US" sz="2400" b="1" dirty="0" err="1" smtClean="0">
                <a:solidFill>
                  <a:schemeClr val="bg1"/>
                </a:solidFill>
                <a:latin typeface="Times New Roman" panose="02020603050405020304" pitchFamily="18" charset="0"/>
                <a:cs typeface="Times New Roman" panose="02020603050405020304" pitchFamily="18" charset="0"/>
              </a:rPr>
              <a:t>Eutychus</a:t>
            </a:r>
            <a:r>
              <a:rPr lang="en-US" sz="2400" b="1" dirty="0" smtClean="0">
                <a:solidFill>
                  <a:schemeClr val="bg1"/>
                </a:solidFill>
                <a:latin typeface="Times New Roman" panose="02020603050405020304" pitchFamily="18" charset="0"/>
                <a:cs typeface="Times New Roman" panose="02020603050405020304" pitchFamily="18" charset="0"/>
              </a:rPr>
              <a:t>, borne down with deep sleep; and as Paul discoursed yet longer, being borne down by his sleep he fell down from the third story, and was taken up dead. And Paul went down, and fell on him, and embracing him said, Make ye no ado; for his life is in him. And when he was gone up, and had broken the bread, and eaten, and had talked with them a long while, even till break of day, so he departed. And they brought the lad alive, and were not a little comforted.  </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(Acts 20:13-14) But we going before to the ship set sail for </a:t>
            </a:r>
            <a:r>
              <a:rPr lang="en-US" sz="2400" b="1" dirty="0" err="1" smtClean="0">
                <a:solidFill>
                  <a:schemeClr val="bg1"/>
                </a:solidFill>
                <a:latin typeface="Times New Roman" panose="02020603050405020304" pitchFamily="18" charset="0"/>
                <a:cs typeface="Times New Roman" panose="02020603050405020304" pitchFamily="18" charset="0"/>
              </a:rPr>
              <a:t>Assos</a:t>
            </a:r>
            <a:r>
              <a:rPr lang="en-US" sz="2400" b="1" dirty="0" smtClean="0">
                <a:solidFill>
                  <a:schemeClr val="bg1"/>
                </a:solidFill>
                <a:latin typeface="Times New Roman" panose="02020603050405020304" pitchFamily="18" charset="0"/>
                <a:cs typeface="Times New Roman" panose="02020603050405020304" pitchFamily="18" charset="0"/>
              </a:rPr>
              <a:t>, there intending to take in Paul: for so had he appointed, intending himself to go by land. And when he met us at </a:t>
            </a:r>
            <a:r>
              <a:rPr lang="en-US" sz="2400" b="1" dirty="0" err="1" smtClean="0">
                <a:solidFill>
                  <a:schemeClr val="bg1"/>
                </a:solidFill>
                <a:latin typeface="Times New Roman" panose="02020603050405020304" pitchFamily="18" charset="0"/>
                <a:cs typeface="Times New Roman" panose="02020603050405020304" pitchFamily="18" charset="0"/>
              </a:rPr>
              <a:t>Assos</a:t>
            </a:r>
            <a:r>
              <a:rPr lang="en-US" sz="2400" b="1" dirty="0" smtClean="0">
                <a:solidFill>
                  <a:schemeClr val="bg1"/>
                </a:solidFill>
                <a:latin typeface="Times New Roman" panose="02020603050405020304" pitchFamily="18" charset="0"/>
                <a:cs typeface="Times New Roman" panose="02020603050405020304" pitchFamily="18" charset="0"/>
              </a:rPr>
              <a:t>, we took him in, and came to </a:t>
            </a:r>
            <a:r>
              <a:rPr lang="en-US" sz="2400" b="1" dirty="0" err="1" smtClean="0">
                <a:solidFill>
                  <a:schemeClr val="bg1"/>
                </a:solidFill>
                <a:latin typeface="Times New Roman" panose="02020603050405020304" pitchFamily="18" charset="0"/>
                <a:cs typeface="Times New Roman" panose="02020603050405020304" pitchFamily="18" charset="0"/>
              </a:rPr>
              <a:t>Mitylene</a:t>
            </a:r>
            <a:r>
              <a:rPr lang="en-US" sz="2400" b="1" dirty="0" smtClean="0">
                <a:solidFill>
                  <a:schemeClr val="bg1"/>
                </a:solidFill>
                <a:latin typeface="Times New Roman" panose="02020603050405020304" pitchFamily="18" charset="0"/>
                <a:cs typeface="Times New Roman" panose="02020603050405020304" pitchFamily="18" charset="0"/>
              </a:rPr>
              <a:t>.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6926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457200" y="323165"/>
            <a:ext cx="8534400" cy="6370975"/>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“tarried seven days . . . </a:t>
            </a:r>
            <a:r>
              <a:rPr lang="en-US" sz="2400" b="1" dirty="0">
                <a:solidFill>
                  <a:schemeClr val="bg1"/>
                </a:solidFill>
                <a:latin typeface="Times New Roman" panose="02020603050405020304" pitchFamily="18" charset="0"/>
                <a:cs typeface="Times New Roman" panose="02020603050405020304" pitchFamily="18" charset="0"/>
              </a:rPr>
              <a:t>u</a:t>
            </a:r>
            <a:r>
              <a:rPr lang="en-US" sz="2400" b="1" dirty="0" smtClean="0">
                <a:solidFill>
                  <a:schemeClr val="bg1"/>
                </a:solidFill>
                <a:latin typeface="Times New Roman" panose="02020603050405020304" pitchFamily="18" charset="0"/>
                <a:cs typeface="Times New Roman" panose="02020603050405020304" pitchFamily="18" charset="0"/>
              </a:rPr>
              <a:t>pon the first day of the week”</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Choice  or  pattern??</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Not “convenient” for Paul or the company</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(“lay by in store” – first day   1 Cor. 16)</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Time of day</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“many lights”  --  most likely, night meeting</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First day not “holy” to Romans or Jews</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Most Christians poor – probably working</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Catholics “changed Sabbath to first day”</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	Traditions that have grown</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Sabbath-like restrictions</a:t>
            </a:r>
          </a:p>
          <a:p>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      Multiple meeting times</a:t>
            </a: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827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796636" y="457199"/>
            <a:ext cx="8077200" cy="6001643"/>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Observations:</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First day of the week was special</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Communion was a “purpose” to meet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“preaching and giving” could accompany communion</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Time of day not “bound”</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Multiple meetings not “bound”</a:t>
            </a:r>
          </a:p>
          <a:p>
            <a:endParaRPr lang="en-US" sz="2400" b="1" dirty="0">
              <a:solidFill>
                <a:schemeClr val="bg1"/>
              </a:solidFill>
              <a:latin typeface="Times New Roman" panose="02020603050405020304" pitchFamily="18" charset="0"/>
              <a:cs typeface="Times New Roman" panose="02020603050405020304" pitchFamily="18" charset="0"/>
            </a:endParaRPr>
          </a:p>
          <a:p>
            <a:endParaRPr lang="en-US" sz="2400" b="1" dirty="0" smtClean="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BUT!!!</a:t>
            </a:r>
          </a:p>
          <a:p>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smtClean="0">
                <a:solidFill>
                  <a:schemeClr val="bg1"/>
                </a:solidFill>
                <a:latin typeface="Times New Roman" panose="02020603050405020304" pitchFamily="18" charset="0"/>
                <a:cs typeface="Times New Roman" panose="02020603050405020304" pitchFamily="18" charset="0"/>
              </a:rPr>
              <a:t>We should be grateful for the convenience we enjoy!</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786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extBox 1"/>
          <p:cNvSpPr txBox="1"/>
          <p:nvPr/>
        </p:nvSpPr>
        <p:spPr>
          <a:xfrm>
            <a:off x="0" y="0"/>
            <a:ext cx="9144000" cy="7571303"/>
          </a:xfrm>
          <a:prstGeom prst="rect">
            <a:avLst/>
          </a:prstGeom>
          <a:solidFill>
            <a:schemeClr val="tx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8305800" y="838200"/>
            <a:ext cx="228600" cy="215444"/>
          </a:xfrm>
          <a:prstGeom prst="rect">
            <a:avLst/>
          </a:prstGeom>
          <a:noFill/>
        </p:spPr>
        <p:txBody>
          <a:bodyPr wrap="square" rtlCol="0">
            <a:spAutoFit/>
          </a:bodyPr>
          <a:lstStyle/>
          <a:p>
            <a:r>
              <a:rPr lang="en-US" sz="800" b="1" dirty="0" smtClean="0">
                <a:solidFill>
                  <a:schemeClr val="bg1"/>
                </a:solidFill>
                <a:latin typeface="Bauhaus 93" panose="04030905020B02020C02" pitchFamily="82" charset="0"/>
              </a:rPr>
              <a:t>o</a:t>
            </a:r>
            <a:endParaRPr lang="en-US" sz="800" b="1"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92176688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096375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My Dropbox\office\Big Picture\layout\Links\my_maps\png\map1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439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70807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extBox 4"/>
          <p:cNvSpPr txBox="1"/>
          <p:nvPr/>
        </p:nvSpPr>
        <p:spPr>
          <a:xfrm>
            <a:off x="990600" y="304800"/>
            <a:ext cx="71628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20:1-6) And after the uproar ceased, Paul having sent for the disciples and exhorted them, took leave of them, and departed to go into Macedonia. And when he had gone through those parts, and had given them much exhortation, he came into Greece. And when he had spent three months there, and a plot was laid against him by Jews as he was about to set sail for Syria, he determined to return through Macedonia. </a:t>
            </a:r>
            <a:r>
              <a:rPr lang="en-US" sz="2400" b="1" dirty="0" smtClean="0">
                <a:solidFill>
                  <a:srgbClr val="FFC000"/>
                </a:solidFill>
                <a:latin typeface="Times New Roman" panose="02020603050405020304" pitchFamily="18" charset="0"/>
                <a:cs typeface="Times New Roman" panose="02020603050405020304" pitchFamily="18" charset="0"/>
              </a:rPr>
              <a:t>And there accompanied him as far as </a:t>
            </a:r>
            <a:r>
              <a:rPr lang="en-US" sz="2400" b="1" u="sng" dirty="0" smtClean="0">
                <a:solidFill>
                  <a:srgbClr val="FFC000"/>
                </a:solidFill>
                <a:latin typeface="Times New Roman" panose="02020603050405020304" pitchFamily="18" charset="0"/>
                <a:cs typeface="Times New Roman" panose="02020603050405020304" pitchFamily="18" charset="0"/>
              </a:rPr>
              <a:t>Asia, </a:t>
            </a:r>
            <a:r>
              <a:rPr lang="en-US" sz="2400" b="1" dirty="0" err="1" smtClean="0">
                <a:solidFill>
                  <a:srgbClr val="FFC000"/>
                </a:solidFill>
                <a:latin typeface="Times New Roman" panose="02020603050405020304" pitchFamily="18" charset="0"/>
                <a:cs typeface="Times New Roman" panose="02020603050405020304" pitchFamily="18" charset="0"/>
              </a:rPr>
              <a:t>Sopater</a:t>
            </a:r>
            <a:r>
              <a:rPr lang="en-US" sz="2400" b="1" dirty="0" smtClean="0">
                <a:solidFill>
                  <a:srgbClr val="FFC000"/>
                </a:solidFill>
                <a:latin typeface="Times New Roman" panose="02020603050405020304" pitchFamily="18" charset="0"/>
                <a:cs typeface="Times New Roman" panose="02020603050405020304" pitchFamily="18" charset="0"/>
              </a:rPr>
              <a:t> of </a:t>
            </a:r>
            <a:r>
              <a:rPr lang="en-US" sz="2400" b="1" dirty="0" err="1" smtClean="0">
                <a:solidFill>
                  <a:srgbClr val="FFC000"/>
                </a:solidFill>
                <a:latin typeface="Times New Roman" panose="02020603050405020304" pitchFamily="18" charset="0"/>
                <a:cs typeface="Times New Roman" panose="02020603050405020304" pitchFamily="18" charset="0"/>
              </a:rPr>
              <a:t>Beroea</a:t>
            </a:r>
            <a:r>
              <a:rPr lang="en-US" sz="2400" b="1" dirty="0" smtClean="0">
                <a:solidFill>
                  <a:srgbClr val="FFC000"/>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rgbClr val="FFC000"/>
                </a:solidFill>
                <a:latin typeface="Times New Roman" panose="02020603050405020304" pitchFamily="18" charset="0"/>
                <a:cs typeface="Times New Roman" panose="02020603050405020304" pitchFamily="18" charset="0"/>
              </a:rPr>
              <a:t>Secundus</a:t>
            </a:r>
            <a:r>
              <a:rPr lang="en-US" sz="2400" b="1" dirty="0" smtClean="0">
                <a:solidFill>
                  <a:srgbClr val="FFC000"/>
                </a:solidFill>
                <a:latin typeface="Times New Roman" panose="02020603050405020304" pitchFamily="18" charset="0"/>
                <a:cs typeface="Times New Roman" panose="02020603050405020304" pitchFamily="18" charset="0"/>
              </a:rPr>
              <a:t>; and Gaius of </a:t>
            </a:r>
            <a:r>
              <a:rPr lang="en-US" sz="2400" b="1" dirty="0" err="1" smtClean="0">
                <a:solidFill>
                  <a:srgbClr val="FFC000"/>
                </a:solidFill>
                <a:latin typeface="Times New Roman" panose="02020603050405020304" pitchFamily="18" charset="0"/>
                <a:cs typeface="Times New Roman" panose="02020603050405020304" pitchFamily="18" charset="0"/>
              </a:rPr>
              <a:t>Derbe</a:t>
            </a:r>
            <a:r>
              <a:rPr lang="en-US" sz="2400" b="1" dirty="0" smtClean="0">
                <a:solidFill>
                  <a:srgbClr val="FFC000"/>
                </a:solidFill>
                <a:latin typeface="Times New Roman" panose="02020603050405020304" pitchFamily="18" charset="0"/>
                <a:cs typeface="Times New Roman" panose="02020603050405020304" pitchFamily="18" charset="0"/>
              </a:rPr>
              <a:t>, and Timothy; and of Asia, </a:t>
            </a:r>
            <a:r>
              <a:rPr lang="en-US" sz="2400" b="1" dirty="0" err="1" smtClean="0">
                <a:solidFill>
                  <a:srgbClr val="FFC000"/>
                </a:solidFill>
                <a:latin typeface="Times New Roman" panose="02020603050405020304" pitchFamily="18" charset="0"/>
                <a:cs typeface="Times New Roman" panose="02020603050405020304" pitchFamily="18" charset="0"/>
              </a:rPr>
              <a:t>Tychicus</a:t>
            </a:r>
            <a:r>
              <a:rPr lang="en-US" sz="2400" b="1" dirty="0" smtClean="0">
                <a:solidFill>
                  <a:srgbClr val="FFC000"/>
                </a:solidFill>
                <a:latin typeface="Times New Roman" panose="02020603050405020304" pitchFamily="18" charset="0"/>
                <a:cs typeface="Times New Roman" panose="02020603050405020304" pitchFamily="18" charset="0"/>
              </a:rPr>
              <a:t> and </a:t>
            </a:r>
            <a:r>
              <a:rPr lang="en-US" sz="2400" b="1" dirty="0" err="1" smtClean="0">
                <a:solidFill>
                  <a:srgbClr val="FFC000"/>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3944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extBox 4"/>
          <p:cNvSpPr txBox="1"/>
          <p:nvPr/>
        </p:nvSpPr>
        <p:spPr>
          <a:xfrm>
            <a:off x="990600" y="304800"/>
            <a:ext cx="71628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20:1-6) And after the uproar ceased, Paul having sent for the disciples and exhorted them, took leave of them, and departed to go into Macedonia. And when he had gone through those parts, and had given them much exhortation, he came into Greece. And when he had spent three months there, and a plot was laid against him by Jews as he was about to set sail for Syria, he determined to return through Macedonia.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smtClean="0">
                <a:solidFill>
                  <a:srgbClr val="FFC000"/>
                </a:solidFill>
                <a:latin typeface="Times New Roman" panose="02020603050405020304" pitchFamily="18" charset="0"/>
                <a:cs typeface="Times New Roman" panose="02020603050405020304" pitchFamily="18" charset="0"/>
              </a:rPr>
              <a:t>But these had gone before, and were waiting for us at Troas. </a:t>
            </a:r>
            <a:r>
              <a:rPr lang="en-US" sz="2400" b="1" dirty="0" smtClean="0">
                <a:solidFill>
                  <a:schemeClr val="bg1"/>
                </a:solidFill>
                <a:latin typeface="Times New Roman" panose="02020603050405020304" pitchFamily="18" charset="0"/>
                <a:cs typeface="Times New Roman" panose="02020603050405020304" pitchFamily="18" charset="0"/>
              </a:rPr>
              <a:t>And we sailed away from Philippi after the days of unleavened bread, and came unto them to Troas in five days, where we tarried seven days.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3944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extBox 4"/>
          <p:cNvSpPr txBox="1"/>
          <p:nvPr/>
        </p:nvSpPr>
        <p:spPr>
          <a:xfrm>
            <a:off x="990600" y="304800"/>
            <a:ext cx="71628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20:1-6) And after the uproar ceased, Paul having sent for the disciples and exhorted them, took leave of them, and departed to go into Macedonia. And when he had gone through those parts, and had given them much exhortation, he came into Greece. And when he had spent three months there, and a plot was laid against him by Jews as he was about to set sail for Syria, he determined to return through Macedonia.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where we tarried seven days.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4458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extBox 4"/>
          <p:cNvSpPr txBox="1"/>
          <p:nvPr/>
        </p:nvSpPr>
        <p:spPr>
          <a:xfrm>
            <a:off x="990600" y="304800"/>
            <a:ext cx="71628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20:1-6) And after the uproar ceased, Paul having sent for the disciples and exhorted them, took leave of them, and departed to go into Macedonia. And when he had gone through those parts, and had given them much exhortation, he came into Greece. And when he had spent three months there, and a plot was laid against him by Jews as he was about to set sail for Syria, he determined to return through Macedonia.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t>
            </a:r>
            <a:r>
              <a:rPr lang="en-US" sz="2400" b="1" dirty="0" smtClean="0">
                <a:solidFill>
                  <a:srgbClr val="FFC000"/>
                </a:solidFill>
                <a:latin typeface="Times New Roman" panose="02020603050405020304" pitchFamily="18" charset="0"/>
                <a:cs typeface="Times New Roman" panose="02020603050405020304" pitchFamily="18" charset="0"/>
              </a:rPr>
              <a:t>And we sailed away from Philippi after the days of unleavened bread, and came unto them to Troas in five days, where we tarried seven days.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7825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My Dropbox\office\Big Picture\layout\Links\my_maps\png\map1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439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84610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2"/>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extBox 4"/>
          <p:cNvSpPr txBox="1"/>
          <p:nvPr/>
        </p:nvSpPr>
        <p:spPr>
          <a:xfrm>
            <a:off x="990600" y="304800"/>
            <a:ext cx="7162800" cy="7109639"/>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(Acts 20:1-6) And after the uproar ceased, Paul having sent for the disciples and exhorted them, took leave of them, and departed to go into Macedonia. And when he had gone through those parts, and had given them much exhortation, he came into Greece. And when he had spent three months there, and a plot was laid against him by Jews as he was about to set sail for Syria, he determined to return through Macedonia. And there accompanied him as far as Asia, </a:t>
            </a:r>
            <a:r>
              <a:rPr lang="en-US" sz="2400" b="1" dirty="0" err="1" smtClean="0">
                <a:solidFill>
                  <a:schemeClr val="bg1"/>
                </a:solidFill>
                <a:latin typeface="Times New Roman" panose="02020603050405020304" pitchFamily="18" charset="0"/>
                <a:cs typeface="Times New Roman" panose="02020603050405020304" pitchFamily="18" charset="0"/>
              </a:rPr>
              <a:t>Sopater</a:t>
            </a:r>
            <a:r>
              <a:rPr lang="en-US" sz="2400" b="1" dirty="0" smtClean="0">
                <a:solidFill>
                  <a:schemeClr val="bg1"/>
                </a:solidFill>
                <a:latin typeface="Times New Roman" panose="02020603050405020304" pitchFamily="18" charset="0"/>
                <a:cs typeface="Times New Roman" panose="02020603050405020304" pitchFamily="18" charset="0"/>
              </a:rPr>
              <a:t> of </a:t>
            </a:r>
            <a:r>
              <a:rPr lang="en-US" sz="2400" b="1" dirty="0" err="1" smtClean="0">
                <a:solidFill>
                  <a:schemeClr val="bg1"/>
                </a:solidFill>
                <a:latin typeface="Times New Roman" panose="02020603050405020304" pitchFamily="18" charset="0"/>
                <a:cs typeface="Times New Roman" panose="02020603050405020304" pitchFamily="18" charset="0"/>
              </a:rPr>
              <a:t>Beroea</a:t>
            </a:r>
            <a:r>
              <a:rPr lang="en-US" sz="2400" b="1" dirty="0" smtClean="0">
                <a:solidFill>
                  <a:schemeClr val="bg1"/>
                </a:solidFill>
                <a:latin typeface="Times New Roman" panose="02020603050405020304" pitchFamily="18" charset="0"/>
                <a:cs typeface="Times New Roman" panose="02020603050405020304" pitchFamily="18" charset="0"/>
              </a:rPr>
              <a:t>, the son of Pyrrhus; and of the Thessalonians, Aristarchus and </a:t>
            </a:r>
            <a:r>
              <a:rPr lang="en-US" sz="2400" b="1" dirty="0" err="1" smtClean="0">
                <a:solidFill>
                  <a:schemeClr val="bg1"/>
                </a:solidFill>
                <a:latin typeface="Times New Roman" panose="02020603050405020304" pitchFamily="18" charset="0"/>
                <a:cs typeface="Times New Roman" panose="02020603050405020304" pitchFamily="18" charset="0"/>
              </a:rPr>
              <a:t>Secundus</a:t>
            </a:r>
            <a:r>
              <a:rPr lang="en-US" sz="2400" b="1" dirty="0" smtClean="0">
                <a:solidFill>
                  <a:schemeClr val="bg1"/>
                </a:solidFill>
                <a:latin typeface="Times New Roman" panose="02020603050405020304" pitchFamily="18" charset="0"/>
                <a:cs typeface="Times New Roman" panose="02020603050405020304" pitchFamily="18" charset="0"/>
              </a:rPr>
              <a:t>; and Gaius of </a:t>
            </a:r>
            <a:r>
              <a:rPr lang="en-US" sz="2400" b="1" dirty="0" err="1" smtClean="0">
                <a:solidFill>
                  <a:schemeClr val="bg1"/>
                </a:solidFill>
                <a:latin typeface="Times New Roman" panose="02020603050405020304" pitchFamily="18" charset="0"/>
                <a:cs typeface="Times New Roman" panose="02020603050405020304" pitchFamily="18" charset="0"/>
              </a:rPr>
              <a:t>Derbe</a:t>
            </a:r>
            <a:r>
              <a:rPr lang="en-US" sz="2400" b="1" dirty="0" smtClean="0">
                <a:solidFill>
                  <a:schemeClr val="bg1"/>
                </a:solidFill>
                <a:latin typeface="Times New Roman" panose="02020603050405020304" pitchFamily="18" charset="0"/>
                <a:cs typeface="Times New Roman" panose="02020603050405020304" pitchFamily="18" charset="0"/>
              </a:rPr>
              <a:t>, and Timothy; and of Asia, </a:t>
            </a:r>
            <a:r>
              <a:rPr lang="en-US" sz="2400" b="1" dirty="0" err="1" smtClean="0">
                <a:solidFill>
                  <a:schemeClr val="bg1"/>
                </a:solidFill>
                <a:latin typeface="Times New Roman" panose="02020603050405020304" pitchFamily="18" charset="0"/>
                <a:cs typeface="Times New Roman" panose="02020603050405020304" pitchFamily="18" charset="0"/>
              </a:rPr>
              <a:t>Tychicus</a:t>
            </a:r>
            <a:r>
              <a:rPr lang="en-US" sz="2400" b="1" dirty="0" smtClean="0">
                <a:solidFill>
                  <a:schemeClr val="bg1"/>
                </a:solidFill>
                <a:latin typeface="Times New Roman" panose="02020603050405020304" pitchFamily="18" charset="0"/>
                <a:cs typeface="Times New Roman" panose="02020603050405020304" pitchFamily="18" charset="0"/>
              </a:rPr>
              <a:t> and </a:t>
            </a:r>
            <a:r>
              <a:rPr lang="en-US" sz="2400" b="1" dirty="0" err="1" smtClean="0">
                <a:solidFill>
                  <a:schemeClr val="bg1"/>
                </a:solidFill>
                <a:latin typeface="Times New Roman" panose="02020603050405020304" pitchFamily="18" charset="0"/>
                <a:cs typeface="Times New Roman" panose="02020603050405020304" pitchFamily="18" charset="0"/>
              </a:rPr>
              <a:t>Trophimus</a:t>
            </a:r>
            <a:r>
              <a:rPr lang="en-US" sz="2400" b="1" dirty="0" smtClean="0">
                <a:solidFill>
                  <a:schemeClr val="bg1"/>
                </a:solidFill>
                <a:latin typeface="Times New Roman" panose="02020603050405020304" pitchFamily="18" charset="0"/>
                <a:cs typeface="Times New Roman" panose="02020603050405020304" pitchFamily="18" charset="0"/>
              </a:rPr>
              <a:t>. But these had gone before, and were waiting for us at Troas. And we sailed away from Philippi after the days of unleavened bread, and came unto them to Troas in five days, </a:t>
            </a:r>
            <a:r>
              <a:rPr lang="en-US" sz="2400" b="1" dirty="0" smtClean="0">
                <a:solidFill>
                  <a:srgbClr val="FF6600"/>
                </a:solidFill>
                <a:latin typeface="Times New Roman" panose="02020603050405020304" pitchFamily="18" charset="0"/>
                <a:cs typeface="Times New Roman" panose="02020603050405020304" pitchFamily="18" charset="0"/>
              </a:rPr>
              <a:t>where we tarried seven days.  </a:t>
            </a:r>
          </a:p>
          <a:p>
            <a:endParaRPr lang="en-US" sz="2400" b="1" dirty="0" smtClean="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7825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2967</Words>
  <Application>Microsoft Macintosh PowerPoint</Application>
  <PresentationFormat>On-screen Show (4:3)</PresentationFormat>
  <Paragraphs>641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Owen</cp:lastModifiedBy>
  <cp:revision>17</cp:revision>
  <dcterms:created xsi:type="dcterms:W3CDTF">2015-05-30T23:46:54Z</dcterms:created>
  <dcterms:modified xsi:type="dcterms:W3CDTF">2015-05-31T12:27:52Z</dcterms:modified>
</cp:coreProperties>
</file>