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1"/>
  </p:notesMasterIdLst>
  <p:sldIdLst>
    <p:sldId id="259" r:id="rId3"/>
    <p:sldId id="257" r:id="rId4"/>
    <p:sldId id="333" r:id="rId5"/>
    <p:sldId id="261" r:id="rId6"/>
    <p:sldId id="334" r:id="rId7"/>
    <p:sldId id="339" r:id="rId8"/>
    <p:sldId id="340" r:id="rId9"/>
    <p:sldId id="322" r:id="rId10"/>
    <p:sldId id="338" r:id="rId11"/>
    <p:sldId id="341" r:id="rId12"/>
    <p:sldId id="335" r:id="rId13"/>
    <p:sldId id="343" r:id="rId14"/>
    <p:sldId id="342" r:id="rId15"/>
    <p:sldId id="336" r:id="rId16"/>
    <p:sldId id="344" r:id="rId17"/>
    <p:sldId id="345" r:id="rId18"/>
    <p:sldId id="337" r:id="rId19"/>
    <p:sldId id="269" r:id="rId2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13" autoAdjust="0"/>
  </p:normalViewPr>
  <p:slideViewPr>
    <p:cSldViewPr snapToGrid="0" snapToObjects="1">
      <p:cViewPr varScale="1">
        <p:scale>
          <a:sx n="112" d="100"/>
          <a:sy n="112" d="100"/>
        </p:scale>
        <p:origin x="-224"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slide" Target="slides/slide18.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83707A-F38F-E04A-BA20-ACB8DC745B91}" type="datetimeFigureOut">
              <a:rPr lang="en-US" smtClean="0"/>
              <a:t>8/8/15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FC8307-F33F-D14C-BCC2-1300C5A12715}" type="slidenum">
              <a:rPr lang="en-US" smtClean="0"/>
              <a:t>‹#›</a:t>
            </a:fld>
            <a:endParaRPr lang="en-US"/>
          </a:p>
        </p:txBody>
      </p:sp>
    </p:spTree>
    <p:extLst>
      <p:ext uri="{BB962C8B-B14F-4D97-AF65-F5344CB8AC3E}">
        <p14:creationId xmlns:p14="http://schemas.microsoft.com/office/powerpoint/2010/main" val="4036185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1762633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11</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12</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13</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14</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15</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16</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17</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1762633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4</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5</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6</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7</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8</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9</a:t>
            </a:fld>
            <a:endParaRPr lang="en-US"/>
          </a:p>
        </p:txBody>
      </p:sp>
    </p:spTree>
    <p:extLst>
      <p:ext uri="{BB962C8B-B14F-4D97-AF65-F5344CB8AC3E}">
        <p14:creationId xmlns:p14="http://schemas.microsoft.com/office/powerpoint/2010/main" val="853113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A488F7-697E-414D-ADEA-1A0026D3DEB3}" type="slidenum">
              <a:rPr lang="en-US" smtClean="0"/>
              <a:t>10</a:t>
            </a:fld>
            <a:endParaRPr lang="en-US"/>
          </a:p>
        </p:txBody>
      </p:sp>
    </p:spTree>
    <p:extLst>
      <p:ext uri="{BB962C8B-B14F-4D97-AF65-F5344CB8AC3E}">
        <p14:creationId xmlns:p14="http://schemas.microsoft.com/office/powerpoint/2010/main" val="853113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8864718-82E6-4F43-BF37-3EFB18D7BCFA}"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64718-82E6-4F43-BF37-3EFB18D7BCFA}"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64718-82E6-4F43-BF37-3EFB18D7BCFA}"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874B52D-449D-D346-8D02-7E2B2250855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547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EDE9BA0-9AD1-A345-8D87-918C731E4B2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00672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E7D793A-5240-354A-B1F9-8262A78E5F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59829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735566C-7652-5649-BA76-0722F8DB9BF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69684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550BD72-CE55-C740-B099-51034966D73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36746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BBA8D852-439C-C24A-82C6-2049E0C095D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64144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C123CB1-61D6-B14E-9823-ED6AF84882A7}"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8023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8CE151B-6E33-F14E-92B4-95032B09D68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60778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864718-82E6-4F43-BF37-3EFB18D7BCFA}"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6DFF093D-26CB-0945-8396-D3F1A3DD4406}"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38202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DA6879C-57B2-F04C-978C-63A477A1E1E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3462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5AA164-279D-6D42-827F-9ECA6ADB3D2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644473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864718-82E6-4F43-BF37-3EFB18D7BCFA}" type="datetimeFigureOut">
              <a:rPr lang="en-US" smtClean="0"/>
              <a:t>8/8/15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8864718-82E6-4F43-BF37-3EFB18D7BCFA}" type="datetimeFigureOut">
              <a:rPr lang="en-US" smtClean="0"/>
              <a:t>8/8/15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8864718-82E6-4F43-BF37-3EFB18D7BCFA}" type="datetimeFigureOut">
              <a:rPr lang="en-US" smtClean="0"/>
              <a:t>8/8/15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8864718-82E6-4F43-BF37-3EFB18D7BCFA}" type="datetimeFigureOut">
              <a:rPr lang="en-US" smtClean="0"/>
              <a:t>8/8/15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864718-82E6-4F43-BF37-3EFB18D7BCFA}" type="datetimeFigureOut">
              <a:rPr lang="en-US" smtClean="0"/>
              <a:t>8/8/15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64718-82E6-4F43-BF37-3EFB18D7BCFA}" type="datetimeFigureOut">
              <a:rPr lang="en-US" smtClean="0"/>
              <a:t>8/8/15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864718-82E6-4F43-BF37-3EFB18D7BCFA}" type="datetimeFigureOut">
              <a:rPr lang="en-US" smtClean="0"/>
              <a:t>8/8/15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1B8AA8-4B69-154E-BAB5-CA2476E92865}"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8864718-82E6-4F43-BF37-3EFB18D7BCFA}" type="datetimeFigureOut">
              <a:rPr lang="en-US" smtClean="0"/>
              <a:t>8/8/15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9E1B8AA8-4B69-154E-BAB5-CA2476E92865}"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1"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a typeface="ＭＳ Ｐゴシック" charset="0"/>
            </a:endParaRPr>
          </a:p>
        </p:txBody>
      </p:sp>
      <p:sp>
        <p:nvSpPr>
          <p:cNvPr id="4102"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4D6AD475-98CA-8A45-AF4D-335501EFA85C}" type="slidenum">
              <a:rPr lang="en-US">
                <a:solidFill>
                  <a:srgbClr val="000000"/>
                </a:solidFill>
                <a:latin typeface="Arial" charset="0"/>
                <a:ea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endParaRPr>
          </a:p>
        </p:txBody>
      </p:sp>
      <p:pic>
        <p:nvPicPr>
          <p:cNvPr id="4226" name="Picture 130" descr="scripture reading_c_nv"/>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463" y="-8335"/>
            <a:ext cx="9178926" cy="5160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178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75141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73593"/>
            <a:ext cx="2667000" cy="2123658"/>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Saul: The Typical King</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1Samuel 8-31;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10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pic>
        <p:nvPicPr>
          <p:cNvPr id="2" name="Picture 1" descr="Mt Gilboa from Beth Shean, tb n011700.jpg"/>
          <p:cNvPicPr>
            <a:picLocks noChangeAspect="1"/>
          </p:cNvPicPr>
          <p:nvPr/>
        </p:nvPicPr>
        <p:blipFill rotWithShape="1">
          <a:blip r:embed="rId3">
            <a:extLst>
              <a:ext uri="{28A0092B-C50C-407E-A947-70E740481C1C}">
                <a14:useLocalDpi xmlns:a14="http://schemas.microsoft.com/office/drawing/2010/main" val="0"/>
              </a:ext>
            </a:extLst>
          </a:blip>
          <a:srcRect l="5555"/>
          <a:stretch/>
        </p:blipFill>
        <p:spPr>
          <a:xfrm>
            <a:off x="2667000" y="0"/>
            <a:ext cx="6477000" cy="5143500"/>
          </a:xfrm>
          <a:prstGeom prst="rect">
            <a:avLst/>
          </a:prstGeom>
        </p:spPr>
      </p:pic>
    </p:spTree>
    <p:extLst>
      <p:ext uri="{BB962C8B-B14F-4D97-AF65-F5344CB8AC3E}">
        <p14:creationId xmlns:p14="http://schemas.microsoft.com/office/powerpoint/2010/main" val="243948128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743200" y="0"/>
            <a:ext cx="6400800" cy="5143500"/>
          </a:xfrm>
        </p:spPr>
        <p:txBody>
          <a:bodyPr numCol="1" anchor="t"/>
          <a:lstStyle/>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Trusted </a:t>
            </a:r>
            <a:r>
              <a:rPr lang="en-US" sz="2800" dirty="0">
                <a:solidFill>
                  <a:schemeClr val="bg1"/>
                </a:solidFill>
                <a:latin typeface="Avenir Book"/>
                <a:cs typeface="Avenir Book"/>
              </a:rPr>
              <a:t>God Completely </a:t>
            </a:r>
            <a:r>
              <a:rPr lang="en-US" sz="2800" dirty="0" smtClean="0">
                <a:solidFill>
                  <a:schemeClr val="bg1"/>
                </a:solidFill>
                <a:latin typeface="Avenir Book"/>
                <a:cs typeface="Avenir Book"/>
              </a:rPr>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(1Samuel 17.34</a:t>
            </a:r>
            <a:r>
              <a:rPr lang="en-US" sz="2800" dirty="0">
                <a:solidFill>
                  <a:schemeClr val="bg1"/>
                </a:solidFill>
                <a:latin typeface="Avenir Book"/>
                <a:cs typeface="Avenir Book"/>
              </a:rPr>
              <a:t>-37,45-</a:t>
            </a:r>
            <a:r>
              <a:rPr lang="en-US" sz="2800" dirty="0" smtClean="0">
                <a:solidFill>
                  <a:schemeClr val="bg1"/>
                </a:solidFill>
                <a:latin typeface="Avenir Book"/>
                <a:cs typeface="Avenir Book"/>
              </a:rPr>
              <a:t>47)</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Made God’s Will, </a:t>
            </a:r>
            <a:r>
              <a:rPr lang="en-US" sz="2800" dirty="0">
                <a:solidFill>
                  <a:schemeClr val="bg1"/>
                </a:solidFill>
                <a:latin typeface="Avenir Book"/>
                <a:cs typeface="Avenir Book"/>
              </a:rPr>
              <a:t>His Will (</a:t>
            </a:r>
            <a:r>
              <a:rPr lang="en-US" sz="2800" dirty="0" smtClean="0">
                <a:solidFill>
                  <a:schemeClr val="bg1"/>
                </a:solidFill>
                <a:latin typeface="Avenir Book"/>
                <a:cs typeface="Avenir Book"/>
              </a:rPr>
              <a:t>Psalm19.7</a:t>
            </a:r>
            <a:r>
              <a:rPr lang="en-US" sz="2800" dirty="0">
                <a:solidFill>
                  <a:schemeClr val="bg1"/>
                </a:solidFill>
                <a:latin typeface="Avenir Book"/>
                <a:cs typeface="Avenir Book"/>
              </a:rPr>
              <a:t>-</a:t>
            </a:r>
            <a:r>
              <a:rPr lang="en-US" sz="2800" dirty="0" smtClean="0">
                <a:solidFill>
                  <a:schemeClr val="bg1"/>
                </a:solidFill>
                <a:latin typeface="Avenir Book"/>
                <a:cs typeface="Avenir Book"/>
              </a:rPr>
              <a:t>14)</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Concerned With The Lord’s House (2Samuel 6-7)</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Interested In The Spread Of The Kingdom (Psalm 2)</a:t>
            </a:r>
            <a:endParaRPr lang="en-US" sz="2800" dirty="0" smtClean="0">
              <a:solidFill>
                <a:schemeClr val="bg1"/>
              </a:solidFill>
              <a:latin typeface="Avenir Book"/>
              <a:cs typeface="Avenir Book"/>
            </a:endParaRPr>
          </a:p>
        </p:txBody>
      </p:sp>
      <p:sp>
        <p:nvSpPr>
          <p:cNvPr id="6" name="TextBox 5"/>
          <p:cNvSpPr txBox="1"/>
          <p:nvPr/>
        </p:nvSpPr>
        <p:spPr>
          <a:xfrm>
            <a:off x="0" y="1228879"/>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David: King After God’s Own Heart</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2Samuel;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11-29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0832185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9">
                                            <p:txEl>
                                              <p:pRg st="0" end="0"/>
                                            </p:txEl>
                                          </p:spTgt>
                                        </p:tgtEl>
                                        <p:attrNameLst>
                                          <p:attrName>style.visibility</p:attrName>
                                        </p:attrNameLst>
                                      </p:cBhvr>
                                      <p:to>
                                        <p:strVal val="visible"/>
                                      </p:to>
                                    </p:set>
                                    <p:animEffect transition="in" filter="fade">
                                      <p:cBhvr>
                                        <p:cTn id="7" dur="1000"/>
                                        <p:tgtEl>
                                          <p:spTgt spid="3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99">
                                            <p:txEl>
                                              <p:pRg st="1" end="1"/>
                                            </p:txEl>
                                          </p:spTgt>
                                        </p:tgtEl>
                                        <p:attrNameLst>
                                          <p:attrName>style.visibility</p:attrName>
                                        </p:attrNameLst>
                                      </p:cBhvr>
                                      <p:to>
                                        <p:strVal val="visible"/>
                                      </p:to>
                                    </p:set>
                                    <p:animEffect transition="in" filter="fade">
                                      <p:cBhvr>
                                        <p:cTn id="12" dur="1000"/>
                                        <p:tgtEl>
                                          <p:spTgt spid="3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99">
                                            <p:txEl>
                                              <p:pRg st="2" end="2"/>
                                            </p:txEl>
                                          </p:spTgt>
                                        </p:tgtEl>
                                        <p:attrNameLst>
                                          <p:attrName>style.visibility</p:attrName>
                                        </p:attrNameLst>
                                      </p:cBhvr>
                                      <p:to>
                                        <p:strVal val="visible"/>
                                      </p:to>
                                    </p:set>
                                    <p:animEffect transition="in" filter="fade">
                                      <p:cBhvr>
                                        <p:cTn id="17" dur="1000"/>
                                        <p:tgtEl>
                                          <p:spTgt spid="3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99">
                                            <p:txEl>
                                              <p:pRg st="3" end="3"/>
                                            </p:txEl>
                                          </p:spTgt>
                                        </p:tgtEl>
                                        <p:attrNameLst>
                                          <p:attrName>style.visibility</p:attrName>
                                        </p:attrNameLst>
                                      </p:cBhvr>
                                      <p:to>
                                        <p:strVal val="visible"/>
                                      </p:to>
                                    </p:set>
                                    <p:animEffect transition="in" filter="fade">
                                      <p:cBhvr>
                                        <p:cTn id="22" dur="1000"/>
                                        <p:tgtEl>
                                          <p:spTgt spid="3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28879"/>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David: King After God’s Own Heart</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2Samuel;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11-29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pic>
        <p:nvPicPr>
          <p:cNvPr id="3" name="Picture 2"/>
          <p:cNvPicPr>
            <a:picLocks noChangeAspect="1"/>
          </p:cNvPicPr>
          <p:nvPr/>
        </p:nvPicPr>
        <p:blipFill rotWithShape="1">
          <a:blip r:embed="rId3"/>
          <a:srcRect l="7966" t="13226" r="8689"/>
          <a:stretch/>
        </p:blipFill>
        <p:spPr>
          <a:xfrm>
            <a:off x="3923514" y="0"/>
            <a:ext cx="3719401" cy="5172873"/>
          </a:xfrm>
          <a:prstGeom prst="rect">
            <a:avLst/>
          </a:prstGeom>
        </p:spPr>
      </p:pic>
    </p:spTree>
    <p:extLst>
      <p:ext uri="{BB962C8B-B14F-4D97-AF65-F5344CB8AC3E}">
        <p14:creationId xmlns:p14="http://schemas.microsoft.com/office/powerpoint/2010/main" val="77858514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743200" y="0"/>
            <a:ext cx="6400800" cy="5143500"/>
          </a:xfrm>
        </p:spPr>
        <p:txBody>
          <a:bodyPr numCol="1" anchor="t"/>
          <a:lstStyle/>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Trusted </a:t>
            </a:r>
            <a:r>
              <a:rPr lang="en-US" sz="2800" dirty="0">
                <a:solidFill>
                  <a:schemeClr val="bg1"/>
                </a:solidFill>
                <a:latin typeface="Avenir Book"/>
                <a:cs typeface="Avenir Book"/>
              </a:rPr>
              <a:t>God Completely </a:t>
            </a:r>
            <a:r>
              <a:rPr lang="en-US" sz="2800" dirty="0" smtClean="0">
                <a:solidFill>
                  <a:schemeClr val="bg1"/>
                </a:solidFill>
                <a:latin typeface="Avenir Book"/>
                <a:cs typeface="Avenir Book"/>
              </a:rPr>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(1Samuel 17.34</a:t>
            </a:r>
            <a:r>
              <a:rPr lang="en-US" sz="2800" dirty="0">
                <a:solidFill>
                  <a:schemeClr val="bg1"/>
                </a:solidFill>
                <a:latin typeface="Avenir Book"/>
                <a:cs typeface="Avenir Book"/>
              </a:rPr>
              <a:t>-37,45-</a:t>
            </a:r>
            <a:r>
              <a:rPr lang="en-US" sz="2800" dirty="0" smtClean="0">
                <a:solidFill>
                  <a:schemeClr val="bg1"/>
                </a:solidFill>
                <a:latin typeface="Avenir Book"/>
                <a:cs typeface="Avenir Book"/>
              </a:rPr>
              <a:t>47)</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Made God’s Will, </a:t>
            </a:r>
            <a:r>
              <a:rPr lang="en-US" sz="2800" dirty="0">
                <a:solidFill>
                  <a:schemeClr val="bg1"/>
                </a:solidFill>
                <a:latin typeface="Avenir Book"/>
                <a:cs typeface="Avenir Book"/>
              </a:rPr>
              <a:t>His Will (</a:t>
            </a:r>
            <a:r>
              <a:rPr lang="en-US" sz="2800" dirty="0" smtClean="0">
                <a:solidFill>
                  <a:schemeClr val="bg1"/>
                </a:solidFill>
                <a:latin typeface="Avenir Book"/>
                <a:cs typeface="Avenir Book"/>
              </a:rPr>
              <a:t>Psalm19.7</a:t>
            </a:r>
            <a:r>
              <a:rPr lang="en-US" sz="2800" dirty="0">
                <a:solidFill>
                  <a:schemeClr val="bg1"/>
                </a:solidFill>
                <a:latin typeface="Avenir Book"/>
                <a:cs typeface="Avenir Book"/>
              </a:rPr>
              <a:t>-</a:t>
            </a:r>
            <a:r>
              <a:rPr lang="en-US" sz="2800" dirty="0" smtClean="0">
                <a:solidFill>
                  <a:schemeClr val="bg1"/>
                </a:solidFill>
                <a:latin typeface="Avenir Book"/>
                <a:cs typeface="Avenir Book"/>
              </a:rPr>
              <a:t>14)</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Concerned With The Lord’s House (2Samuel 6-7)</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Interested In The Spread Of The Kingdom (Psalm 2)</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When Wrong, Truly Repented </a:t>
            </a:r>
            <a:r>
              <a:rPr lang="es-ES_tradnl" sz="2800" dirty="0">
                <a:solidFill>
                  <a:schemeClr val="bg1"/>
                </a:solidFill>
                <a:latin typeface="Avenir Book"/>
                <a:cs typeface="Avenir Book"/>
              </a:rPr>
              <a:t>(2Samuel 12.13; </a:t>
            </a:r>
            <a:r>
              <a:rPr lang="es-ES_tradnl" sz="2800" dirty="0" err="1">
                <a:solidFill>
                  <a:schemeClr val="bg1"/>
                </a:solidFill>
                <a:latin typeface="Avenir Book"/>
                <a:cs typeface="Avenir Book"/>
              </a:rPr>
              <a:t>Psalm</a:t>
            </a:r>
            <a:r>
              <a:rPr lang="es-ES_tradnl" sz="2800" dirty="0">
                <a:solidFill>
                  <a:schemeClr val="bg1"/>
                </a:solidFill>
                <a:latin typeface="Avenir Book"/>
                <a:cs typeface="Avenir Book"/>
              </a:rPr>
              <a:t> 32; </a:t>
            </a:r>
            <a:r>
              <a:rPr lang="es-ES_tradnl" sz="2800" dirty="0" smtClean="0">
                <a:solidFill>
                  <a:schemeClr val="bg1"/>
                </a:solidFill>
                <a:latin typeface="Avenir Book"/>
                <a:cs typeface="Avenir Book"/>
              </a:rPr>
              <a:t>51)</a:t>
            </a:r>
            <a:endParaRPr lang="en-US" sz="2800" dirty="0" smtClean="0">
              <a:solidFill>
                <a:schemeClr val="bg1"/>
              </a:solidFill>
              <a:latin typeface="Avenir Book"/>
              <a:cs typeface="Avenir Book"/>
            </a:endParaRPr>
          </a:p>
        </p:txBody>
      </p:sp>
      <p:sp>
        <p:nvSpPr>
          <p:cNvPr id="6" name="TextBox 5"/>
          <p:cNvSpPr txBox="1"/>
          <p:nvPr/>
        </p:nvSpPr>
        <p:spPr>
          <a:xfrm>
            <a:off x="0" y="1228879"/>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David: King After God’s Own Heart</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2Samuel;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11-29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37005879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9">
                                            <p:txEl>
                                              <p:pRg st="4" end="4"/>
                                            </p:txEl>
                                          </p:spTgt>
                                        </p:tgtEl>
                                        <p:attrNameLst>
                                          <p:attrName>style.visibility</p:attrName>
                                        </p:attrNameLst>
                                      </p:cBhvr>
                                      <p:to>
                                        <p:strVal val="visible"/>
                                      </p:to>
                                    </p:set>
                                    <p:animEffect transition="in" filter="fade">
                                      <p:cBhvr>
                                        <p:cTn id="7" dur="1000"/>
                                        <p:tgtEl>
                                          <p:spTgt spid="3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667000" y="0"/>
            <a:ext cx="6477000" cy="5143500"/>
          </a:xfrm>
        </p:spPr>
        <p:txBody>
          <a:bodyPr numCol="1" anchor="t"/>
          <a:lstStyle/>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Sought Wisdom From God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(1Kings 3)</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Exercised Godly Wisdom At Times (1Kings 3.15-28; 8)</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Substituted Worldly Wisdom</a:t>
            </a:r>
          </a:p>
          <a:p>
            <a:pPr marL="914400" lvl="1" indent="-457200" algn="l">
              <a:spcBef>
                <a:spcPts val="600"/>
              </a:spcBef>
              <a:spcAft>
                <a:spcPts val="600"/>
              </a:spcAft>
              <a:buFont typeface="Arial"/>
              <a:buChar char="•"/>
            </a:pPr>
            <a:r>
              <a:rPr lang="en-US" dirty="0" smtClean="0">
                <a:solidFill>
                  <a:schemeClr val="bg1"/>
                </a:solidFill>
                <a:latin typeface="Avenir Book"/>
                <a:cs typeface="Avenir Book"/>
              </a:rPr>
              <a:t>In Securing The Throne (1Kings 2)</a:t>
            </a:r>
          </a:p>
          <a:p>
            <a:pPr marL="914400" lvl="1" indent="-457200" algn="l">
              <a:spcBef>
                <a:spcPts val="600"/>
              </a:spcBef>
              <a:spcAft>
                <a:spcPts val="600"/>
              </a:spcAft>
              <a:buFont typeface="Arial"/>
              <a:buChar char="•"/>
            </a:pPr>
            <a:r>
              <a:rPr lang="en-US" dirty="0" smtClean="0">
                <a:solidFill>
                  <a:schemeClr val="bg1"/>
                </a:solidFill>
                <a:latin typeface="Avenir Book"/>
                <a:cs typeface="Avenir Book"/>
              </a:rPr>
              <a:t>In Oppressing The People (1Kings 12.4)</a:t>
            </a:r>
            <a:endParaRPr lang="en-US" dirty="0" smtClean="0">
              <a:solidFill>
                <a:schemeClr val="bg1"/>
              </a:solidFill>
              <a:latin typeface="Avenir Book"/>
              <a:cs typeface="Avenir Book"/>
            </a:endParaRPr>
          </a:p>
        </p:txBody>
      </p:sp>
      <p:sp>
        <p:nvSpPr>
          <p:cNvPr id="6" name="TextBox 5"/>
          <p:cNvSpPr txBox="1"/>
          <p:nvPr/>
        </p:nvSpPr>
        <p:spPr>
          <a:xfrm>
            <a:off x="0" y="1228879"/>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Solomon: The “Wise” King</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1Kings 1-11;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1-9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11014679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9">
                                            <p:txEl>
                                              <p:pRg st="0" end="0"/>
                                            </p:txEl>
                                          </p:spTgt>
                                        </p:tgtEl>
                                        <p:attrNameLst>
                                          <p:attrName>style.visibility</p:attrName>
                                        </p:attrNameLst>
                                      </p:cBhvr>
                                      <p:to>
                                        <p:strVal val="visible"/>
                                      </p:to>
                                    </p:set>
                                    <p:animEffect transition="in" filter="fade">
                                      <p:cBhvr>
                                        <p:cTn id="7" dur="1000"/>
                                        <p:tgtEl>
                                          <p:spTgt spid="3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99">
                                            <p:txEl>
                                              <p:pRg st="1" end="1"/>
                                            </p:txEl>
                                          </p:spTgt>
                                        </p:tgtEl>
                                        <p:attrNameLst>
                                          <p:attrName>style.visibility</p:attrName>
                                        </p:attrNameLst>
                                      </p:cBhvr>
                                      <p:to>
                                        <p:strVal val="visible"/>
                                      </p:to>
                                    </p:set>
                                    <p:animEffect transition="in" filter="fade">
                                      <p:cBhvr>
                                        <p:cTn id="12" dur="1000"/>
                                        <p:tgtEl>
                                          <p:spTgt spid="3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99">
                                            <p:txEl>
                                              <p:pRg st="2" end="2"/>
                                            </p:txEl>
                                          </p:spTgt>
                                        </p:tgtEl>
                                        <p:attrNameLst>
                                          <p:attrName>style.visibility</p:attrName>
                                        </p:attrNameLst>
                                      </p:cBhvr>
                                      <p:to>
                                        <p:strVal val="visible"/>
                                      </p:to>
                                    </p:set>
                                    <p:animEffect transition="in" filter="fade">
                                      <p:cBhvr>
                                        <p:cTn id="17" dur="1000"/>
                                        <p:tgtEl>
                                          <p:spTgt spid="3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99">
                                            <p:txEl>
                                              <p:pRg st="3" end="3"/>
                                            </p:txEl>
                                          </p:spTgt>
                                        </p:tgtEl>
                                        <p:attrNameLst>
                                          <p:attrName>style.visibility</p:attrName>
                                        </p:attrNameLst>
                                      </p:cBhvr>
                                      <p:to>
                                        <p:strVal val="visible"/>
                                      </p:to>
                                    </p:set>
                                    <p:animEffect transition="in" filter="fade">
                                      <p:cBhvr>
                                        <p:cTn id="22" dur="1000"/>
                                        <p:tgtEl>
                                          <p:spTgt spid="3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99">
                                            <p:txEl>
                                              <p:pRg st="4" end="4"/>
                                            </p:txEl>
                                          </p:spTgt>
                                        </p:tgtEl>
                                        <p:attrNameLst>
                                          <p:attrName>style.visibility</p:attrName>
                                        </p:attrNameLst>
                                      </p:cBhvr>
                                      <p:to>
                                        <p:strVal val="visible"/>
                                      </p:to>
                                    </p:set>
                                    <p:animEffect transition="in" filter="fade">
                                      <p:cBhvr>
                                        <p:cTn id="27" dur="1000"/>
                                        <p:tgtEl>
                                          <p:spTgt spid="3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28879"/>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Solomon: The “Wise” King</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1Kings 1-11;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1-9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pic>
        <p:nvPicPr>
          <p:cNvPr id="3" name="Picture 2"/>
          <p:cNvPicPr>
            <a:picLocks noChangeAspect="1"/>
          </p:cNvPicPr>
          <p:nvPr/>
        </p:nvPicPr>
        <p:blipFill rotWithShape="1">
          <a:blip r:embed="rId3"/>
          <a:srcRect t="12125"/>
          <a:stretch/>
        </p:blipFill>
        <p:spPr>
          <a:xfrm>
            <a:off x="3696186" y="0"/>
            <a:ext cx="4382533" cy="5143500"/>
          </a:xfrm>
          <a:prstGeom prst="rect">
            <a:avLst/>
          </a:prstGeom>
        </p:spPr>
      </p:pic>
    </p:spTree>
    <p:extLst>
      <p:ext uri="{BB962C8B-B14F-4D97-AF65-F5344CB8AC3E}">
        <p14:creationId xmlns:p14="http://schemas.microsoft.com/office/powerpoint/2010/main" val="405879625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667000" y="0"/>
            <a:ext cx="6477000" cy="5143500"/>
          </a:xfrm>
        </p:spPr>
        <p:txBody>
          <a:bodyPr numCol="1" anchor="t"/>
          <a:lstStyle/>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Sought Wisdom From God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(1Kings 3)</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Exercised Godly Wisdom At Times (1Kings 3.15-28; 8)</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Substituted Worldly Wisdom</a:t>
            </a:r>
          </a:p>
          <a:p>
            <a:pPr marL="914400" lvl="1" indent="-457200" algn="l">
              <a:spcBef>
                <a:spcPts val="600"/>
              </a:spcBef>
              <a:spcAft>
                <a:spcPts val="600"/>
              </a:spcAft>
              <a:buFont typeface="Arial"/>
              <a:buChar char="•"/>
            </a:pPr>
            <a:r>
              <a:rPr lang="en-US" dirty="0" smtClean="0">
                <a:solidFill>
                  <a:schemeClr val="bg1"/>
                </a:solidFill>
                <a:latin typeface="Avenir Book"/>
                <a:cs typeface="Avenir Book"/>
              </a:rPr>
              <a:t>In Securing The Throne (1Kings 2)</a:t>
            </a:r>
          </a:p>
          <a:p>
            <a:pPr marL="914400" lvl="1" indent="-457200" algn="l">
              <a:spcBef>
                <a:spcPts val="600"/>
              </a:spcBef>
              <a:spcAft>
                <a:spcPts val="600"/>
              </a:spcAft>
              <a:buFont typeface="Arial"/>
              <a:buChar char="•"/>
            </a:pPr>
            <a:r>
              <a:rPr lang="en-US" dirty="0" smtClean="0">
                <a:solidFill>
                  <a:schemeClr val="bg1"/>
                </a:solidFill>
                <a:latin typeface="Avenir Book"/>
                <a:cs typeface="Avenir Book"/>
              </a:rPr>
              <a:t>In Oppressing The People (1Kings 12.4)</a:t>
            </a:r>
          </a:p>
          <a:p>
            <a:pPr marL="914400" lvl="1" indent="-457200" algn="l">
              <a:spcBef>
                <a:spcPts val="600"/>
              </a:spcBef>
              <a:spcAft>
                <a:spcPts val="600"/>
              </a:spcAft>
              <a:buFont typeface="Arial"/>
              <a:buChar char="•"/>
            </a:pPr>
            <a:r>
              <a:rPr lang="en-US" dirty="0" smtClean="0">
                <a:solidFill>
                  <a:schemeClr val="bg1"/>
                </a:solidFill>
                <a:latin typeface="Avenir Book"/>
                <a:cs typeface="Avenir Book"/>
              </a:rPr>
              <a:t>In </a:t>
            </a:r>
            <a:r>
              <a:rPr lang="en-US" dirty="0">
                <a:solidFill>
                  <a:schemeClr val="bg1"/>
                </a:solidFill>
                <a:latin typeface="Avenir Book"/>
                <a:cs typeface="Avenir Book"/>
              </a:rPr>
              <a:t>Marriage Alliances (1Kings 3.1; 11.1-</a:t>
            </a:r>
            <a:r>
              <a:rPr lang="en-US" dirty="0" smtClean="0">
                <a:solidFill>
                  <a:schemeClr val="bg1"/>
                </a:solidFill>
                <a:latin typeface="Avenir Book"/>
                <a:cs typeface="Avenir Book"/>
              </a:rPr>
              <a:t>3)</a:t>
            </a:r>
            <a:endParaRPr lang="en-US" dirty="0" smtClean="0">
              <a:solidFill>
                <a:schemeClr val="bg1"/>
              </a:solidFill>
              <a:latin typeface="Avenir Book"/>
              <a:cs typeface="Avenir Book"/>
            </a:endParaRPr>
          </a:p>
        </p:txBody>
      </p:sp>
      <p:sp>
        <p:nvSpPr>
          <p:cNvPr id="6" name="TextBox 5"/>
          <p:cNvSpPr txBox="1"/>
          <p:nvPr/>
        </p:nvSpPr>
        <p:spPr>
          <a:xfrm>
            <a:off x="0" y="1228879"/>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Solomon: The “Wise” King</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1Kings 1-11;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1-9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7908770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99">
                                            <p:txEl>
                                              <p:pRg st="5" end="5"/>
                                            </p:txEl>
                                          </p:spTgt>
                                        </p:tgtEl>
                                        <p:attrNameLst>
                                          <p:attrName>style.visibility</p:attrName>
                                        </p:attrNameLst>
                                      </p:cBhvr>
                                      <p:to>
                                        <p:strVal val="visible"/>
                                      </p:to>
                                    </p:set>
                                    <p:animEffect transition="in" filter="fade">
                                      <p:cBhvr>
                                        <p:cTn id="7" dur="1000"/>
                                        <p:tgtEl>
                                          <p:spTgt spid="3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uiExpand="1" build="p" bldLvl="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667000" y="0"/>
            <a:ext cx="6477000" cy="5143500"/>
          </a:xfrm>
        </p:spPr>
        <p:txBody>
          <a:bodyPr numCol="1" anchor="t"/>
          <a:lstStyle/>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Complete Trust In God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(Matt. 4.1-11)</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Made God’s Will, His Will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(Matt. 26.39,42)</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Concerned With The </a:t>
            </a:r>
            <a:r>
              <a:rPr lang="en-US" sz="2800" dirty="0">
                <a:solidFill>
                  <a:schemeClr val="bg1"/>
                </a:solidFill>
                <a:latin typeface="Avenir Book"/>
                <a:cs typeface="Avenir Book"/>
              </a:rPr>
              <a:t>Lord’s </a:t>
            </a:r>
            <a:r>
              <a:rPr lang="en-US" sz="2800" dirty="0" smtClean="0">
                <a:solidFill>
                  <a:schemeClr val="bg1"/>
                </a:solidFill>
                <a:latin typeface="Avenir Book"/>
                <a:cs typeface="Avenir Book"/>
              </a:rPr>
              <a:t>House </a:t>
            </a:r>
            <a:r>
              <a:rPr lang="en-US" sz="2800" dirty="0">
                <a:solidFill>
                  <a:schemeClr val="bg1"/>
                </a:solidFill>
                <a:latin typeface="Avenir Book"/>
                <a:cs typeface="Avenir Book"/>
              </a:rPr>
              <a:t>(Luke 2.49; 19.45-46; John 14.1-</a:t>
            </a:r>
            <a:r>
              <a:rPr lang="en-US" sz="2800" dirty="0" smtClean="0">
                <a:solidFill>
                  <a:schemeClr val="bg1"/>
                </a:solidFill>
                <a:latin typeface="Avenir Book"/>
                <a:cs typeface="Avenir Book"/>
              </a:rPr>
              <a:t>6)</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Wanted The </a:t>
            </a:r>
            <a:r>
              <a:rPr lang="en-US" sz="2800" dirty="0">
                <a:solidFill>
                  <a:schemeClr val="bg1"/>
                </a:solidFill>
                <a:latin typeface="Avenir Book"/>
                <a:cs typeface="Avenir Book"/>
              </a:rPr>
              <a:t>Kingdom </a:t>
            </a:r>
            <a:r>
              <a:rPr lang="en-US" sz="2800" dirty="0" smtClean="0">
                <a:solidFill>
                  <a:schemeClr val="bg1"/>
                </a:solidFill>
                <a:latin typeface="Avenir Book"/>
                <a:cs typeface="Avenir Book"/>
              </a:rPr>
              <a:t>To Spread </a:t>
            </a:r>
            <a:r>
              <a:rPr lang="en-US" sz="2800" dirty="0">
                <a:solidFill>
                  <a:schemeClr val="bg1"/>
                </a:solidFill>
                <a:latin typeface="Avenir Book"/>
                <a:cs typeface="Avenir Book"/>
              </a:rPr>
              <a:t>(Matthew 28.18-20; John 10.16</a:t>
            </a:r>
            <a:r>
              <a:rPr lang="en-US" sz="2800" dirty="0" smtClean="0">
                <a:solidFill>
                  <a:schemeClr val="bg1"/>
                </a:solidFill>
                <a:latin typeface="Avenir Book"/>
                <a:cs typeface="Avenir Book"/>
              </a:rPr>
              <a:t>)</a:t>
            </a:r>
          </a:p>
          <a:p>
            <a:pPr marL="457200" indent="-457200" algn="l">
              <a:spcBef>
                <a:spcPts val="600"/>
              </a:spcBef>
              <a:spcAft>
                <a:spcPts val="600"/>
              </a:spcAft>
              <a:buFont typeface="Arial"/>
              <a:buChar char="•"/>
            </a:pPr>
            <a:r>
              <a:rPr lang="en-US" sz="2800" dirty="0" smtClean="0">
                <a:solidFill>
                  <a:schemeClr val="bg1"/>
                </a:solidFill>
                <a:latin typeface="Avenir Book"/>
                <a:cs typeface="Avenir Book"/>
              </a:rPr>
              <a:t>Desired For Sins To Be Forgiven </a:t>
            </a:r>
            <a:r>
              <a:rPr lang="en-US" sz="2800" dirty="0">
                <a:solidFill>
                  <a:schemeClr val="bg1"/>
                </a:solidFill>
                <a:latin typeface="Avenir Book"/>
                <a:cs typeface="Avenir Book"/>
              </a:rPr>
              <a:t>(Matthew 20.28; Mark 16.15-</a:t>
            </a:r>
            <a:r>
              <a:rPr lang="en-US" sz="2800" dirty="0" smtClean="0">
                <a:solidFill>
                  <a:schemeClr val="bg1"/>
                </a:solidFill>
                <a:latin typeface="Avenir Book"/>
                <a:cs typeface="Avenir Book"/>
              </a:rPr>
              <a:t>16)</a:t>
            </a:r>
            <a:endParaRPr lang="en-US" sz="2800" dirty="0" smtClean="0">
              <a:solidFill>
                <a:schemeClr val="bg1"/>
              </a:solidFill>
              <a:latin typeface="Avenir Book"/>
              <a:cs typeface="Avenir Book"/>
            </a:endParaRPr>
          </a:p>
        </p:txBody>
      </p:sp>
      <p:sp>
        <p:nvSpPr>
          <p:cNvPr id="6" name="TextBox 5"/>
          <p:cNvSpPr txBox="1"/>
          <p:nvPr/>
        </p:nvSpPr>
        <p:spPr>
          <a:xfrm>
            <a:off x="0" y="1900165"/>
            <a:ext cx="2667000" cy="1200329"/>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Jesus: Son of David</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272543799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9">
                                            <p:txEl>
                                              <p:pRg st="0" end="0"/>
                                            </p:txEl>
                                          </p:spTgt>
                                        </p:tgtEl>
                                        <p:attrNameLst>
                                          <p:attrName>style.visibility</p:attrName>
                                        </p:attrNameLst>
                                      </p:cBhvr>
                                      <p:to>
                                        <p:strVal val="visible"/>
                                      </p:to>
                                    </p:set>
                                    <p:animEffect transition="in" filter="fade">
                                      <p:cBhvr>
                                        <p:cTn id="7" dur="1000"/>
                                        <p:tgtEl>
                                          <p:spTgt spid="3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99">
                                            <p:txEl>
                                              <p:pRg st="1" end="1"/>
                                            </p:txEl>
                                          </p:spTgt>
                                        </p:tgtEl>
                                        <p:attrNameLst>
                                          <p:attrName>style.visibility</p:attrName>
                                        </p:attrNameLst>
                                      </p:cBhvr>
                                      <p:to>
                                        <p:strVal val="visible"/>
                                      </p:to>
                                    </p:set>
                                    <p:animEffect transition="in" filter="fade">
                                      <p:cBhvr>
                                        <p:cTn id="12" dur="1000"/>
                                        <p:tgtEl>
                                          <p:spTgt spid="3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99">
                                            <p:txEl>
                                              <p:pRg st="2" end="2"/>
                                            </p:txEl>
                                          </p:spTgt>
                                        </p:tgtEl>
                                        <p:attrNameLst>
                                          <p:attrName>style.visibility</p:attrName>
                                        </p:attrNameLst>
                                      </p:cBhvr>
                                      <p:to>
                                        <p:strVal val="visible"/>
                                      </p:to>
                                    </p:set>
                                    <p:animEffect transition="in" filter="fade">
                                      <p:cBhvr>
                                        <p:cTn id="17" dur="1000"/>
                                        <p:tgtEl>
                                          <p:spTgt spid="3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99">
                                            <p:txEl>
                                              <p:pRg st="3" end="3"/>
                                            </p:txEl>
                                          </p:spTgt>
                                        </p:tgtEl>
                                        <p:attrNameLst>
                                          <p:attrName>style.visibility</p:attrName>
                                        </p:attrNameLst>
                                      </p:cBhvr>
                                      <p:to>
                                        <p:strVal val="visible"/>
                                      </p:to>
                                    </p:set>
                                    <p:animEffect transition="in" filter="fade">
                                      <p:cBhvr>
                                        <p:cTn id="22" dur="1000"/>
                                        <p:tgtEl>
                                          <p:spTgt spid="3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99">
                                            <p:txEl>
                                              <p:pRg st="4" end="4"/>
                                            </p:txEl>
                                          </p:spTgt>
                                        </p:tgtEl>
                                        <p:attrNameLst>
                                          <p:attrName>style.visibility</p:attrName>
                                        </p:attrNameLst>
                                      </p:cBhvr>
                                      <p:to>
                                        <p:strVal val="visible"/>
                                      </p:to>
                                    </p:set>
                                    <p:animEffect transition="in" filter="fade">
                                      <p:cBhvr>
                                        <p:cTn id="27" dur="1000"/>
                                        <p:tgtEl>
                                          <p:spTgt spid="3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1317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743200" y="0"/>
            <a:ext cx="6400800" cy="5143500"/>
          </a:xfrm>
        </p:spPr>
        <p:txBody>
          <a:bodyPr numCol="2"/>
          <a:lstStyle/>
          <a:p>
            <a:pPr marL="514350" indent="-514350" algn="l">
              <a:spcBef>
                <a:spcPts val="600"/>
              </a:spcBef>
              <a:buAutoNum type="arabicPeriod"/>
            </a:pPr>
            <a:r>
              <a:rPr lang="en-US" sz="3000" dirty="0" smtClean="0">
                <a:solidFill>
                  <a:schemeClr val="bg1"/>
                </a:solidFill>
                <a:latin typeface="Avenir Book"/>
                <a:cs typeface="Avenir Book"/>
              </a:rPr>
              <a:t>Creation</a:t>
            </a:r>
          </a:p>
          <a:p>
            <a:pPr marL="514350" indent="-514350" algn="l">
              <a:spcBef>
                <a:spcPts val="600"/>
              </a:spcBef>
              <a:buAutoNum type="arabicPeriod"/>
            </a:pPr>
            <a:r>
              <a:rPr lang="en-US" sz="3000" dirty="0" smtClean="0">
                <a:solidFill>
                  <a:schemeClr val="bg1"/>
                </a:solidFill>
                <a:latin typeface="Avenir Book"/>
                <a:cs typeface="Avenir Book"/>
              </a:rPr>
              <a:t>The Flood</a:t>
            </a:r>
          </a:p>
          <a:p>
            <a:pPr marL="514350" indent="-514350" algn="l">
              <a:spcBef>
                <a:spcPts val="600"/>
              </a:spcBef>
              <a:buAutoNum type="arabicPeriod"/>
            </a:pPr>
            <a:r>
              <a:rPr lang="en-US" sz="3000" dirty="0" smtClean="0">
                <a:solidFill>
                  <a:schemeClr val="bg1"/>
                </a:solidFill>
                <a:latin typeface="Avenir Book"/>
                <a:cs typeface="Avenir Book"/>
              </a:rPr>
              <a:t>Patriarchs</a:t>
            </a:r>
          </a:p>
          <a:p>
            <a:pPr marL="514350" indent="-514350" algn="l">
              <a:spcBef>
                <a:spcPts val="600"/>
              </a:spcBef>
              <a:buAutoNum type="arabicPeriod"/>
            </a:pPr>
            <a:r>
              <a:rPr lang="en-US" sz="3000" dirty="0" smtClean="0">
                <a:solidFill>
                  <a:schemeClr val="bg1"/>
                </a:solidFill>
                <a:latin typeface="Avenir Book"/>
                <a:cs typeface="Avenir Book"/>
              </a:rPr>
              <a:t>Exodus from Egypt</a:t>
            </a:r>
          </a:p>
          <a:p>
            <a:pPr marL="514350" indent="-514350" algn="l">
              <a:spcBef>
                <a:spcPts val="600"/>
              </a:spcBef>
              <a:buAutoNum type="arabicPeriod"/>
            </a:pPr>
            <a:r>
              <a:rPr lang="en-US" sz="3000" dirty="0" smtClean="0">
                <a:solidFill>
                  <a:schemeClr val="bg1"/>
                </a:solidFill>
                <a:latin typeface="Avenir Book"/>
                <a:cs typeface="Avenir Book"/>
              </a:rPr>
              <a:t>Wilderness Wanderings</a:t>
            </a:r>
          </a:p>
          <a:p>
            <a:pPr marL="514350" indent="-514350" algn="l">
              <a:spcBef>
                <a:spcPts val="600"/>
              </a:spcBef>
              <a:buAutoNum type="arabicPeriod"/>
            </a:pPr>
            <a:r>
              <a:rPr lang="en-US" sz="3000" dirty="0" smtClean="0">
                <a:solidFill>
                  <a:schemeClr val="bg1"/>
                </a:solidFill>
                <a:latin typeface="Avenir Book"/>
                <a:cs typeface="Avenir Book"/>
              </a:rPr>
              <a:t>Conquest of Canaan</a:t>
            </a:r>
          </a:p>
          <a:p>
            <a:pPr marL="514350" indent="-514350" algn="l">
              <a:spcBef>
                <a:spcPts val="600"/>
              </a:spcBef>
              <a:buAutoNum type="arabicPeriod"/>
            </a:pPr>
            <a:r>
              <a:rPr lang="en-US" sz="3000" dirty="0" smtClean="0">
                <a:solidFill>
                  <a:schemeClr val="bg1"/>
                </a:solidFill>
                <a:latin typeface="Avenir Book"/>
                <a:cs typeface="Avenir Book"/>
              </a:rPr>
              <a:t>Judges</a:t>
            </a:r>
          </a:p>
          <a:p>
            <a:pPr marL="514350" indent="-514350" algn="l">
              <a:spcBef>
                <a:spcPts val="600"/>
              </a:spcBef>
              <a:buAutoNum type="arabicPeriod"/>
            </a:pPr>
            <a:r>
              <a:rPr lang="en-US" sz="3000" dirty="0" smtClean="0">
                <a:solidFill>
                  <a:schemeClr val="bg1"/>
                </a:solidFill>
                <a:latin typeface="Avenir Book"/>
                <a:cs typeface="Avenir Book"/>
              </a:rPr>
              <a:t>United Kingdom</a:t>
            </a:r>
          </a:p>
          <a:p>
            <a:pPr marL="514350" indent="-514350" algn="l">
              <a:spcBef>
                <a:spcPts val="600"/>
              </a:spcBef>
              <a:buAutoNum type="arabicPeriod"/>
            </a:pPr>
            <a:r>
              <a:rPr lang="en-US" sz="3000" dirty="0" smtClean="0">
                <a:solidFill>
                  <a:schemeClr val="bg1"/>
                </a:solidFill>
                <a:latin typeface="Avenir Book"/>
                <a:cs typeface="Avenir Book"/>
              </a:rPr>
              <a:t>Divided Kingdom</a:t>
            </a:r>
          </a:p>
          <a:p>
            <a:pPr marL="514350" indent="-514350" algn="l">
              <a:spcBef>
                <a:spcPts val="600"/>
              </a:spcBef>
              <a:buAutoNum type="arabicPeriod"/>
            </a:pPr>
            <a:r>
              <a:rPr lang="en-US" sz="3000" dirty="0" smtClean="0">
                <a:solidFill>
                  <a:schemeClr val="bg1"/>
                </a:solidFill>
                <a:latin typeface="Avenir Book"/>
                <a:cs typeface="Avenir Book"/>
              </a:rPr>
              <a:t>Judah Alone</a:t>
            </a:r>
          </a:p>
          <a:p>
            <a:pPr marL="514350" indent="-514350" algn="l">
              <a:spcBef>
                <a:spcPts val="600"/>
              </a:spcBef>
              <a:buAutoNum type="arabicPeriod"/>
            </a:pPr>
            <a:r>
              <a:rPr lang="en-US" sz="3000" dirty="0" smtClean="0">
                <a:solidFill>
                  <a:schemeClr val="bg1"/>
                </a:solidFill>
                <a:latin typeface="Avenir Book"/>
                <a:cs typeface="Avenir Book"/>
              </a:rPr>
              <a:t>Babylonian Captivity</a:t>
            </a:r>
          </a:p>
          <a:p>
            <a:pPr marL="514350" indent="-514350" algn="l">
              <a:spcBef>
                <a:spcPts val="600"/>
              </a:spcBef>
              <a:buAutoNum type="arabicPeriod"/>
            </a:pPr>
            <a:r>
              <a:rPr lang="en-US" sz="3000" dirty="0" smtClean="0">
                <a:solidFill>
                  <a:schemeClr val="bg1"/>
                </a:solidFill>
                <a:latin typeface="Avenir Book"/>
                <a:cs typeface="Avenir Book"/>
              </a:rPr>
              <a:t>Return from Captivity</a:t>
            </a:r>
          </a:p>
        </p:txBody>
      </p:sp>
      <p:sp>
        <p:nvSpPr>
          <p:cNvPr id="6" name="TextBox 5"/>
          <p:cNvSpPr txBox="1"/>
          <p:nvPr/>
        </p:nvSpPr>
        <p:spPr>
          <a:xfrm>
            <a:off x="0" y="1809750"/>
            <a:ext cx="2667000" cy="1661993"/>
          </a:xfrm>
          <a:prstGeom prst="rect">
            <a:avLst/>
          </a:prstGeom>
          <a:noFill/>
        </p:spPr>
        <p:txBody>
          <a:bodyPr wrap="square" rtlCol="0">
            <a:spAutoFit/>
          </a:bodyPr>
          <a:lstStyle/>
          <a:p>
            <a:pPr defTabSz="914400" fontAlgn="base">
              <a:spcBef>
                <a:spcPct val="0"/>
              </a:spcBef>
              <a:spcAft>
                <a:spcPct val="0"/>
              </a:spcAft>
            </a:pPr>
            <a:r>
              <a:rPr lang="en-US" sz="3400" dirty="0">
                <a:solidFill>
                  <a:srgbClr val="FFFFFF"/>
                </a:solidFill>
                <a:effectLst>
                  <a:outerShdw blurRad="50800" dist="38100" dir="2700000" algn="tl" rotWithShape="0">
                    <a:prstClr val="black">
                      <a:alpha val="40000"/>
                    </a:prstClr>
                  </a:outerShdw>
                </a:effectLst>
                <a:latin typeface="Avenir Book"/>
                <a:ea typeface="ＭＳ Ｐゴシック" charset="0"/>
                <a:cs typeface="Avenir Book"/>
              </a:rPr>
              <a:t>STORY of</a:t>
            </a:r>
          </a:p>
          <a:p>
            <a:pPr defTabSz="914400" fontAlgn="base">
              <a:spcBef>
                <a:spcPct val="0"/>
              </a:spcBef>
              <a:spcAft>
                <a:spcPct val="0"/>
              </a:spcAft>
            </a:pPr>
            <a:r>
              <a:rPr lang="en-US" sz="3400" dirty="0">
                <a:solidFill>
                  <a:srgbClr val="FFFFFF"/>
                </a:solidFill>
                <a:effectLst>
                  <a:outerShdw blurRad="50800" dist="38100" dir="2700000" algn="tl" rotWithShape="0">
                    <a:prstClr val="black">
                      <a:alpha val="40000"/>
                    </a:prstClr>
                  </a:outerShdw>
                </a:effectLst>
                <a:latin typeface="Avenir Book"/>
                <a:ea typeface="ＭＳ Ｐゴシック" charset="0"/>
                <a:cs typeface="Avenir Book"/>
              </a:rPr>
              <a:t>the OLD</a:t>
            </a:r>
          </a:p>
          <a:p>
            <a:pPr defTabSz="914400" fontAlgn="base">
              <a:spcBef>
                <a:spcPct val="0"/>
              </a:spcBef>
              <a:spcAft>
                <a:spcPct val="0"/>
              </a:spcAft>
            </a:pPr>
            <a:r>
              <a:rPr lang="en-US" sz="3400" dirty="0">
                <a:solidFill>
                  <a:srgbClr val="FFFFFF"/>
                </a:solidFill>
                <a:effectLst>
                  <a:outerShdw blurRad="50800" dist="38100" dir="2700000" algn="tl" rotWithShape="0">
                    <a:prstClr val="black">
                      <a:alpha val="40000"/>
                    </a:prstClr>
                  </a:outerShdw>
                </a:effectLst>
                <a:latin typeface="Avenir Book"/>
                <a:ea typeface="ＭＳ Ｐゴシック" charset="0"/>
                <a:cs typeface="Avenir Book"/>
              </a:rPr>
              <a:t>TESTAMENT</a:t>
            </a:r>
          </a:p>
        </p:txBody>
      </p:sp>
    </p:spTree>
    <p:extLst>
      <p:ext uri="{BB962C8B-B14F-4D97-AF65-F5344CB8AC3E}">
        <p14:creationId xmlns:p14="http://schemas.microsoft.com/office/powerpoint/2010/main" val="2159639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743200" y="0"/>
            <a:ext cx="6400800" cy="5143500"/>
          </a:xfrm>
        </p:spPr>
        <p:txBody>
          <a:bodyPr numCol="2"/>
          <a:lstStyle/>
          <a:p>
            <a:pPr marL="514350" indent="-514350" algn="l">
              <a:spcBef>
                <a:spcPts val="600"/>
              </a:spcBef>
              <a:buAutoNum type="arabicPeriod"/>
            </a:pPr>
            <a:r>
              <a:rPr lang="en-US" sz="3000" dirty="0" smtClean="0">
                <a:solidFill>
                  <a:schemeClr val="bg1"/>
                </a:solidFill>
                <a:latin typeface="Avenir Book"/>
                <a:cs typeface="Avenir Book"/>
              </a:rPr>
              <a:t>Creation</a:t>
            </a:r>
          </a:p>
          <a:p>
            <a:pPr marL="514350" indent="-514350" algn="l">
              <a:spcBef>
                <a:spcPts val="600"/>
              </a:spcBef>
              <a:buAutoNum type="arabicPeriod"/>
            </a:pPr>
            <a:r>
              <a:rPr lang="en-US" sz="3000" dirty="0" smtClean="0">
                <a:solidFill>
                  <a:schemeClr val="bg1"/>
                </a:solidFill>
                <a:latin typeface="Avenir Book"/>
                <a:cs typeface="Avenir Book"/>
              </a:rPr>
              <a:t>The Flood</a:t>
            </a:r>
          </a:p>
          <a:p>
            <a:pPr marL="514350" indent="-514350" algn="l">
              <a:spcBef>
                <a:spcPts val="600"/>
              </a:spcBef>
              <a:buAutoNum type="arabicPeriod"/>
            </a:pPr>
            <a:r>
              <a:rPr lang="en-US" sz="3000" dirty="0" smtClean="0">
                <a:solidFill>
                  <a:schemeClr val="bg1"/>
                </a:solidFill>
                <a:latin typeface="Avenir Book"/>
                <a:cs typeface="Avenir Book"/>
              </a:rPr>
              <a:t>Patriarchs</a:t>
            </a:r>
          </a:p>
          <a:p>
            <a:pPr marL="514350" indent="-514350" algn="l">
              <a:spcBef>
                <a:spcPts val="600"/>
              </a:spcBef>
              <a:buAutoNum type="arabicPeriod"/>
            </a:pPr>
            <a:r>
              <a:rPr lang="en-US" sz="3000" dirty="0" smtClean="0">
                <a:solidFill>
                  <a:schemeClr val="bg1"/>
                </a:solidFill>
                <a:latin typeface="Avenir Book"/>
                <a:cs typeface="Avenir Book"/>
              </a:rPr>
              <a:t>Exodus from Egypt</a:t>
            </a:r>
          </a:p>
          <a:p>
            <a:pPr marL="514350" indent="-514350" algn="l">
              <a:spcBef>
                <a:spcPts val="600"/>
              </a:spcBef>
              <a:buAutoNum type="arabicPeriod"/>
            </a:pPr>
            <a:r>
              <a:rPr lang="en-US" sz="3000" dirty="0" smtClean="0">
                <a:solidFill>
                  <a:schemeClr val="bg1"/>
                </a:solidFill>
                <a:latin typeface="Avenir Book"/>
                <a:cs typeface="Avenir Book"/>
              </a:rPr>
              <a:t>Wilderness Wanderings</a:t>
            </a:r>
          </a:p>
          <a:p>
            <a:pPr marL="514350" indent="-514350" algn="l">
              <a:spcBef>
                <a:spcPts val="600"/>
              </a:spcBef>
              <a:buAutoNum type="arabicPeriod"/>
            </a:pPr>
            <a:r>
              <a:rPr lang="en-US" sz="3000" dirty="0" smtClean="0">
                <a:solidFill>
                  <a:schemeClr val="bg1"/>
                </a:solidFill>
                <a:latin typeface="Avenir Book"/>
                <a:cs typeface="Avenir Book"/>
              </a:rPr>
              <a:t>Conquest of Canaan</a:t>
            </a:r>
          </a:p>
          <a:p>
            <a:pPr marL="514350" indent="-514350" algn="l">
              <a:spcBef>
                <a:spcPts val="600"/>
              </a:spcBef>
              <a:buAutoNum type="arabicPeriod"/>
            </a:pPr>
            <a:r>
              <a:rPr lang="en-US" sz="3000" dirty="0" smtClean="0">
                <a:solidFill>
                  <a:schemeClr val="bg1"/>
                </a:solidFill>
                <a:latin typeface="Avenir Book"/>
                <a:cs typeface="Avenir Book"/>
              </a:rPr>
              <a:t>Judges</a:t>
            </a:r>
          </a:p>
          <a:p>
            <a:pPr marL="514350" indent="-514350" algn="l">
              <a:spcBef>
                <a:spcPts val="600"/>
              </a:spcBef>
              <a:buAutoNum type="arabicPeriod"/>
            </a:pPr>
            <a:r>
              <a:rPr lang="en-US" sz="3000" dirty="0" smtClean="0">
                <a:solidFill>
                  <a:srgbClr val="FFFF66"/>
                </a:solidFill>
                <a:latin typeface="Avenir Book"/>
                <a:cs typeface="Avenir Book"/>
              </a:rPr>
              <a:t>United Kingdom</a:t>
            </a:r>
          </a:p>
          <a:p>
            <a:pPr marL="514350" indent="-514350" algn="l">
              <a:spcBef>
                <a:spcPts val="600"/>
              </a:spcBef>
              <a:buAutoNum type="arabicPeriod"/>
            </a:pPr>
            <a:r>
              <a:rPr lang="en-US" sz="3000" dirty="0" smtClean="0">
                <a:solidFill>
                  <a:schemeClr val="bg1"/>
                </a:solidFill>
                <a:latin typeface="Avenir Book"/>
                <a:cs typeface="Avenir Book"/>
              </a:rPr>
              <a:t>Divided Kingdom</a:t>
            </a:r>
          </a:p>
          <a:p>
            <a:pPr marL="514350" indent="-514350" algn="l">
              <a:spcBef>
                <a:spcPts val="600"/>
              </a:spcBef>
              <a:buAutoNum type="arabicPeriod"/>
            </a:pPr>
            <a:r>
              <a:rPr lang="en-US" sz="3000" dirty="0" smtClean="0">
                <a:solidFill>
                  <a:schemeClr val="bg1"/>
                </a:solidFill>
                <a:latin typeface="Avenir Book"/>
                <a:cs typeface="Avenir Book"/>
              </a:rPr>
              <a:t>Judah Alone</a:t>
            </a:r>
          </a:p>
          <a:p>
            <a:pPr marL="514350" indent="-514350" algn="l">
              <a:spcBef>
                <a:spcPts val="600"/>
              </a:spcBef>
              <a:buAutoNum type="arabicPeriod"/>
            </a:pPr>
            <a:r>
              <a:rPr lang="en-US" sz="3000" dirty="0" smtClean="0">
                <a:solidFill>
                  <a:schemeClr val="bg1"/>
                </a:solidFill>
                <a:latin typeface="Avenir Book"/>
                <a:cs typeface="Avenir Book"/>
              </a:rPr>
              <a:t>Babylonian Captivity</a:t>
            </a:r>
          </a:p>
          <a:p>
            <a:pPr marL="514350" indent="-514350" algn="l">
              <a:spcBef>
                <a:spcPts val="600"/>
              </a:spcBef>
              <a:buAutoNum type="arabicPeriod"/>
            </a:pPr>
            <a:r>
              <a:rPr lang="en-US" sz="3000" dirty="0" smtClean="0">
                <a:solidFill>
                  <a:schemeClr val="bg1"/>
                </a:solidFill>
                <a:latin typeface="Avenir Book"/>
                <a:cs typeface="Avenir Book"/>
              </a:rPr>
              <a:t>Return from Captivity</a:t>
            </a:r>
          </a:p>
        </p:txBody>
      </p:sp>
      <p:sp>
        <p:nvSpPr>
          <p:cNvPr id="6" name="TextBox 5"/>
          <p:cNvSpPr txBox="1"/>
          <p:nvPr/>
        </p:nvSpPr>
        <p:spPr>
          <a:xfrm>
            <a:off x="0" y="1809750"/>
            <a:ext cx="2667000" cy="1661993"/>
          </a:xfrm>
          <a:prstGeom prst="rect">
            <a:avLst/>
          </a:prstGeom>
          <a:noFill/>
        </p:spPr>
        <p:txBody>
          <a:bodyPr wrap="square" rtlCol="0">
            <a:spAutoFit/>
          </a:bodyPr>
          <a:lstStyle/>
          <a:p>
            <a:pPr defTabSz="914400" fontAlgn="base">
              <a:spcBef>
                <a:spcPct val="0"/>
              </a:spcBef>
              <a:spcAft>
                <a:spcPct val="0"/>
              </a:spcAft>
            </a:pPr>
            <a:r>
              <a:rPr lang="en-US" sz="3400" dirty="0">
                <a:solidFill>
                  <a:srgbClr val="FFFFFF"/>
                </a:solidFill>
                <a:effectLst>
                  <a:outerShdw blurRad="50800" dist="38100" dir="2700000" algn="tl" rotWithShape="0">
                    <a:prstClr val="black">
                      <a:alpha val="40000"/>
                    </a:prstClr>
                  </a:outerShdw>
                </a:effectLst>
                <a:latin typeface="Avenir Book"/>
                <a:ea typeface="ＭＳ Ｐゴシック" charset="0"/>
                <a:cs typeface="Avenir Book"/>
              </a:rPr>
              <a:t>STORY of</a:t>
            </a:r>
          </a:p>
          <a:p>
            <a:pPr defTabSz="914400" fontAlgn="base">
              <a:spcBef>
                <a:spcPct val="0"/>
              </a:spcBef>
              <a:spcAft>
                <a:spcPct val="0"/>
              </a:spcAft>
            </a:pPr>
            <a:r>
              <a:rPr lang="en-US" sz="3400" dirty="0">
                <a:solidFill>
                  <a:srgbClr val="FFFFFF"/>
                </a:solidFill>
                <a:effectLst>
                  <a:outerShdw blurRad="50800" dist="38100" dir="2700000" algn="tl" rotWithShape="0">
                    <a:prstClr val="black">
                      <a:alpha val="40000"/>
                    </a:prstClr>
                  </a:outerShdw>
                </a:effectLst>
                <a:latin typeface="Avenir Book"/>
                <a:ea typeface="ＭＳ Ｐゴシック" charset="0"/>
                <a:cs typeface="Avenir Book"/>
              </a:rPr>
              <a:t>the OLD</a:t>
            </a:r>
          </a:p>
          <a:p>
            <a:pPr defTabSz="914400" fontAlgn="base">
              <a:spcBef>
                <a:spcPct val="0"/>
              </a:spcBef>
              <a:spcAft>
                <a:spcPct val="0"/>
              </a:spcAft>
            </a:pPr>
            <a:r>
              <a:rPr lang="en-US" sz="3400" dirty="0">
                <a:solidFill>
                  <a:srgbClr val="FFFFFF"/>
                </a:solidFill>
                <a:effectLst>
                  <a:outerShdw blurRad="50800" dist="38100" dir="2700000" algn="tl" rotWithShape="0">
                    <a:prstClr val="black">
                      <a:alpha val="40000"/>
                    </a:prstClr>
                  </a:outerShdw>
                </a:effectLst>
                <a:latin typeface="Avenir Book"/>
                <a:ea typeface="ＭＳ Ｐゴシック" charset="0"/>
                <a:cs typeface="Avenir Book"/>
              </a:rPr>
              <a:t>TESTAMENT</a:t>
            </a:r>
          </a:p>
        </p:txBody>
      </p:sp>
    </p:spTree>
    <p:extLst>
      <p:ext uri="{BB962C8B-B14F-4D97-AF65-F5344CB8AC3E}">
        <p14:creationId xmlns:p14="http://schemas.microsoft.com/office/powerpoint/2010/main" val="4245148602"/>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73593"/>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United Kingdom</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2400" i="1" dirty="0">
                <a:solidFill>
                  <a:schemeClr val="bg1"/>
                </a:solidFill>
                <a:effectLst>
                  <a:outerShdw blurRad="50800" dist="38100" dir="2700000" algn="tl" rotWithShape="0">
                    <a:prstClr val="black">
                      <a:alpha val="40000"/>
                    </a:prstClr>
                  </a:outerShdw>
                </a:effectLst>
                <a:latin typeface="Avenir Book"/>
                <a:cs typeface="Avenir Book"/>
              </a:rPr>
              <a:t>1Samuel 8 – 1Kings 11;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10 –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9 </a:t>
            </a:r>
            <a:endParaRPr lang="en-US" sz="2400" i="1" dirty="0">
              <a:solidFill>
                <a:schemeClr val="bg1"/>
              </a:solidFill>
              <a:effectLst>
                <a:outerShdw blurRad="50800" dist="38100" dir="2700000" algn="tl" rotWithShape="0">
                  <a:prstClr val="black">
                    <a:alpha val="40000"/>
                  </a:prstClr>
                </a:outerShdw>
              </a:effectLst>
              <a:latin typeface="Avenir Book"/>
              <a:cs typeface="Avenir Book"/>
            </a:endParaRPr>
          </a:p>
        </p:txBody>
      </p:sp>
      <p:sp>
        <p:nvSpPr>
          <p:cNvPr id="3" name="TextBox 2"/>
          <p:cNvSpPr txBox="1"/>
          <p:nvPr/>
        </p:nvSpPr>
        <p:spPr>
          <a:xfrm>
            <a:off x="2840963" y="1573593"/>
            <a:ext cx="6205553" cy="2000548"/>
          </a:xfrm>
          <a:prstGeom prst="rect">
            <a:avLst/>
          </a:prstGeom>
          <a:noFill/>
        </p:spPr>
        <p:txBody>
          <a:bodyPr wrap="square" rtlCol="0">
            <a:spAutoFit/>
          </a:bodyPr>
          <a:lstStyle/>
          <a:p>
            <a:r>
              <a:rPr lang="en-US" sz="3200" dirty="0" smtClean="0">
                <a:solidFill>
                  <a:schemeClr val="bg1"/>
                </a:solidFill>
                <a:latin typeface="Avenir Roman"/>
                <a:cs typeface="Avenir Roman"/>
              </a:rPr>
              <a:t>“</a:t>
            </a:r>
            <a:r>
              <a:rPr lang="en-US" sz="3200" dirty="0">
                <a:solidFill>
                  <a:schemeClr val="bg1"/>
                </a:solidFill>
                <a:latin typeface="Avenir Roman"/>
                <a:cs typeface="Avenir Roman"/>
              </a:rPr>
              <a:t>In those days there was no king in Israel; every man did what was right in his own eyes.”</a:t>
            </a:r>
            <a:r>
              <a:rPr lang="en-US" sz="2800" dirty="0">
                <a:solidFill>
                  <a:schemeClr val="bg1"/>
                </a:solidFill>
                <a:latin typeface="Avenir Roman"/>
                <a:cs typeface="Avenir Roman"/>
              </a:rPr>
              <a:t> </a:t>
            </a:r>
            <a:endParaRPr lang="en-US" sz="2800" dirty="0" smtClean="0">
              <a:solidFill>
                <a:schemeClr val="bg1"/>
              </a:solidFill>
              <a:latin typeface="Avenir Roman"/>
              <a:cs typeface="Avenir Roman"/>
            </a:endParaRPr>
          </a:p>
          <a:p>
            <a:pPr algn="r"/>
            <a:r>
              <a:rPr lang="en-US" sz="2800" dirty="0" smtClean="0">
                <a:solidFill>
                  <a:schemeClr val="bg1"/>
                </a:solidFill>
                <a:latin typeface="Avenir Roman"/>
                <a:cs typeface="Avenir Roman"/>
              </a:rPr>
              <a:t>(</a:t>
            </a:r>
            <a:r>
              <a:rPr lang="en-US" sz="2800" dirty="0">
                <a:solidFill>
                  <a:schemeClr val="bg1"/>
                </a:solidFill>
                <a:latin typeface="Avenir Roman"/>
                <a:cs typeface="Avenir Roman"/>
              </a:rPr>
              <a:t>Judges 17:</a:t>
            </a:r>
            <a:r>
              <a:rPr lang="en-US" sz="2800" dirty="0" smtClean="0">
                <a:solidFill>
                  <a:schemeClr val="bg1"/>
                </a:solidFill>
                <a:latin typeface="Avenir Roman"/>
                <a:cs typeface="Avenir Roman"/>
              </a:rPr>
              <a:t>6) </a:t>
            </a:r>
            <a:endParaRPr lang="en-US" sz="2800" dirty="0">
              <a:solidFill>
                <a:schemeClr val="bg1"/>
              </a:solidFill>
              <a:latin typeface="Avenir Roman"/>
              <a:cs typeface="Avenir Roman"/>
            </a:endParaRPr>
          </a:p>
        </p:txBody>
      </p:sp>
    </p:spTree>
    <p:extLst>
      <p:ext uri="{BB962C8B-B14F-4D97-AF65-F5344CB8AC3E}">
        <p14:creationId xmlns:p14="http://schemas.microsoft.com/office/powerpoint/2010/main" val="167644912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73593"/>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United Kingdom</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2400" i="1" dirty="0">
                <a:solidFill>
                  <a:schemeClr val="bg1"/>
                </a:solidFill>
                <a:effectLst>
                  <a:outerShdw blurRad="50800" dist="38100" dir="2700000" algn="tl" rotWithShape="0">
                    <a:prstClr val="black">
                      <a:alpha val="40000"/>
                    </a:prstClr>
                  </a:outerShdw>
                </a:effectLst>
                <a:latin typeface="Avenir Book"/>
                <a:cs typeface="Avenir Book"/>
              </a:rPr>
              <a:t>1Samuel 8 – 1Kings 11;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10 –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9 </a:t>
            </a:r>
            <a:endParaRPr lang="en-US" sz="2400" i="1" dirty="0">
              <a:solidFill>
                <a:schemeClr val="bg1"/>
              </a:solidFill>
              <a:effectLst>
                <a:outerShdw blurRad="50800" dist="38100" dir="2700000" algn="tl" rotWithShape="0">
                  <a:prstClr val="black">
                    <a:alpha val="40000"/>
                  </a:prstClr>
                </a:outerShdw>
              </a:effectLst>
              <a:latin typeface="Avenir Book"/>
              <a:cs typeface="Avenir Book"/>
            </a:endParaRPr>
          </a:p>
        </p:txBody>
      </p:sp>
      <p:sp>
        <p:nvSpPr>
          <p:cNvPr id="3" name="TextBox 2"/>
          <p:cNvSpPr txBox="1"/>
          <p:nvPr/>
        </p:nvSpPr>
        <p:spPr>
          <a:xfrm>
            <a:off x="2840963" y="1573593"/>
            <a:ext cx="6205553" cy="3046988"/>
          </a:xfrm>
          <a:prstGeom prst="rect">
            <a:avLst/>
          </a:prstGeom>
          <a:noFill/>
        </p:spPr>
        <p:txBody>
          <a:bodyPr wrap="square" rtlCol="0">
            <a:spAutoFit/>
          </a:bodyPr>
          <a:lstStyle/>
          <a:p>
            <a:r>
              <a:rPr lang="en-US" sz="3200" dirty="0" smtClean="0">
                <a:solidFill>
                  <a:schemeClr val="bg1"/>
                </a:solidFill>
                <a:latin typeface="Avenir Roman"/>
                <a:cs typeface="Avenir Roman"/>
              </a:rPr>
              <a:t>“Behold</a:t>
            </a:r>
            <a:r>
              <a:rPr lang="en-US" sz="3200" dirty="0">
                <a:solidFill>
                  <a:schemeClr val="bg1"/>
                </a:solidFill>
                <a:latin typeface="Avenir Roman"/>
                <a:cs typeface="Avenir Roman"/>
              </a:rPr>
              <a:t>, you have grown old, and your sons do not walk in your ways. Now appoint a king for us to judge us like all the nations</a:t>
            </a:r>
            <a:r>
              <a:rPr lang="en-US" sz="3200" dirty="0" smtClean="0">
                <a:solidFill>
                  <a:schemeClr val="bg1"/>
                </a:solidFill>
                <a:latin typeface="Avenir Roman"/>
                <a:cs typeface="Avenir Roman"/>
              </a:rPr>
              <a:t>.” </a:t>
            </a:r>
          </a:p>
          <a:p>
            <a:pPr algn="r"/>
            <a:r>
              <a:rPr lang="en-US" sz="2800" dirty="0" smtClean="0">
                <a:solidFill>
                  <a:schemeClr val="bg1"/>
                </a:solidFill>
                <a:latin typeface="Avenir Roman"/>
                <a:cs typeface="Avenir Roman"/>
              </a:rPr>
              <a:t>(</a:t>
            </a:r>
            <a:r>
              <a:rPr lang="en-US" sz="2800" dirty="0">
                <a:solidFill>
                  <a:schemeClr val="bg1"/>
                </a:solidFill>
                <a:latin typeface="Avenir Roman"/>
                <a:cs typeface="Avenir Roman"/>
              </a:rPr>
              <a:t>1 Samuel 8:</a:t>
            </a:r>
            <a:r>
              <a:rPr lang="en-US" sz="2800" dirty="0" smtClean="0">
                <a:solidFill>
                  <a:schemeClr val="bg1"/>
                </a:solidFill>
                <a:latin typeface="Avenir Roman"/>
                <a:cs typeface="Avenir Roman"/>
              </a:rPr>
              <a:t>5) </a:t>
            </a:r>
            <a:endParaRPr lang="en-US" sz="2800" dirty="0">
              <a:solidFill>
                <a:schemeClr val="bg1"/>
              </a:solidFill>
              <a:latin typeface="Avenir Roman"/>
              <a:cs typeface="Avenir Roman"/>
            </a:endParaRPr>
          </a:p>
        </p:txBody>
      </p:sp>
    </p:spTree>
    <p:extLst>
      <p:ext uri="{BB962C8B-B14F-4D97-AF65-F5344CB8AC3E}">
        <p14:creationId xmlns:p14="http://schemas.microsoft.com/office/powerpoint/2010/main" val="3388140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73593"/>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United Kingdom</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2400" i="1" dirty="0">
                <a:solidFill>
                  <a:schemeClr val="bg1"/>
                </a:solidFill>
                <a:effectLst>
                  <a:outerShdw blurRad="50800" dist="38100" dir="2700000" algn="tl" rotWithShape="0">
                    <a:prstClr val="black">
                      <a:alpha val="40000"/>
                    </a:prstClr>
                  </a:outerShdw>
                </a:effectLst>
                <a:latin typeface="Avenir Book"/>
                <a:cs typeface="Avenir Book"/>
              </a:rPr>
              <a:t>1Samuel 8 – 1Kings 11;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10 –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9 </a:t>
            </a:r>
            <a:endParaRPr lang="en-US" sz="2400" i="1" dirty="0">
              <a:solidFill>
                <a:schemeClr val="bg1"/>
              </a:solidFill>
              <a:effectLst>
                <a:outerShdw blurRad="50800" dist="38100" dir="2700000" algn="tl" rotWithShape="0">
                  <a:prstClr val="black">
                    <a:alpha val="40000"/>
                  </a:prstClr>
                </a:outerShdw>
              </a:effectLst>
              <a:latin typeface="Avenir Book"/>
              <a:cs typeface="Avenir Book"/>
            </a:endParaRPr>
          </a:p>
        </p:txBody>
      </p:sp>
      <p:pic>
        <p:nvPicPr>
          <p:cNvPr id="2" name="Picture 1"/>
          <p:cNvPicPr>
            <a:picLocks noChangeAspect="1"/>
          </p:cNvPicPr>
          <p:nvPr/>
        </p:nvPicPr>
        <p:blipFill>
          <a:blip r:embed="rId3"/>
          <a:stretch>
            <a:fillRect/>
          </a:stretch>
        </p:blipFill>
        <p:spPr>
          <a:xfrm>
            <a:off x="4157478" y="0"/>
            <a:ext cx="3487783" cy="5143500"/>
          </a:xfrm>
          <a:prstGeom prst="rect">
            <a:avLst/>
          </a:prstGeom>
        </p:spPr>
      </p:pic>
    </p:spTree>
    <p:extLst>
      <p:ext uri="{BB962C8B-B14F-4D97-AF65-F5344CB8AC3E}">
        <p14:creationId xmlns:p14="http://schemas.microsoft.com/office/powerpoint/2010/main" val="211528318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73593"/>
            <a:ext cx="2667000" cy="2677656"/>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United Kingdom</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2400" i="1" dirty="0">
                <a:solidFill>
                  <a:schemeClr val="bg1"/>
                </a:solidFill>
                <a:effectLst>
                  <a:outerShdw blurRad="50800" dist="38100" dir="2700000" algn="tl" rotWithShape="0">
                    <a:prstClr val="black">
                      <a:alpha val="40000"/>
                    </a:prstClr>
                  </a:outerShdw>
                </a:effectLst>
                <a:latin typeface="Avenir Book"/>
                <a:cs typeface="Avenir Book"/>
              </a:rPr>
              <a:t>1Samuel 8 – 1Kings 11;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10 – </a:t>
            </a:r>
            <a:r>
              <a:rPr lang="en-US" sz="2400" i="1" dirty="0" smtClean="0">
                <a:solidFill>
                  <a:schemeClr val="bg1"/>
                </a:solidFill>
                <a:effectLst>
                  <a:outerShdw blurRad="50800" dist="38100" dir="2700000" algn="tl" rotWithShape="0">
                    <a:prstClr val="black">
                      <a:alpha val="40000"/>
                    </a:prstClr>
                  </a:outerShdw>
                </a:effectLst>
                <a:latin typeface="Avenir Book"/>
                <a:cs typeface="Avenir Book"/>
              </a:rPr>
              <a:t>2Chron. </a:t>
            </a:r>
            <a:r>
              <a:rPr lang="en-US" sz="2400" i="1" dirty="0">
                <a:solidFill>
                  <a:schemeClr val="bg1"/>
                </a:solidFill>
                <a:effectLst>
                  <a:outerShdw blurRad="50800" dist="38100" dir="2700000" algn="tl" rotWithShape="0">
                    <a:prstClr val="black">
                      <a:alpha val="40000"/>
                    </a:prstClr>
                  </a:outerShdw>
                </a:effectLst>
                <a:latin typeface="Avenir Book"/>
                <a:cs typeface="Avenir Book"/>
              </a:rPr>
              <a:t>9 </a:t>
            </a:r>
            <a:endParaRPr lang="en-US" sz="2400" i="1" dirty="0">
              <a:solidFill>
                <a:schemeClr val="bg1"/>
              </a:solidFill>
              <a:effectLst>
                <a:outerShdw blurRad="50800" dist="38100" dir="2700000" algn="tl" rotWithShape="0">
                  <a:prstClr val="black">
                    <a:alpha val="40000"/>
                  </a:prstClr>
                </a:outerShdw>
              </a:effectLst>
              <a:latin typeface="Avenir Book"/>
              <a:cs typeface="Avenir Book"/>
            </a:endParaRPr>
          </a:p>
        </p:txBody>
      </p:sp>
      <p:sp>
        <p:nvSpPr>
          <p:cNvPr id="3" name="TextBox 2"/>
          <p:cNvSpPr txBox="1"/>
          <p:nvPr/>
        </p:nvSpPr>
        <p:spPr>
          <a:xfrm>
            <a:off x="2840963" y="1074692"/>
            <a:ext cx="6205553" cy="3539430"/>
          </a:xfrm>
          <a:prstGeom prst="rect">
            <a:avLst/>
          </a:prstGeom>
          <a:noFill/>
        </p:spPr>
        <p:txBody>
          <a:bodyPr wrap="square" rtlCol="0">
            <a:spAutoFit/>
          </a:bodyPr>
          <a:lstStyle/>
          <a:p>
            <a:r>
              <a:rPr lang="en-US" sz="3200" dirty="0" smtClean="0">
                <a:solidFill>
                  <a:schemeClr val="bg1"/>
                </a:solidFill>
                <a:latin typeface="Avenir Roman"/>
                <a:cs typeface="Avenir Roman"/>
              </a:rPr>
              <a:t>“</a:t>
            </a:r>
            <a:r>
              <a:rPr lang="en-US" sz="3200" dirty="0">
                <a:solidFill>
                  <a:schemeClr val="bg1"/>
                </a:solidFill>
                <a:latin typeface="Avenir Roman"/>
                <a:cs typeface="Avenir Roman"/>
              </a:rPr>
              <a:t>Listen to the voice of the people in regard to all that they say to you, for they have not rejected you, but they have rejected Me from being king over them.” </a:t>
            </a:r>
            <a:endParaRPr lang="en-US" sz="3200" dirty="0" smtClean="0">
              <a:solidFill>
                <a:schemeClr val="bg1"/>
              </a:solidFill>
              <a:latin typeface="Avenir Roman"/>
              <a:cs typeface="Avenir Roman"/>
            </a:endParaRPr>
          </a:p>
          <a:p>
            <a:pPr algn="r"/>
            <a:r>
              <a:rPr lang="en-US" sz="2800" dirty="0" smtClean="0">
                <a:solidFill>
                  <a:schemeClr val="bg1"/>
                </a:solidFill>
                <a:latin typeface="Avenir Roman"/>
                <a:cs typeface="Avenir Roman"/>
              </a:rPr>
              <a:t>(</a:t>
            </a:r>
            <a:r>
              <a:rPr lang="en-US" sz="2800" dirty="0">
                <a:solidFill>
                  <a:schemeClr val="bg1"/>
                </a:solidFill>
                <a:latin typeface="Avenir Roman"/>
                <a:cs typeface="Avenir Roman"/>
              </a:rPr>
              <a:t>1 Samuel 8:</a:t>
            </a:r>
            <a:r>
              <a:rPr lang="en-US" sz="2800" dirty="0" smtClean="0">
                <a:solidFill>
                  <a:schemeClr val="bg1"/>
                </a:solidFill>
                <a:latin typeface="Avenir Roman"/>
                <a:cs typeface="Avenir Roman"/>
              </a:rPr>
              <a:t>7) </a:t>
            </a:r>
            <a:endParaRPr lang="en-US" sz="2800" dirty="0">
              <a:solidFill>
                <a:schemeClr val="bg1"/>
              </a:solidFill>
              <a:latin typeface="Avenir Roman"/>
              <a:cs typeface="Avenir Roman"/>
            </a:endParaRPr>
          </a:p>
        </p:txBody>
      </p:sp>
    </p:spTree>
    <p:extLst>
      <p:ext uri="{BB962C8B-B14F-4D97-AF65-F5344CB8AC3E}">
        <p14:creationId xmlns:p14="http://schemas.microsoft.com/office/powerpoint/2010/main" val="1125638470"/>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9" name="Rectangle 27"/>
          <p:cNvSpPr>
            <a:spLocks noGrp="1" noChangeArrowheads="1"/>
          </p:cNvSpPr>
          <p:nvPr>
            <p:ph type="subTitle" idx="1"/>
          </p:nvPr>
        </p:nvSpPr>
        <p:spPr>
          <a:xfrm>
            <a:off x="2743200" y="447790"/>
            <a:ext cx="6400800" cy="4375460"/>
          </a:xfrm>
        </p:spPr>
        <p:txBody>
          <a:bodyPr numCol="1" anchor="t"/>
          <a:lstStyle/>
          <a:p>
            <a:pPr marL="457200" indent="-457200" algn="l">
              <a:spcBef>
                <a:spcPts val="600"/>
              </a:spcBef>
              <a:spcAft>
                <a:spcPts val="600"/>
              </a:spcAft>
              <a:buFont typeface="Arial"/>
              <a:buChar char="•"/>
            </a:pPr>
            <a:r>
              <a:rPr lang="en-US" sz="2800" dirty="0">
                <a:solidFill>
                  <a:schemeClr val="bg1"/>
                </a:solidFill>
                <a:latin typeface="Avenir Book"/>
                <a:cs typeface="Avenir Book"/>
              </a:rPr>
              <a:t>He </a:t>
            </a:r>
            <a:r>
              <a:rPr lang="en-US" sz="2800" dirty="0" smtClean="0">
                <a:solidFill>
                  <a:schemeClr val="bg1"/>
                </a:solidFill>
                <a:latin typeface="Avenir Book"/>
                <a:cs typeface="Avenir Book"/>
              </a:rPr>
              <a:t>Looked The Part Of King </a:t>
            </a:r>
            <a:r>
              <a:rPr lang="en-US" sz="2800" dirty="0">
                <a:solidFill>
                  <a:schemeClr val="bg1"/>
                </a:solidFill>
                <a:latin typeface="Avenir Book"/>
                <a:cs typeface="Avenir Book"/>
              </a:rPr>
              <a:t>(1Samuel 10.23-24</a:t>
            </a:r>
            <a:r>
              <a:rPr lang="en-US" sz="2800" dirty="0" smtClean="0">
                <a:solidFill>
                  <a:schemeClr val="bg1"/>
                </a:solidFill>
                <a:latin typeface="Avenir Book"/>
                <a:cs typeface="Avenir Book"/>
              </a:rPr>
              <a:t>)</a:t>
            </a:r>
          </a:p>
          <a:p>
            <a:pPr marL="457200" indent="-457200" algn="l">
              <a:spcBef>
                <a:spcPts val="600"/>
              </a:spcBef>
              <a:spcAft>
                <a:spcPts val="600"/>
              </a:spcAft>
              <a:buFont typeface="Arial"/>
              <a:buChar char="•"/>
            </a:pPr>
            <a:r>
              <a:rPr lang="en-US" sz="2800" dirty="0">
                <a:solidFill>
                  <a:schemeClr val="bg1"/>
                </a:solidFill>
                <a:latin typeface="Avenir Book"/>
                <a:cs typeface="Avenir Book"/>
              </a:rPr>
              <a:t>He </a:t>
            </a:r>
            <a:r>
              <a:rPr lang="en-US" sz="2800" dirty="0" smtClean="0">
                <a:solidFill>
                  <a:schemeClr val="bg1"/>
                </a:solidFill>
                <a:latin typeface="Avenir Book"/>
                <a:cs typeface="Avenir Book"/>
              </a:rPr>
              <a:t>Achieved Military </a:t>
            </a:r>
            <a:r>
              <a:rPr lang="en-US" sz="2800" dirty="0">
                <a:solidFill>
                  <a:schemeClr val="bg1"/>
                </a:solidFill>
                <a:latin typeface="Avenir Book"/>
                <a:cs typeface="Avenir Book"/>
              </a:rPr>
              <a:t>S</a:t>
            </a:r>
            <a:r>
              <a:rPr lang="en-US" sz="2800" dirty="0" smtClean="0">
                <a:solidFill>
                  <a:schemeClr val="bg1"/>
                </a:solidFill>
                <a:latin typeface="Avenir Book"/>
                <a:cs typeface="Avenir Book"/>
              </a:rPr>
              <a:t>uccess (1Samuel 14.47)</a:t>
            </a:r>
          </a:p>
          <a:p>
            <a:pPr marL="457200" indent="-457200" algn="l">
              <a:spcBef>
                <a:spcPts val="600"/>
              </a:spcBef>
              <a:spcAft>
                <a:spcPts val="600"/>
              </a:spcAft>
              <a:buFont typeface="Arial"/>
              <a:buChar char="•"/>
            </a:pPr>
            <a:r>
              <a:rPr lang="en-US" sz="2800" dirty="0">
                <a:solidFill>
                  <a:schemeClr val="bg1"/>
                </a:solidFill>
                <a:latin typeface="Avenir Book"/>
                <a:cs typeface="Avenir Book"/>
              </a:rPr>
              <a:t>He </a:t>
            </a:r>
            <a:r>
              <a:rPr lang="en-US" sz="2800" dirty="0" smtClean="0">
                <a:solidFill>
                  <a:schemeClr val="bg1"/>
                </a:solidFill>
                <a:latin typeface="Avenir Book"/>
                <a:cs typeface="Avenir Book"/>
              </a:rPr>
              <a:t>Did Things His </a:t>
            </a:r>
            <a:r>
              <a:rPr lang="en-US" sz="2800" dirty="0">
                <a:solidFill>
                  <a:schemeClr val="bg1"/>
                </a:solidFill>
                <a:latin typeface="Avenir Book"/>
                <a:cs typeface="Avenir Book"/>
              </a:rPr>
              <a:t>W</a:t>
            </a:r>
            <a:r>
              <a:rPr lang="en-US" sz="2800" dirty="0" smtClean="0">
                <a:solidFill>
                  <a:schemeClr val="bg1"/>
                </a:solidFill>
                <a:latin typeface="Avenir Book"/>
                <a:cs typeface="Avenir Book"/>
              </a:rPr>
              <a:t>ay </a:t>
            </a:r>
            <a:br>
              <a:rPr lang="en-US" sz="2800" dirty="0" smtClean="0">
                <a:solidFill>
                  <a:schemeClr val="bg1"/>
                </a:solidFill>
                <a:latin typeface="Avenir Book"/>
                <a:cs typeface="Avenir Book"/>
              </a:rPr>
            </a:br>
            <a:r>
              <a:rPr lang="en-US" sz="2800" dirty="0" smtClean="0">
                <a:solidFill>
                  <a:schemeClr val="bg1"/>
                </a:solidFill>
                <a:latin typeface="Avenir Book"/>
                <a:cs typeface="Avenir Book"/>
              </a:rPr>
              <a:t>(1Samuel 13.8-9; 15.1-9)</a:t>
            </a:r>
          </a:p>
          <a:p>
            <a:pPr marL="457200" indent="-457200" algn="l">
              <a:spcBef>
                <a:spcPts val="600"/>
              </a:spcBef>
              <a:spcAft>
                <a:spcPts val="600"/>
              </a:spcAft>
              <a:buFont typeface="Arial"/>
              <a:buChar char="•"/>
            </a:pPr>
            <a:r>
              <a:rPr lang="en-US" sz="2800" dirty="0">
                <a:solidFill>
                  <a:schemeClr val="bg1"/>
                </a:solidFill>
                <a:latin typeface="Avenir Book"/>
                <a:cs typeface="Avenir Book"/>
              </a:rPr>
              <a:t>He </a:t>
            </a:r>
            <a:r>
              <a:rPr lang="en-US" sz="2800" dirty="0" smtClean="0">
                <a:solidFill>
                  <a:schemeClr val="bg1"/>
                </a:solidFill>
                <a:latin typeface="Avenir Book"/>
                <a:cs typeface="Avenir Book"/>
              </a:rPr>
              <a:t>Was Jealous For Power (1Samuel 18.8-11)</a:t>
            </a:r>
            <a:endParaRPr lang="en-US" sz="2800" dirty="0" smtClean="0">
              <a:solidFill>
                <a:schemeClr val="bg1"/>
              </a:solidFill>
              <a:latin typeface="Avenir Book"/>
              <a:cs typeface="Avenir Book"/>
            </a:endParaRPr>
          </a:p>
        </p:txBody>
      </p:sp>
      <p:sp>
        <p:nvSpPr>
          <p:cNvPr id="6" name="TextBox 5"/>
          <p:cNvSpPr txBox="1"/>
          <p:nvPr/>
        </p:nvSpPr>
        <p:spPr>
          <a:xfrm>
            <a:off x="0" y="1573593"/>
            <a:ext cx="2667000" cy="2123658"/>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Saul: The Typical King</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1Samuel 8-31;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10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spTree>
    <p:extLst>
      <p:ext uri="{BB962C8B-B14F-4D97-AF65-F5344CB8AC3E}">
        <p14:creationId xmlns:p14="http://schemas.microsoft.com/office/powerpoint/2010/main" val="14311505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99">
                                            <p:txEl>
                                              <p:pRg st="0" end="0"/>
                                            </p:txEl>
                                          </p:spTgt>
                                        </p:tgtEl>
                                        <p:attrNameLst>
                                          <p:attrName>style.visibility</p:attrName>
                                        </p:attrNameLst>
                                      </p:cBhvr>
                                      <p:to>
                                        <p:strVal val="visible"/>
                                      </p:to>
                                    </p:set>
                                    <p:animEffect transition="in" filter="fade">
                                      <p:cBhvr>
                                        <p:cTn id="7" dur="1000"/>
                                        <p:tgtEl>
                                          <p:spTgt spid="3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99">
                                            <p:txEl>
                                              <p:pRg st="1" end="1"/>
                                            </p:txEl>
                                          </p:spTgt>
                                        </p:tgtEl>
                                        <p:attrNameLst>
                                          <p:attrName>style.visibility</p:attrName>
                                        </p:attrNameLst>
                                      </p:cBhvr>
                                      <p:to>
                                        <p:strVal val="visible"/>
                                      </p:to>
                                    </p:set>
                                    <p:animEffect transition="in" filter="fade">
                                      <p:cBhvr>
                                        <p:cTn id="12" dur="1000"/>
                                        <p:tgtEl>
                                          <p:spTgt spid="3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99">
                                            <p:txEl>
                                              <p:pRg st="2" end="2"/>
                                            </p:txEl>
                                          </p:spTgt>
                                        </p:tgtEl>
                                        <p:attrNameLst>
                                          <p:attrName>style.visibility</p:attrName>
                                        </p:attrNameLst>
                                      </p:cBhvr>
                                      <p:to>
                                        <p:strVal val="visible"/>
                                      </p:to>
                                    </p:set>
                                    <p:animEffect transition="in" filter="fade">
                                      <p:cBhvr>
                                        <p:cTn id="17" dur="1000"/>
                                        <p:tgtEl>
                                          <p:spTgt spid="3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99">
                                            <p:txEl>
                                              <p:pRg st="3" end="3"/>
                                            </p:txEl>
                                          </p:spTgt>
                                        </p:tgtEl>
                                        <p:attrNameLst>
                                          <p:attrName>style.visibility</p:attrName>
                                        </p:attrNameLst>
                                      </p:cBhvr>
                                      <p:to>
                                        <p:strVal val="visible"/>
                                      </p:to>
                                    </p:set>
                                    <p:animEffect transition="in" filter="fade">
                                      <p:cBhvr>
                                        <p:cTn id="22" dur="1000"/>
                                        <p:tgtEl>
                                          <p:spTgt spid="30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573593"/>
            <a:ext cx="2667000" cy="2123658"/>
          </a:xfrm>
          <a:prstGeom prst="rect">
            <a:avLst/>
          </a:prstGeom>
          <a:noFill/>
        </p:spPr>
        <p:txBody>
          <a:bodyPr wrap="square" rtlCol="0">
            <a:spAutoFit/>
          </a:bodyPr>
          <a:lstStyle/>
          <a:p>
            <a:pPr algn="ctr"/>
            <a:r>
              <a:rPr lang="en-US" sz="3600" dirty="0" smtClean="0">
                <a:solidFill>
                  <a:schemeClr val="bg1"/>
                </a:solidFill>
                <a:effectLst>
                  <a:outerShdw blurRad="50800" dist="38100" dir="2700000" algn="tl" rotWithShape="0">
                    <a:prstClr val="black">
                      <a:alpha val="40000"/>
                    </a:prstClr>
                  </a:outerShdw>
                </a:effectLst>
                <a:latin typeface="Avenir Book"/>
                <a:cs typeface="Avenir Book"/>
              </a:rPr>
              <a:t>Saul: The Typical King</a:t>
            </a:r>
            <a:endParaRPr lang="en-US" sz="3600" dirty="0" smtClean="0">
              <a:solidFill>
                <a:schemeClr val="bg1"/>
              </a:solidFill>
              <a:effectLst>
                <a:outerShdw blurRad="50800" dist="38100" dir="2700000" algn="tl" rotWithShape="0">
                  <a:prstClr val="black">
                    <a:alpha val="40000"/>
                  </a:prstClr>
                </a:outerShdw>
              </a:effectLst>
              <a:latin typeface="Avenir Book"/>
              <a:cs typeface="Avenir Book"/>
            </a:endParaRPr>
          </a:p>
          <a:p>
            <a:pPr algn="ctr"/>
            <a:r>
              <a:rPr lang="en-US" sz="3000" i="1" dirty="0">
                <a:solidFill>
                  <a:schemeClr val="bg1"/>
                </a:solidFill>
                <a:effectLst>
                  <a:outerShdw blurRad="50800" dist="38100" dir="2700000" algn="tl" rotWithShape="0">
                    <a:prstClr val="black">
                      <a:alpha val="40000"/>
                    </a:prstClr>
                  </a:outerShdw>
                </a:effectLst>
                <a:latin typeface="Avenir Book"/>
                <a:cs typeface="Avenir Book"/>
              </a:rPr>
              <a:t>1Samuel 8-31; </a:t>
            </a:r>
            <a:r>
              <a:rPr lang="en-US" sz="3000" i="1" dirty="0" smtClean="0">
                <a:solidFill>
                  <a:schemeClr val="bg1"/>
                </a:solidFill>
                <a:effectLst>
                  <a:outerShdw blurRad="50800" dist="38100" dir="2700000" algn="tl" rotWithShape="0">
                    <a:prstClr val="black">
                      <a:alpha val="40000"/>
                    </a:prstClr>
                  </a:outerShdw>
                </a:effectLst>
                <a:latin typeface="Avenir Book"/>
                <a:cs typeface="Avenir Book"/>
              </a:rPr>
              <a:t>1Chron. </a:t>
            </a:r>
            <a:r>
              <a:rPr lang="en-US" sz="3000" i="1" dirty="0">
                <a:solidFill>
                  <a:schemeClr val="bg1"/>
                </a:solidFill>
                <a:effectLst>
                  <a:outerShdw blurRad="50800" dist="38100" dir="2700000" algn="tl" rotWithShape="0">
                    <a:prstClr val="black">
                      <a:alpha val="40000"/>
                    </a:prstClr>
                  </a:outerShdw>
                </a:effectLst>
                <a:latin typeface="Avenir Book"/>
                <a:cs typeface="Avenir Book"/>
              </a:rPr>
              <a:t>10 </a:t>
            </a:r>
            <a:endParaRPr lang="en-US" sz="3000" i="1" dirty="0">
              <a:solidFill>
                <a:schemeClr val="bg1"/>
              </a:solidFill>
              <a:effectLst>
                <a:outerShdw blurRad="50800" dist="38100" dir="2700000" algn="tl" rotWithShape="0">
                  <a:prstClr val="black">
                    <a:alpha val="40000"/>
                  </a:prstClr>
                </a:outerShdw>
              </a:effectLst>
              <a:latin typeface="Avenir Book"/>
              <a:cs typeface="Avenir Book"/>
            </a:endParaRPr>
          </a:p>
        </p:txBody>
      </p:sp>
      <p:pic>
        <p:nvPicPr>
          <p:cNvPr id="3" name="Picture 2"/>
          <p:cNvPicPr>
            <a:picLocks noChangeAspect="1"/>
          </p:cNvPicPr>
          <p:nvPr/>
        </p:nvPicPr>
        <p:blipFill rotWithShape="1">
          <a:blip r:embed="rId3"/>
          <a:srcRect t="19840" b="30118"/>
          <a:stretch/>
        </p:blipFill>
        <p:spPr>
          <a:xfrm>
            <a:off x="2642134" y="408193"/>
            <a:ext cx="6501866" cy="4342706"/>
          </a:xfrm>
          <a:prstGeom prst="rect">
            <a:avLst/>
          </a:prstGeom>
        </p:spPr>
      </p:pic>
    </p:spTree>
    <p:extLst>
      <p:ext uri="{BB962C8B-B14F-4D97-AF65-F5344CB8AC3E}">
        <p14:creationId xmlns:p14="http://schemas.microsoft.com/office/powerpoint/2010/main" val="339897491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1866</TotalTime>
  <Words>427</Words>
  <Application>Microsoft Macintosh PowerPoint</Application>
  <PresentationFormat>On-screen Show (16:9)</PresentationFormat>
  <Paragraphs>108</Paragraphs>
  <Slides>18</Slides>
  <Notes>16</Notes>
  <HiddenSlides>0</HiddenSlides>
  <MMClips>0</MMClips>
  <ScaleCrop>false</ScaleCrop>
  <HeadingPairs>
    <vt:vector size="4" baseType="variant">
      <vt:variant>
        <vt:lpstr>Theme</vt:lpstr>
      </vt:variant>
      <vt:variant>
        <vt:i4>2</vt:i4>
      </vt:variant>
      <vt:variant>
        <vt:lpstr>Slide Titles</vt:lpstr>
      </vt:variant>
      <vt:variant>
        <vt:i4>18</vt:i4>
      </vt:variant>
    </vt:vector>
  </HeadingPairs>
  <TitlesOfParts>
    <vt:vector size="20" baseType="lpstr">
      <vt:lpstr>Black</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Bumby Church of Christ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Joshua Creel</cp:lastModifiedBy>
  <cp:revision>33</cp:revision>
  <dcterms:created xsi:type="dcterms:W3CDTF">2015-03-14T15:43:00Z</dcterms:created>
  <dcterms:modified xsi:type="dcterms:W3CDTF">2015-08-09T10:31:04Z</dcterms:modified>
</cp:coreProperties>
</file>