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62" r:id="rId5"/>
    <p:sldId id="263" r:id="rId6"/>
    <p:sldId id="264" r:id="rId7"/>
    <p:sldId id="265" r:id="rId8"/>
    <p:sldId id="266" r:id="rId9"/>
    <p:sldId id="259" r:id="rId10"/>
    <p:sldId id="268" r:id="rId11"/>
    <p:sldId id="269" r:id="rId12"/>
    <p:sldId id="270" r:id="rId13"/>
    <p:sldId id="271" r:id="rId14"/>
    <p:sldId id="272" r:id="rId15"/>
    <p:sldId id="273" r:id="rId16"/>
    <p:sldId id="274" r:id="rId17"/>
    <p:sldId id="275" r:id="rId18"/>
    <p:sldId id="267" r:id="rId19"/>
    <p:sldId id="276" r:id="rId20"/>
    <p:sldId id="277" r:id="rId21"/>
    <p:sldId id="279"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7" d="100"/>
          <a:sy n="67" d="100"/>
        </p:scale>
        <p:origin x="198" y="60"/>
      </p:cViewPr>
      <p:guideLst>
        <p:guide orient="horz" pos="2161"/>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34873-0FC2-3B4F-AE19-708EE059EF40}"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34873-0FC2-3B4F-AE19-708EE059EF40}"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7965"/>
            <a:ext cx="2743200" cy="444817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7965"/>
            <a:ext cx="8026400" cy="44481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34873-0FC2-3B4F-AE19-708EE059EF40}"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34873-0FC2-3B4F-AE19-708EE059EF40}"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34873-0FC2-3B4F-AE19-708EE059EF40}" type="datetimeFigureOut">
              <a:rPr lang="en-US" smtClean="0"/>
              <a:pPr/>
              <a:t>8/11/2015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6027"/>
            <a:ext cx="5384800" cy="344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6027"/>
            <a:ext cx="5384800" cy="3440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34873-0FC2-3B4F-AE19-708EE059EF40}"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34873-0FC2-3B4F-AE19-708EE059EF40}" type="datetimeFigureOut">
              <a:rPr lang="en-US" smtClean="0"/>
              <a:pPr/>
              <a:t>8/11/2015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34873-0FC2-3B4F-AE19-708EE059EF40}" type="datetimeFigureOut">
              <a:rPr lang="en-US" smtClean="0"/>
              <a:pPr/>
              <a:t>8/11/2015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34873-0FC2-3B4F-AE19-708EE059EF40}" type="datetimeFigureOut">
              <a:rPr lang="en-US" smtClean="0"/>
              <a:pPr/>
              <a:t>8/11/2015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34873-0FC2-3B4F-AE19-708EE059EF40}"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34873-0FC2-3B4F-AE19-708EE059EF40}" type="datetimeFigureOut">
              <a:rPr lang="en-US" smtClean="0"/>
              <a:pPr/>
              <a:t>8/11/2015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78C88-0FF3-5841-9BC0-6FDC62D5F6C2}"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34873-0FC2-3B4F-AE19-708EE059EF40}" type="datetimeFigureOut">
              <a:rPr lang="en-US" smtClean="0"/>
              <a:pPr/>
              <a:t>8/11/2015</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78C88-0FF3-5841-9BC0-6FDC62D5F6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ayer meeting_t_nt"/>
          <p:cNvPicPr>
            <a:picLocks noChangeAspect="1" noChangeArrowheads="1"/>
          </p:cNvPicPr>
          <p:nvPr/>
        </p:nvPicPr>
        <p:blipFill>
          <a:blip r:embed="rId2"/>
          <a:srcRect b="11986"/>
          <a:stretch>
            <a:fillRect/>
          </a:stretch>
        </p:blipFill>
        <p:spPr bwMode="auto">
          <a:xfrm>
            <a:off x="0" y="1"/>
            <a:ext cx="12192000" cy="6858000"/>
          </a:xfrm>
          <a:prstGeom prst="rect">
            <a:avLst/>
          </a:prstGeom>
          <a:noFill/>
        </p:spPr>
      </p:pic>
      <p:sp>
        <p:nvSpPr>
          <p:cNvPr id="5" name="WordArt 3"/>
          <p:cNvSpPr>
            <a:spLocks noChangeArrowheads="1" noChangeShapeType="1" noTextEdit="1"/>
          </p:cNvSpPr>
          <p:nvPr/>
        </p:nvSpPr>
        <p:spPr bwMode="auto">
          <a:xfrm>
            <a:off x="204778" y="4027716"/>
            <a:ext cx="10496560" cy="1386431"/>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effectLst>
                  <a:glow rad="228600">
                    <a:schemeClr val="tx1">
                      <a:alpha val="80000"/>
                    </a:schemeClr>
                  </a:glow>
                </a:effectLst>
                <a:latin typeface="Times New Roman"/>
                <a:ea typeface="Times New Roman"/>
                <a:cs typeface="Times New Roman"/>
              </a:rPr>
              <a:t>PRAYING LIKE THE PSALMISTS</a:t>
            </a:r>
            <a:endParaRPr lang="en-US" sz="3600" b="1" kern="10" dirty="0">
              <a:ln w="9525">
                <a:solidFill>
                  <a:srgbClr val="EA381E"/>
                </a:solidFill>
                <a:round/>
                <a:headEnd/>
                <a:tailEnd/>
              </a:ln>
              <a:solidFill>
                <a:srgbClr val="FFFFFF"/>
              </a:solidFill>
              <a:effectLst>
                <a:glow rad="228600">
                  <a:schemeClr val="tx1">
                    <a:alpha val="80000"/>
                  </a:schemeClr>
                </a:glow>
              </a:effectLst>
              <a:latin typeface="Times New Roman"/>
              <a:ea typeface="Times New Roman"/>
              <a:cs typeface="Times New Roman"/>
            </a:endParaRPr>
          </a:p>
        </p:txBody>
      </p:sp>
      <p:sp>
        <p:nvSpPr>
          <p:cNvPr id="6" name="WordArt 4"/>
          <p:cNvSpPr>
            <a:spLocks noChangeArrowheads="1" noChangeShapeType="1" noTextEdit="1"/>
          </p:cNvSpPr>
          <p:nvPr/>
        </p:nvSpPr>
        <p:spPr bwMode="auto">
          <a:xfrm>
            <a:off x="3969874" y="5440430"/>
            <a:ext cx="8222126" cy="802154"/>
          </a:xfrm>
          <a:prstGeom prst="rect">
            <a:avLst/>
          </a:prstGeom>
        </p:spPr>
        <p:txBody>
          <a:bodyPr wrap="none" fromWordArt="1">
            <a:prstTxWarp prst="textPlain">
              <a:avLst>
                <a:gd name="adj" fmla="val 50000"/>
              </a:avLst>
            </a:prstTxWarp>
          </a:bodyPr>
          <a:lstStyle/>
          <a:p>
            <a:pPr algn="ctr"/>
            <a:r>
              <a:rPr lang="en-US" sz="3600" b="1" kern="10" dirty="0">
                <a:ln w="12700">
                  <a:solidFill>
                    <a:srgbClr val="EA381E"/>
                  </a:solidFill>
                  <a:round/>
                  <a:headEnd/>
                  <a:tailEnd/>
                </a:ln>
                <a:effectLst>
                  <a:glow rad="114300">
                    <a:schemeClr val="bg1">
                      <a:alpha val="80000"/>
                    </a:schemeClr>
                  </a:glow>
                </a:effectLst>
                <a:latin typeface="Times New Roman"/>
                <a:ea typeface="Times New Roman"/>
                <a:cs typeface="Times New Roman"/>
              </a:rPr>
              <a:t>Be Open, Honest, and Candid</a:t>
            </a:r>
            <a:endParaRPr lang="en-US" sz="3600" b="1" kern="10" dirty="0">
              <a:ln w="12700">
                <a:solidFill>
                  <a:srgbClr val="EA381E"/>
                </a:solidFill>
                <a:round/>
                <a:headEnd/>
                <a:tailEnd/>
              </a:ln>
              <a:effectLst>
                <a:glow rad="114300">
                  <a:schemeClr val="bg1">
                    <a:alpha val="80000"/>
                  </a:schemeClr>
                </a:glow>
              </a:effectLst>
              <a:latin typeface="Times New Roman"/>
              <a:ea typeface="Times New Roman"/>
              <a:cs typeface="Times New Roman"/>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700"/>
                            </p:stCondLst>
                            <p:childTnLst>
                              <p:par>
                                <p:cTn id="9" presetID="1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8658473" y="974746"/>
            <a:ext cx="3315254" cy="612814"/>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Gladness</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4" name="TextBox 3"/>
          <p:cNvSpPr txBox="1"/>
          <p:nvPr/>
        </p:nvSpPr>
        <p:spPr>
          <a:xfrm>
            <a:off x="232229" y="2415177"/>
            <a:ext cx="11669485" cy="3108543"/>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Therefore my heart will be glad, and my whole being rejoices; my flesh also dwells secure. For you will not abandon my soul to </a:t>
            </a:r>
            <a:r>
              <a:rPr lang="en-US" sz="2800" b="1" dirty="0" err="1">
                <a:effectLst>
                  <a:glow rad="228600">
                    <a:schemeClr val="bg1">
                      <a:alpha val="78000"/>
                    </a:schemeClr>
                  </a:glow>
                </a:effectLst>
                <a:latin typeface="Arial"/>
                <a:cs typeface="Arial"/>
              </a:rPr>
              <a:t>Sheol</a:t>
            </a:r>
            <a:r>
              <a:rPr lang="en-US" sz="2800" b="1" dirty="0">
                <a:effectLst>
                  <a:glow rad="228600">
                    <a:schemeClr val="bg1">
                      <a:alpha val="78000"/>
                    </a:schemeClr>
                  </a:glow>
                </a:effectLst>
                <a:latin typeface="Arial"/>
                <a:cs typeface="Arial"/>
              </a:rPr>
              <a:t>, or let your holy one see corruption. You make known to me the path of life; in your presence there is fullness of joy; at your right hand are pleasures forevermore</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16:9-11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8585900" y="974746"/>
            <a:ext cx="3315254" cy="612814"/>
          </a:xfrm>
          <a:prstGeom prst="rect">
            <a:avLst/>
          </a:prstGeom>
        </p:spPr>
        <p:txBody>
          <a:bodyPr wrap="none" numCol="1"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Sadness</a:t>
            </a:r>
          </a:p>
        </p:txBody>
      </p:sp>
      <p:sp>
        <p:nvSpPr>
          <p:cNvPr id="4" name="TextBox 3"/>
          <p:cNvSpPr txBox="1"/>
          <p:nvPr/>
        </p:nvSpPr>
        <p:spPr>
          <a:xfrm>
            <a:off x="188685" y="2110375"/>
            <a:ext cx="11654971" cy="3970318"/>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My wounds stink and fester because of my foolishness, I am utterly bowed down and prostrate; all the day I go about mourning. For my sides are filled with burning, and there is no soundness in my flesh. I am feeble and crushed; I groan because of the tumult of my heart. O Lord, all my longing is before you; my sighing is not hidden from you. My heart throbs; my strength fails me, and the light of my eyes—it also has gone from me.</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38:5-10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10015323" y="974746"/>
            <a:ext cx="1856802" cy="612814"/>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Hurt</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4" name="TextBox 3"/>
          <p:cNvSpPr txBox="1"/>
          <p:nvPr/>
        </p:nvSpPr>
        <p:spPr>
          <a:xfrm>
            <a:off x="348343" y="2574833"/>
            <a:ext cx="11462540" cy="3108543"/>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Malicious witnesses rise up; they ask me of things that I do not know. They repay me evil for good; my soul is bereft. But I, when they were sick—I wore sackcloth; I afflicted myself with fasting…as one who laments his mother, I bowed down in mourning.</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35:11-14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8745559" y="974746"/>
            <a:ext cx="3315254" cy="612814"/>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Loneliness</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4" name="TextBox 3"/>
          <p:cNvSpPr txBox="1"/>
          <p:nvPr/>
        </p:nvSpPr>
        <p:spPr>
          <a:xfrm>
            <a:off x="290285" y="2719977"/>
            <a:ext cx="11538857" cy="2246769"/>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Lord, why do you cast my soul away? Why do you hide your face from me?...You have caused my beloved and my friend to shun me; my companions have become darkness.</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88:14, 18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9920745" y="974746"/>
            <a:ext cx="1922351" cy="752454"/>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Anger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4" name="TextBox 3"/>
          <p:cNvSpPr txBox="1"/>
          <p:nvPr/>
        </p:nvSpPr>
        <p:spPr>
          <a:xfrm>
            <a:off x="319313" y="2574834"/>
            <a:ext cx="11524343" cy="3108543"/>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Remember, O Lord, against the </a:t>
            </a:r>
            <a:r>
              <a:rPr lang="en-US" sz="2800" b="1" dirty="0" err="1">
                <a:effectLst>
                  <a:glow rad="228600">
                    <a:schemeClr val="bg1">
                      <a:alpha val="78000"/>
                    </a:schemeClr>
                  </a:glow>
                </a:effectLst>
                <a:latin typeface="Arial"/>
                <a:cs typeface="Arial"/>
              </a:rPr>
              <a:t>Edomites</a:t>
            </a:r>
            <a:r>
              <a:rPr lang="en-US" sz="2800" b="1" dirty="0">
                <a:effectLst>
                  <a:glow rad="228600">
                    <a:schemeClr val="bg1">
                      <a:alpha val="78000"/>
                    </a:schemeClr>
                  </a:glow>
                </a:effectLst>
                <a:latin typeface="Arial"/>
                <a:cs typeface="Arial"/>
              </a:rPr>
              <a:t> the day of Jerusalem, how they said, ‘Lay it bare, lay it bare, down to its foundations!’ O daughter of Babylon, doomed to be destroyed, blessed shall he be who repays you with what you have done to us! Blessed shall he be who takes your little ones and dashes them against the rock!</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137:7-9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10017196" y="974746"/>
            <a:ext cx="1840415" cy="612814"/>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Fear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4" name="TextBox 3"/>
          <p:cNvSpPr txBox="1"/>
          <p:nvPr/>
        </p:nvSpPr>
        <p:spPr>
          <a:xfrm>
            <a:off x="275771" y="2661920"/>
            <a:ext cx="11596915" cy="2246769"/>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My heart is in anguish within me; the terrors of death have fallen upon me. Fear and trembling come upon me and horror overwhelms me.</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55:4-5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9961247" y="974746"/>
            <a:ext cx="2012480" cy="612814"/>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Guilt</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4" name="TextBox 3"/>
          <p:cNvSpPr txBox="1"/>
          <p:nvPr/>
        </p:nvSpPr>
        <p:spPr>
          <a:xfrm>
            <a:off x="290285" y="2386148"/>
            <a:ext cx="11567885" cy="3539430"/>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For when I kept silent, my bones wasted away through my groaning all day long. For day and night your hand was heavy upon me; my strength was dried up as by the heat of summer. I acknowledged my sin to you and I did not cover my iniquity; I said, ‘I will confess my transgressions to the Lord,’ and you forgave the iniquity of my sin.</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32:3-5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3" name="WordArt 3"/>
          <p:cNvSpPr>
            <a:spLocks noChangeArrowheads="1" noChangeShapeType="1" noTextEdit="1"/>
          </p:cNvSpPr>
          <p:nvPr/>
        </p:nvSpPr>
        <p:spPr bwMode="auto">
          <a:xfrm>
            <a:off x="9346729" y="974746"/>
            <a:ext cx="2626996" cy="612814"/>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Shame</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4" name="TextBox 3"/>
          <p:cNvSpPr txBox="1"/>
          <p:nvPr/>
        </p:nvSpPr>
        <p:spPr>
          <a:xfrm>
            <a:off x="420914" y="2415177"/>
            <a:ext cx="11263086" cy="3108543"/>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For I know my transgressions, and my sin is ever before me. Against you, you only, have I sinned and done what is evil in your sight, so that you may be justified in your words and blameless in your judgment. Behold, I was brought forth in iniquity, and in sin did my mother conceive me.</a:t>
            </a:r>
          </a:p>
          <a:p>
            <a:endParaRPr lang="en-US" sz="2800" b="1" dirty="0">
              <a:effectLst>
                <a:glow rad="228600">
                  <a:schemeClr val="bg1">
                    <a:alpha val="78000"/>
                  </a:schemeClr>
                </a:glow>
              </a:effectLst>
              <a:latin typeface="Arial"/>
              <a:cs typeface="Arial"/>
            </a:endParaRPr>
          </a:p>
          <a:p>
            <a:r>
              <a:rPr lang="en-US" sz="2800" b="1" dirty="0">
                <a:effectLst>
                  <a:glow rad="228600">
                    <a:schemeClr val="bg1">
                      <a:alpha val="78000"/>
                    </a:schemeClr>
                  </a:glow>
                </a:effectLst>
                <a:latin typeface="Arial"/>
                <a:cs typeface="Arial"/>
              </a:rPr>
              <a:t>Psalm 51:3-5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6" name="TextBox 5"/>
          <p:cNvSpPr txBox="1"/>
          <p:nvPr/>
        </p:nvSpPr>
        <p:spPr>
          <a:xfrm>
            <a:off x="333829" y="2042311"/>
            <a:ext cx="11564236" cy="4093428"/>
          </a:xfrm>
          <a:prstGeom prst="rect">
            <a:avLst/>
          </a:prstGeom>
          <a:noFill/>
        </p:spPr>
        <p:txBody>
          <a:bodyPr wrap="square" rtlCol="0">
            <a:spAutoFit/>
          </a:bodyPr>
          <a:lstStyle/>
          <a:p>
            <a:pPr marL="742950" indent="-742950">
              <a:spcAft>
                <a:spcPts val="1800"/>
              </a:spcAft>
              <a:buAutoNum type="arabicPeriod"/>
            </a:pPr>
            <a:r>
              <a:rPr lang="en-US" sz="4000" b="1" dirty="0">
                <a:effectLst>
                  <a:glow rad="228600">
                    <a:schemeClr val="bg1">
                      <a:alpha val="73000"/>
                    </a:schemeClr>
                  </a:glow>
                </a:effectLst>
                <a:latin typeface="Arial"/>
                <a:cs typeface="Arial"/>
              </a:rPr>
              <a:t>We are allowed to feel </a:t>
            </a:r>
          </a:p>
          <a:p>
            <a:pPr marL="742950" indent="-742950">
              <a:spcAft>
                <a:spcPts val="1800"/>
              </a:spcAft>
              <a:buAutoNum type="arabicPeriod"/>
            </a:pPr>
            <a:r>
              <a:rPr lang="en-US" sz="4000" b="1" dirty="0">
                <a:effectLst>
                  <a:glow rad="228600">
                    <a:schemeClr val="bg1">
                      <a:alpha val="73000"/>
                    </a:schemeClr>
                  </a:glow>
                </a:effectLst>
                <a:latin typeface="Arial"/>
                <a:cs typeface="Arial"/>
              </a:rPr>
              <a:t>Be candid with God about your feelings</a:t>
            </a:r>
          </a:p>
          <a:p>
            <a:pPr marL="742950" indent="-742950">
              <a:spcAft>
                <a:spcPts val="1800"/>
              </a:spcAft>
              <a:buAutoNum type="arabicPeriod"/>
            </a:pPr>
            <a:r>
              <a:rPr lang="en-US" sz="4000" b="1" dirty="0">
                <a:effectLst>
                  <a:glow rad="228600">
                    <a:schemeClr val="bg1">
                      <a:alpha val="73000"/>
                    </a:schemeClr>
                  </a:glow>
                </a:effectLst>
                <a:latin typeface="Arial"/>
                <a:cs typeface="Arial"/>
              </a:rPr>
              <a:t>Hang on to your faith</a:t>
            </a:r>
          </a:p>
          <a:p>
            <a:pPr marL="742950" indent="-742950">
              <a:spcAft>
                <a:spcPts val="1800"/>
              </a:spcAft>
              <a:buAutoNum type="arabicPeriod"/>
            </a:pPr>
            <a:r>
              <a:rPr lang="en-US" sz="4000" b="1" dirty="0">
                <a:effectLst>
                  <a:glow rad="228600">
                    <a:schemeClr val="bg1">
                      <a:alpha val="73000"/>
                    </a:schemeClr>
                  </a:glow>
                </a:effectLst>
                <a:latin typeface="Arial"/>
                <a:cs typeface="Arial"/>
              </a:rPr>
              <a:t>God is big enough to handle your feelings</a:t>
            </a:r>
          </a:p>
          <a:p>
            <a:pPr marL="742950" indent="-742950">
              <a:spcAft>
                <a:spcPts val="1800"/>
              </a:spcAft>
              <a:buAutoNum type="arabicPeriod"/>
            </a:pPr>
            <a:r>
              <a:rPr lang="en-US" sz="4000" b="1" dirty="0">
                <a:effectLst>
                  <a:glow rad="228600">
                    <a:schemeClr val="bg1">
                      <a:alpha val="73000"/>
                    </a:schemeClr>
                  </a:glow>
                </a:effectLst>
                <a:latin typeface="Arial"/>
                <a:cs typeface="Arial"/>
              </a:rPr>
              <a:t>God will lead us to greater joy</a:t>
            </a:r>
          </a:p>
        </p:txBody>
      </p:sp>
      <p:sp>
        <p:nvSpPr>
          <p:cNvPr id="7" name="WordArt 3"/>
          <p:cNvSpPr>
            <a:spLocks noChangeArrowheads="1" noChangeShapeType="1" noTextEdit="1"/>
          </p:cNvSpPr>
          <p:nvPr/>
        </p:nvSpPr>
        <p:spPr bwMode="auto">
          <a:xfrm>
            <a:off x="7707086" y="974746"/>
            <a:ext cx="4190979" cy="607311"/>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275771" y="2701052"/>
            <a:ext cx="11538857" cy="2677656"/>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We are not surprised, then, that the Psalter does not present a systematic picture of God and his relationship to the world. The psalms give us theology written in intimate relationship with God and in close touch with life. </a:t>
            </a:r>
          </a:p>
          <a:p>
            <a:endParaRPr lang="en-US" sz="2800" b="1" dirty="0">
              <a:effectLst>
                <a:glow rad="228600">
                  <a:schemeClr val="bg1">
                    <a:alpha val="78000"/>
                  </a:schemeClr>
                </a:glow>
              </a:effectLst>
              <a:latin typeface="Arial"/>
              <a:cs typeface="Arial"/>
            </a:endParaRPr>
          </a:p>
          <a:p>
            <a:pPr algn="r"/>
            <a:r>
              <a:rPr lang="en-US" sz="2800" b="1" dirty="0">
                <a:effectLst>
                  <a:glow rad="228600">
                    <a:schemeClr val="bg1">
                      <a:alpha val="78000"/>
                    </a:schemeClr>
                  </a:glow>
                </a:effectLst>
                <a:latin typeface="Arial"/>
                <a:cs typeface="Arial"/>
              </a:rPr>
              <a:t>(</a:t>
            </a:r>
            <a:r>
              <a:rPr lang="en-US" sz="2800" b="1" dirty="0" err="1">
                <a:effectLst>
                  <a:glow rad="228600">
                    <a:schemeClr val="bg1">
                      <a:alpha val="78000"/>
                    </a:schemeClr>
                  </a:glow>
                </a:effectLst>
                <a:latin typeface="Arial"/>
                <a:cs typeface="Arial"/>
              </a:rPr>
              <a:t>Tremper</a:t>
            </a:r>
            <a:r>
              <a:rPr lang="en-US" sz="2800" b="1" dirty="0">
                <a:effectLst>
                  <a:glow rad="228600">
                    <a:schemeClr val="bg1">
                      <a:alpha val="78000"/>
                    </a:schemeClr>
                  </a:glow>
                </a:effectLst>
                <a:latin typeface="Arial"/>
                <a:cs typeface="Arial"/>
              </a:rPr>
              <a:t> Longman, How to Read the Psalms, p 53)</a:t>
            </a: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5"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
        <p:nvSpPr>
          <p:cNvPr id="7" name="TextBox 6"/>
          <p:cNvSpPr txBox="1"/>
          <p:nvPr/>
        </p:nvSpPr>
        <p:spPr>
          <a:xfrm>
            <a:off x="239843" y="1886658"/>
            <a:ext cx="11658221" cy="4124206"/>
          </a:xfrm>
          <a:prstGeom prst="rect">
            <a:avLst/>
          </a:prstGeom>
          <a:noFill/>
        </p:spPr>
        <p:txBody>
          <a:bodyPr wrap="square" rtlCol="0">
            <a:spAutoFit/>
          </a:bodyPr>
          <a:lstStyle/>
          <a:p>
            <a:pPr>
              <a:spcAft>
                <a:spcPts val="1200"/>
              </a:spcAft>
            </a:pPr>
            <a:r>
              <a:rPr lang="en-US" sz="2800" b="1" dirty="0">
                <a:effectLst>
                  <a:glow rad="228600">
                    <a:schemeClr val="bg1">
                      <a:alpha val="78000"/>
                    </a:schemeClr>
                  </a:glow>
                </a:effectLst>
                <a:latin typeface="Arial"/>
                <a:cs typeface="Arial"/>
              </a:rPr>
              <a:t>I have chosen the words </a:t>
            </a:r>
            <a:r>
              <a:rPr lang="en-US" sz="2800" b="1" i="1" dirty="0">
                <a:effectLst>
                  <a:glow rad="228600">
                    <a:schemeClr val="bg1">
                      <a:alpha val="78000"/>
                    </a:schemeClr>
                  </a:glow>
                </a:effectLst>
                <a:latin typeface="Arial"/>
                <a:cs typeface="Arial"/>
              </a:rPr>
              <a:t>candor</a:t>
            </a:r>
            <a:r>
              <a:rPr lang="en-US" sz="2800" b="1" dirty="0">
                <a:effectLst>
                  <a:glow rad="228600">
                    <a:schemeClr val="bg1">
                      <a:alpha val="78000"/>
                    </a:schemeClr>
                  </a:glow>
                </a:effectLst>
                <a:latin typeface="Arial"/>
                <a:cs typeface="Arial"/>
              </a:rPr>
              <a:t> and </a:t>
            </a:r>
            <a:r>
              <a:rPr lang="en-US" sz="2800" b="1" i="1" dirty="0">
                <a:effectLst>
                  <a:glow rad="228600">
                    <a:schemeClr val="bg1">
                      <a:alpha val="78000"/>
                    </a:schemeClr>
                  </a:glow>
                </a:effectLst>
                <a:latin typeface="Arial"/>
                <a:cs typeface="Arial"/>
              </a:rPr>
              <a:t>candid</a:t>
            </a:r>
            <a:r>
              <a:rPr lang="en-US" sz="2800" b="1" dirty="0">
                <a:effectLst>
                  <a:glow rad="228600">
                    <a:schemeClr val="bg1">
                      <a:alpha val="78000"/>
                    </a:schemeClr>
                  </a:glow>
                </a:effectLst>
                <a:latin typeface="Arial"/>
                <a:cs typeface="Arial"/>
              </a:rPr>
              <a:t> quite deliberately. I might have used the word </a:t>
            </a:r>
            <a:r>
              <a:rPr lang="en-US" sz="2800" b="1" i="1" dirty="0">
                <a:effectLst>
                  <a:glow rad="228600">
                    <a:schemeClr val="bg1">
                      <a:alpha val="78000"/>
                    </a:schemeClr>
                  </a:glow>
                </a:effectLst>
                <a:latin typeface="Arial"/>
                <a:cs typeface="Arial"/>
              </a:rPr>
              <a:t>honest</a:t>
            </a:r>
            <a:r>
              <a:rPr lang="en-US" sz="2800" b="1" dirty="0">
                <a:effectLst>
                  <a:glow rad="228600">
                    <a:schemeClr val="bg1">
                      <a:alpha val="78000"/>
                    </a:schemeClr>
                  </a:glow>
                </a:effectLst>
                <a:latin typeface="Arial"/>
                <a:cs typeface="Arial"/>
              </a:rPr>
              <a:t>, but I have a specific image in mind…</a:t>
            </a:r>
          </a:p>
          <a:p>
            <a:r>
              <a:rPr lang="en-US" sz="2800" b="1" dirty="0">
                <a:effectLst>
                  <a:glow rad="228600">
                    <a:schemeClr val="bg1">
                      <a:alpha val="78000"/>
                    </a:schemeClr>
                  </a:glow>
                </a:effectLst>
                <a:latin typeface="Arial"/>
                <a:cs typeface="Arial"/>
              </a:rPr>
              <a:t>The book of Psalms is full of candid pictures. It seems never to give us a posed shot. Instead, the psalms show us the writer just as he or she felt at a particular moment. This is one of the loveliest gifts of the book of Psalms. </a:t>
            </a:r>
            <a:r>
              <a:rPr lang="en-US" sz="2800" b="1" dirty="0">
                <a:effectLst>
                  <a:glow rad="228600">
                    <a:schemeClr val="bg1">
                      <a:alpha val="78000"/>
                    </a:schemeClr>
                  </a:glow>
                </a:effectLst>
                <a:latin typeface="Arial"/>
                <a:cs typeface="Arial"/>
              </a:rPr>
              <a:t>The Bible has preserved for us pictures of saints in some of their least saintly moments. </a:t>
            </a:r>
            <a:endParaRPr lang="en-US" sz="2800" b="1" dirty="0" smtClean="0">
              <a:effectLst>
                <a:glow rad="228600">
                  <a:schemeClr val="bg1">
                    <a:alpha val="78000"/>
                  </a:schemeClr>
                </a:glow>
              </a:effectLst>
              <a:latin typeface="Arial"/>
              <a:cs typeface="Arial"/>
            </a:endParaRPr>
          </a:p>
          <a:p>
            <a:pPr algn="r"/>
            <a:r>
              <a:rPr lang="en-US" sz="2800" b="1" dirty="0" smtClean="0">
                <a:effectLst>
                  <a:glow rad="228600">
                    <a:schemeClr val="bg1">
                      <a:alpha val="78000"/>
                    </a:schemeClr>
                  </a:glow>
                </a:effectLst>
                <a:latin typeface="Arial"/>
                <a:cs typeface="Arial"/>
              </a:rPr>
              <a:t>(</a:t>
            </a:r>
            <a:r>
              <a:rPr lang="en-US" sz="2800" b="1" dirty="0">
                <a:effectLst>
                  <a:glow rad="228600">
                    <a:schemeClr val="bg1">
                      <a:alpha val="78000"/>
                    </a:schemeClr>
                  </a:glow>
                </a:effectLst>
                <a:latin typeface="Arial"/>
                <a:cs typeface="Arial"/>
              </a:rPr>
              <a:t>J. </a:t>
            </a:r>
            <a:r>
              <a:rPr lang="en-US" sz="2800" b="1" dirty="0">
                <a:effectLst>
                  <a:glow rad="228600">
                    <a:schemeClr val="bg1">
                      <a:alpha val="78000"/>
                    </a:schemeClr>
                  </a:glow>
                </a:effectLst>
                <a:latin typeface="Arial"/>
                <a:cs typeface="Arial"/>
              </a:rPr>
              <a:t>Ellsworth </a:t>
            </a:r>
            <a:r>
              <a:rPr lang="en-US" sz="2800" b="1" dirty="0" err="1">
                <a:effectLst>
                  <a:glow rad="228600">
                    <a:schemeClr val="bg1">
                      <a:alpha val="78000"/>
                    </a:schemeClr>
                  </a:glow>
                </a:effectLst>
                <a:latin typeface="Arial"/>
                <a:cs typeface="Arial"/>
              </a:rPr>
              <a:t>Kalas</a:t>
            </a:r>
            <a:r>
              <a:rPr lang="en-US" sz="2800" b="1" dirty="0">
                <a:effectLst>
                  <a:glow rad="228600">
                    <a:schemeClr val="bg1">
                      <a:alpha val="78000"/>
                    </a:schemeClr>
                  </a:glow>
                </a:effectLst>
                <a:latin typeface="Arial"/>
                <a:cs typeface="Arial"/>
              </a:rPr>
              <a:t>, </a:t>
            </a:r>
            <a:r>
              <a:rPr lang="en-US" sz="2800" b="1" u="sng" dirty="0">
                <a:effectLst>
                  <a:glow rad="228600">
                    <a:schemeClr val="bg1">
                      <a:alpha val="78000"/>
                    </a:schemeClr>
                  </a:glow>
                </a:effectLst>
                <a:latin typeface="Arial"/>
                <a:cs typeface="Arial"/>
              </a:rPr>
              <a:t>Longing to Pray</a:t>
            </a:r>
            <a:r>
              <a:rPr lang="en-US" sz="2800" b="1" dirty="0">
                <a:effectLst>
                  <a:glow rad="228600">
                    <a:schemeClr val="bg1">
                      <a:alpha val="78000"/>
                    </a:schemeClr>
                  </a:glow>
                </a:effectLst>
                <a:latin typeface="Arial"/>
                <a:cs typeface="Arial"/>
              </a:rPr>
              <a:t>, </a:t>
            </a:r>
            <a:r>
              <a:rPr lang="en-US" sz="2800" b="1" dirty="0" err="1">
                <a:effectLst>
                  <a:glow rad="228600">
                    <a:schemeClr val="bg1">
                      <a:alpha val="78000"/>
                    </a:schemeClr>
                  </a:glow>
                </a:effectLst>
                <a:latin typeface="Arial"/>
                <a:cs typeface="Arial"/>
              </a:rPr>
              <a:t>p</a:t>
            </a:r>
            <a:r>
              <a:rPr lang="en-US" sz="2800" b="1" dirty="0">
                <a:effectLst>
                  <a:glow rad="228600">
                    <a:schemeClr val="bg1">
                      <a:alpha val="78000"/>
                    </a:schemeClr>
                  </a:glow>
                </a:effectLst>
                <a:latin typeface="Arial"/>
                <a:cs typeface="Arial"/>
              </a:rPr>
              <a:t> 18).</a:t>
            </a:r>
            <a:endParaRPr lang="en-US" sz="2800" b="1" dirty="0">
              <a:effectLst>
                <a:glow rad="228600">
                  <a:schemeClr val="bg1">
                    <a:alpha val="78000"/>
                  </a:schemeClr>
                </a:glow>
              </a:effectLst>
              <a:latin typeface="Arial"/>
              <a:cs typeface="Arial"/>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391886" y="1859402"/>
            <a:ext cx="11480800" cy="4478149"/>
          </a:xfrm>
          <a:prstGeom prst="rect">
            <a:avLst/>
          </a:prstGeom>
          <a:noFill/>
        </p:spPr>
        <p:txBody>
          <a:bodyPr wrap="square" rtlCol="0">
            <a:spAutoFit/>
          </a:bodyPr>
          <a:lstStyle/>
          <a:p>
            <a:r>
              <a:rPr lang="en-US" sz="2800" b="1" dirty="0">
                <a:effectLst>
                  <a:glow rad="228600">
                    <a:schemeClr val="bg1">
                      <a:alpha val="78000"/>
                    </a:schemeClr>
                  </a:glow>
                </a:effectLst>
                <a:latin typeface="Arial"/>
                <a:cs typeface="Arial"/>
              </a:rPr>
              <a:t>A decided shift takes place as we move from the beginning of the book to its end. As we move toward the end, praise overtakes lament until at the very end of the book we have a virtual fireworks of praise. The last seven psalms are not only all hymns of praise but they, for the most part, concentrate on calling the whole world to praise God…</a:t>
            </a:r>
          </a:p>
          <a:p>
            <a:r>
              <a:rPr lang="en-US" sz="2800" b="1" dirty="0">
                <a:effectLst>
                  <a:glow rad="228600">
                    <a:schemeClr val="bg1">
                      <a:alpha val="78000"/>
                    </a:schemeClr>
                  </a:glow>
                </a:effectLst>
                <a:latin typeface="Arial"/>
                <a:cs typeface="Arial"/>
              </a:rPr>
              <a:t>In a real sense, the book of Psalms moves us from mourning to joy. As it says in Psalm 126, “Those who sow in tears will reap with songs of joy” (v.5). </a:t>
            </a:r>
          </a:p>
          <a:p>
            <a:pPr algn="r">
              <a:spcBef>
                <a:spcPts val="600"/>
              </a:spcBef>
            </a:pPr>
            <a:r>
              <a:rPr lang="en-US" sz="2800" b="1" dirty="0">
                <a:effectLst>
                  <a:glow rad="228600">
                    <a:schemeClr val="bg1">
                      <a:alpha val="78000"/>
                    </a:schemeClr>
                  </a:glow>
                </a:effectLst>
                <a:latin typeface="Arial"/>
                <a:cs typeface="Arial"/>
              </a:rPr>
              <a:t>(</a:t>
            </a:r>
            <a:r>
              <a:rPr lang="en-US" sz="2800" b="1" dirty="0" err="1">
                <a:effectLst>
                  <a:glow rad="228600">
                    <a:schemeClr val="bg1">
                      <a:alpha val="78000"/>
                    </a:schemeClr>
                  </a:glow>
                </a:effectLst>
                <a:latin typeface="Arial"/>
                <a:cs typeface="Arial"/>
              </a:rPr>
              <a:t>Tremper</a:t>
            </a:r>
            <a:r>
              <a:rPr lang="en-US" sz="2800" b="1" dirty="0">
                <a:effectLst>
                  <a:glow rad="228600">
                    <a:schemeClr val="bg1">
                      <a:alpha val="78000"/>
                    </a:schemeClr>
                  </a:glow>
                </a:effectLst>
                <a:latin typeface="Arial"/>
                <a:cs typeface="Arial"/>
              </a:rPr>
              <a:t> Longman, How to Read the Psalms, p 45)</a:t>
            </a: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6" name="TextBox 5"/>
          <p:cNvSpPr txBox="1"/>
          <p:nvPr/>
        </p:nvSpPr>
        <p:spPr>
          <a:xfrm>
            <a:off x="333829" y="2042311"/>
            <a:ext cx="11564236" cy="4093428"/>
          </a:xfrm>
          <a:prstGeom prst="rect">
            <a:avLst/>
          </a:prstGeom>
          <a:noFill/>
        </p:spPr>
        <p:txBody>
          <a:bodyPr wrap="square" rtlCol="0">
            <a:spAutoFit/>
          </a:bodyPr>
          <a:lstStyle/>
          <a:p>
            <a:pPr marL="742950" indent="-742950">
              <a:spcAft>
                <a:spcPts val="1800"/>
              </a:spcAft>
              <a:buAutoNum type="arabicPeriod"/>
            </a:pPr>
            <a:r>
              <a:rPr lang="en-US" sz="4000" b="1" dirty="0">
                <a:effectLst>
                  <a:glow rad="228600">
                    <a:schemeClr val="bg1">
                      <a:alpha val="73000"/>
                    </a:schemeClr>
                  </a:glow>
                </a:effectLst>
                <a:latin typeface="Arial"/>
                <a:cs typeface="Arial"/>
              </a:rPr>
              <a:t>We are allowed to feel </a:t>
            </a:r>
          </a:p>
          <a:p>
            <a:pPr marL="742950" indent="-742950">
              <a:spcAft>
                <a:spcPts val="1800"/>
              </a:spcAft>
              <a:buAutoNum type="arabicPeriod"/>
            </a:pPr>
            <a:r>
              <a:rPr lang="en-US" sz="4000" b="1" dirty="0">
                <a:effectLst>
                  <a:glow rad="228600">
                    <a:schemeClr val="bg1">
                      <a:alpha val="73000"/>
                    </a:schemeClr>
                  </a:glow>
                </a:effectLst>
                <a:latin typeface="Arial"/>
                <a:cs typeface="Arial"/>
              </a:rPr>
              <a:t>Be candid with God about your feelings</a:t>
            </a:r>
          </a:p>
          <a:p>
            <a:pPr marL="742950" indent="-742950">
              <a:spcAft>
                <a:spcPts val="1800"/>
              </a:spcAft>
              <a:buAutoNum type="arabicPeriod"/>
            </a:pPr>
            <a:r>
              <a:rPr lang="en-US" sz="4000" b="1" dirty="0">
                <a:effectLst>
                  <a:glow rad="228600">
                    <a:schemeClr val="bg1">
                      <a:alpha val="73000"/>
                    </a:schemeClr>
                  </a:glow>
                </a:effectLst>
                <a:latin typeface="Arial"/>
                <a:cs typeface="Arial"/>
              </a:rPr>
              <a:t>Hang on to your faith</a:t>
            </a:r>
          </a:p>
          <a:p>
            <a:pPr marL="742950" indent="-742950">
              <a:spcAft>
                <a:spcPts val="1800"/>
              </a:spcAft>
              <a:buAutoNum type="arabicPeriod"/>
            </a:pPr>
            <a:r>
              <a:rPr lang="en-US" sz="4000" b="1" dirty="0">
                <a:effectLst>
                  <a:glow rad="228600">
                    <a:schemeClr val="bg1">
                      <a:alpha val="73000"/>
                    </a:schemeClr>
                  </a:glow>
                </a:effectLst>
                <a:latin typeface="Arial"/>
                <a:cs typeface="Arial"/>
              </a:rPr>
              <a:t>God is big enough to handle your feelings</a:t>
            </a:r>
          </a:p>
          <a:p>
            <a:pPr marL="742950" indent="-742950">
              <a:spcAft>
                <a:spcPts val="1800"/>
              </a:spcAft>
              <a:buAutoNum type="arabicPeriod"/>
            </a:pPr>
            <a:r>
              <a:rPr lang="en-US" sz="4000" b="1" dirty="0">
                <a:effectLst>
                  <a:glow rad="228600">
                    <a:schemeClr val="bg1">
                      <a:alpha val="73000"/>
                    </a:schemeClr>
                  </a:glow>
                </a:effectLst>
                <a:latin typeface="Arial"/>
                <a:cs typeface="Arial"/>
              </a:rPr>
              <a:t>God will lead us to greater joy</a:t>
            </a:r>
          </a:p>
        </p:txBody>
      </p:sp>
      <p:sp>
        <p:nvSpPr>
          <p:cNvPr id="7" name="WordArt 3"/>
          <p:cNvSpPr>
            <a:spLocks noChangeArrowheads="1" noChangeShapeType="1" noTextEdit="1"/>
          </p:cNvSpPr>
          <p:nvPr/>
        </p:nvSpPr>
        <p:spPr bwMode="auto">
          <a:xfrm>
            <a:off x="7707086" y="974746"/>
            <a:ext cx="4190979" cy="607311"/>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extLst>
      <p:ext uri="{BB962C8B-B14F-4D97-AF65-F5344CB8AC3E}">
        <p14:creationId xmlns:p14="http://schemas.microsoft.com/office/powerpoint/2010/main" val="1143680278"/>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ayer meeting_t_nt"/>
          <p:cNvPicPr>
            <a:picLocks noChangeAspect="1" noChangeArrowheads="1"/>
          </p:cNvPicPr>
          <p:nvPr/>
        </p:nvPicPr>
        <p:blipFill>
          <a:blip r:embed="rId2"/>
          <a:srcRect b="11986"/>
          <a:stretch>
            <a:fillRect/>
          </a:stretch>
        </p:blipFill>
        <p:spPr bwMode="auto">
          <a:xfrm>
            <a:off x="0" y="1"/>
            <a:ext cx="12192000" cy="6858000"/>
          </a:xfrm>
          <a:prstGeom prst="rect">
            <a:avLst/>
          </a:prstGeom>
          <a:noFill/>
        </p:spPr>
      </p:pic>
      <p:sp>
        <p:nvSpPr>
          <p:cNvPr id="5" name="WordArt 3"/>
          <p:cNvSpPr>
            <a:spLocks noChangeArrowheads="1" noChangeShapeType="1" noTextEdit="1"/>
          </p:cNvSpPr>
          <p:nvPr/>
        </p:nvSpPr>
        <p:spPr bwMode="auto">
          <a:xfrm>
            <a:off x="204778" y="4027716"/>
            <a:ext cx="10496560" cy="1386431"/>
          </a:xfrm>
          <a:prstGeom prst="rect">
            <a:avLst/>
          </a:prstGeom>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effectLst>
                  <a:glow rad="228600">
                    <a:schemeClr val="tx1">
                      <a:alpha val="80000"/>
                    </a:schemeClr>
                  </a:glow>
                </a:effectLst>
                <a:latin typeface="Times New Roman"/>
                <a:ea typeface="Times New Roman"/>
                <a:cs typeface="Times New Roman"/>
              </a:rPr>
              <a:t>PRAYING LIKE THE PSALMISTS</a:t>
            </a:r>
            <a:endParaRPr lang="en-US" sz="3600" b="1" kern="10" dirty="0">
              <a:ln w="9525">
                <a:solidFill>
                  <a:srgbClr val="EA381E"/>
                </a:solidFill>
                <a:round/>
                <a:headEnd/>
                <a:tailEnd/>
              </a:ln>
              <a:solidFill>
                <a:srgbClr val="FFFFFF"/>
              </a:solidFill>
              <a:effectLst>
                <a:glow rad="228600">
                  <a:schemeClr val="tx1">
                    <a:alpha val="80000"/>
                  </a:schemeClr>
                </a:glow>
              </a:effectLst>
              <a:latin typeface="Times New Roman"/>
              <a:ea typeface="Times New Roman"/>
              <a:cs typeface="Times New Roman"/>
            </a:endParaRPr>
          </a:p>
        </p:txBody>
      </p:sp>
      <p:sp>
        <p:nvSpPr>
          <p:cNvPr id="6" name="WordArt 4"/>
          <p:cNvSpPr>
            <a:spLocks noChangeArrowheads="1" noChangeShapeType="1" noTextEdit="1"/>
          </p:cNvSpPr>
          <p:nvPr/>
        </p:nvSpPr>
        <p:spPr bwMode="auto">
          <a:xfrm>
            <a:off x="3969874" y="5440430"/>
            <a:ext cx="8222126" cy="802154"/>
          </a:xfrm>
          <a:prstGeom prst="rect">
            <a:avLst/>
          </a:prstGeom>
        </p:spPr>
        <p:txBody>
          <a:bodyPr wrap="none" fromWordArt="1">
            <a:prstTxWarp prst="textPlain">
              <a:avLst>
                <a:gd name="adj" fmla="val 50000"/>
              </a:avLst>
            </a:prstTxWarp>
          </a:bodyPr>
          <a:lstStyle/>
          <a:p>
            <a:pPr algn="ctr"/>
            <a:r>
              <a:rPr lang="en-US" sz="3600" b="1" kern="10" dirty="0">
                <a:ln w="12700">
                  <a:solidFill>
                    <a:srgbClr val="EA381E"/>
                  </a:solidFill>
                  <a:round/>
                  <a:headEnd/>
                  <a:tailEnd/>
                </a:ln>
                <a:effectLst>
                  <a:glow rad="114300">
                    <a:schemeClr val="bg1">
                      <a:alpha val="80000"/>
                    </a:schemeClr>
                  </a:glow>
                </a:effectLst>
                <a:latin typeface="Times New Roman"/>
                <a:ea typeface="Times New Roman"/>
                <a:cs typeface="Times New Roman"/>
              </a:rPr>
              <a:t>Be Open, Honest, and Candid</a:t>
            </a:r>
            <a:endParaRPr lang="en-US" sz="3600" b="1" kern="10" dirty="0">
              <a:ln w="12700">
                <a:solidFill>
                  <a:srgbClr val="EA381E"/>
                </a:solidFill>
                <a:round/>
                <a:headEnd/>
                <a:tailEnd/>
              </a:ln>
              <a:effectLst>
                <a:glow rad="114300">
                  <a:schemeClr val="bg1">
                    <a:alpha val="80000"/>
                  </a:schemeClr>
                </a:glow>
              </a:effectLst>
              <a:latin typeface="Times New Roman"/>
              <a:ea typeface="Times New Roman"/>
              <a:cs typeface="Times New Roman"/>
            </a:endParaRPr>
          </a:p>
        </p:txBody>
      </p:sp>
    </p:spTree>
    <p:extLst>
      <p:ext uri="{BB962C8B-B14F-4D97-AF65-F5344CB8AC3E}">
        <p14:creationId xmlns:p14="http://schemas.microsoft.com/office/powerpoint/2010/main" val="42839840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700"/>
                            </p:stCondLst>
                            <p:childTnLst>
                              <p:par>
                                <p:cTn id="9" presetID="1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290286" y="2295951"/>
            <a:ext cx="11582400" cy="2831544"/>
          </a:xfrm>
          <a:prstGeom prst="rect">
            <a:avLst/>
          </a:prstGeom>
          <a:noFill/>
          <a:effectLst>
            <a:glow rad="38100">
              <a:schemeClr val="bg1">
                <a:alpha val="75000"/>
              </a:schemeClr>
            </a:glow>
          </a:effectLst>
        </p:spPr>
        <p:txBody>
          <a:bodyPr wrap="square" rtlCol="0">
            <a:spAutoFit/>
          </a:bodyPr>
          <a:lstStyle/>
          <a:p>
            <a:pPr>
              <a:spcAft>
                <a:spcPts val="1200"/>
              </a:spcAft>
            </a:pPr>
            <a:r>
              <a:rPr lang="en-US" sz="2800" b="1" dirty="0">
                <a:effectLst>
                  <a:glow rad="228600">
                    <a:schemeClr val="bg1">
                      <a:alpha val="78000"/>
                    </a:schemeClr>
                  </a:glow>
                </a:effectLst>
                <a:latin typeface="Arial"/>
                <a:cs typeface="Arial"/>
              </a:rPr>
              <a:t>If I had written some of the psalms, I would have left behind a request: “Please destroy this after I’m gone.” But the Scriptures have saved these pictures. </a:t>
            </a:r>
            <a:r>
              <a:rPr lang="en-US" sz="2800" b="1" dirty="0">
                <a:effectLst>
                  <a:glow rad="228600">
                    <a:schemeClr val="bg1">
                      <a:alpha val="78000"/>
                    </a:schemeClr>
                  </a:glow>
                </a:effectLst>
                <a:latin typeface="Arial"/>
                <a:cs typeface="Arial"/>
              </a:rPr>
              <a:t>We are privileged to see the spiritual giants who wrote the psalms, not in portraits of their spiritual finery, but in the rags of their candid struggles </a:t>
            </a:r>
            <a:endParaRPr lang="en-US" sz="2800" b="1" dirty="0" smtClean="0">
              <a:effectLst>
                <a:glow rad="228600">
                  <a:schemeClr val="bg1">
                    <a:alpha val="78000"/>
                  </a:schemeClr>
                </a:glow>
              </a:effectLst>
              <a:latin typeface="Arial"/>
              <a:cs typeface="Arial"/>
            </a:endParaRPr>
          </a:p>
          <a:p>
            <a:pPr algn="r">
              <a:spcAft>
                <a:spcPts val="1200"/>
              </a:spcAft>
            </a:pPr>
            <a:r>
              <a:rPr lang="en-US" sz="2800" b="1" dirty="0" smtClean="0">
                <a:effectLst>
                  <a:glow rad="228600">
                    <a:schemeClr val="bg1">
                      <a:alpha val="78000"/>
                    </a:schemeClr>
                  </a:glow>
                </a:effectLst>
                <a:latin typeface="Arial"/>
                <a:cs typeface="Arial"/>
              </a:rPr>
              <a:t>(</a:t>
            </a:r>
            <a:r>
              <a:rPr lang="en-US" sz="2800" b="1" dirty="0">
                <a:effectLst>
                  <a:glow rad="228600">
                    <a:schemeClr val="bg1">
                      <a:alpha val="78000"/>
                    </a:schemeClr>
                  </a:glow>
                </a:effectLst>
                <a:latin typeface="Arial"/>
                <a:cs typeface="Arial"/>
              </a:rPr>
              <a:t>J. </a:t>
            </a:r>
            <a:r>
              <a:rPr lang="en-US" sz="2800" b="1" dirty="0">
                <a:effectLst>
                  <a:glow rad="228600">
                    <a:schemeClr val="bg1">
                      <a:alpha val="78000"/>
                    </a:schemeClr>
                  </a:glow>
                </a:effectLst>
                <a:latin typeface="Arial"/>
                <a:cs typeface="Arial"/>
              </a:rPr>
              <a:t>Ellsworth </a:t>
            </a:r>
            <a:r>
              <a:rPr lang="en-US" sz="2800" b="1" dirty="0" err="1">
                <a:effectLst>
                  <a:glow rad="228600">
                    <a:schemeClr val="bg1">
                      <a:alpha val="78000"/>
                    </a:schemeClr>
                  </a:glow>
                </a:effectLst>
                <a:latin typeface="Arial"/>
                <a:cs typeface="Arial"/>
              </a:rPr>
              <a:t>Kalas</a:t>
            </a:r>
            <a:r>
              <a:rPr lang="en-US" sz="2800" b="1" dirty="0">
                <a:effectLst>
                  <a:glow rad="228600">
                    <a:schemeClr val="bg1">
                      <a:alpha val="78000"/>
                    </a:schemeClr>
                  </a:glow>
                </a:effectLst>
                <a:latin typeface="Arial"/>
                <a:cs typeface="Arial"/>
              </a:rPr>
              <a:t>, Longing to Pray, </a:t>
            </a:r>
            <a:r>
              <a:rPr lang="en-US" sz="2800" b="1" dirty="0" err="1">
                <a:effectLst>
                  <a:glow rad="228600">
                    <a:schemeClr val="bg1">
                      <a:alpha val="78000"/>
                    </a:schemeClr>
                  </a:glow>
                </a:effectLst>
                <a:latin typeface="Arial"/>
                <a:cs typeface="Arial"/>
              </a:rPr>
              <a:t>p</a:t>
            </a:r>
            <a:r>
              <a:rPr lang="en-US" sz="2800" b="1" dirty="0">
                <a:effectLst>
                  <a:glow rad="228600">
                    <a:schemeClr val="bg1">
                      <a:alpha val="78000"/>
                    </a:schemeClr>
                  </a:glow>
                </a:effectLst>
                <a:latin typeface="Arial"/>
                <a:cs typeface="Arial"/>
              </a:rPr>
              <a:t> 18).</a:t>
            </a: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304800" y="1962123"/>
            <a:ext cx="11538857" cy="3970318"/>
          </a:xfrm>
          <a:prstGeom prst="rect">
            <a:avLst/>
          </a:prstGeom>
          <a:noFill/>
          <a:effectLst>
            <a:glow rad="38100">
              <a:schemeClr val="bg1">
                <a:alpha val="75000"/>
              </a:schemeClr>
            </a:glow>
          </a:effectLst>
        </p:spPr>
        <p:txBody>
          <a:bodyPr wrap="square" rtlCol="0">
            <a:spAutoFit/>
          </a:bodyPr>
          <a:lstStyle/>
          <a:p>
            <a:r>
              <a:rPr lang="en-US" sz="2800" b="1" dirty="0">
                <a:effectLst>
                  <a:glow rad="228600">
                    <a:schemeClr val="bg1">
                      <a:alpha val="78000"/>
                    </a:schemeClr>
                  </a:glow>
                </a:effectLst>
                <a:latin typeface="Arial"/>
                <a:cs typeface="Arial"/>
              </a:rPr>
              <a:t>Note that the Psalms thus propose to speak about human experience in an honest, freeing way. This is in contrast to much human speech and conduct which is in fact a cover-up. In most arenas where people live, we are expected and required to speak the language of safe orientation and equilibrium, either to find it so or to pretend we find it so. </a:t>
            </a:r>
            <a:r>
              <a:rPr lang="en-US" sz="2800" b="1" dirty="0">
                <a:effectLst>
                  <a:glow rad="228600">
                    <a:schemeClr val="bg1">
                      <a:alpha val="78000"/>
                    </a:schemeClr>
                  </a:glow>
                </a:effectLst>
                <a:latin typeface="Arial"/>
                <a:cs typeface="Arial"/>
              </a:rPr>
              <a:t>For the normal, conventional functioning of public life, the raw edges of disorientation and reorientation must be… </a:t>
            </a:r>
            <a:endParaRPr lang="en-US" sz="2800" b="1" dirty="0" smtClean="0">
              <a:effectLst>
                <a:glow rad="228600">
                  <a:schemeClr val="bg1">
                    <a:alpha val="78000"/>
                  </a:schemeClr>
                </a:glow>
              </a:effectLst>
              <a:latin typeface="Arial"/>
              <a:cs typeface="Arial"/>
            </a:endParaRPr>
          </a:p>
          <a:p>
            <a:pPr algn="r"/>
            <a:r>
              <a:rPr lang="en-US" sz="2800" b="1" dirty="0" smtClean="0">
                <a:effectLst>
                  <a:glow rad="228600">
                    <a:schemeClr val="bg1">
                      <a:alpha val="78000"/>
                    </a:schemeClr>
                  </a:glow>
                </a:effectLst>
                <a:latin typeface="Arial"/>
                <a:cs typeface="Arial"/>
              </a:rPr>
              <a:t>(</a:t>
            </a:r>
            <a:r>
              <a:rPr lang="en-US" sz="2800" b="1" dirty="0">
                <a:effectLst>
                  <a:glow rad="228600">
                    <a:schemeClr val="bg1">
                      <a:alpha val="78000"/>
                    </a:schemeClr>
                  </a:glow>
                </a:effectLst>
                <a:latin typeface="Arial"/>
                <a:cs typeface="Arial"/>
              </a:rPr>
              <a:t>Walter </a:t>
            </a:r>
            <a:r>
              <a:rPr lang="en-US" sz="2800" b="1" dirty="0" err="1">
                <a:effectLst>
                  <a:glow rad="228600">
                    <a:schemeClr val="bg1">
                      <a:alpha val="78000"/>
                    </a:schemeClr>
                  </a:glow>
                </a:effectLst>
                <a:latin typeface="Arial"/>
                <a:cs typeface="Arial"/>
              </a:rPr>
              <a:t>Brueggemann</a:t>
            </a:r>
            <a:r>
              <a:rPr lang="en-US" sz="2800" b="1" dirty="0">
                <a:effectLst>
                  <a:glow rad="228600">
                    <a:schemeClr val="bg1">
                      <a:alpha val="78000"/>
                    </a:schemeClr>
                  </a:glow>
                </a:effectLst>
                <a:latin typeface="Arial"/>
                <a:cs typeface="Arial"/>
              </a:rPr>
              <a:t>, Praying the Psalms, pp 19-20).</a:t>
            </a: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304800" y="1854314"/>
            <a:ext cx="11524343" cy="4401205"/>
          </a:xfrm>
          <a:prstGeom prst="rect">
            <a:avLst/>
          </a:prstGeom>
          <a:noFill/>
          <a:effectLst>
            <a:glow rad="38100">
              <a:schemeClr val="bg1">
                <a:alpha val="75000"/>
              </a:schemeClr>
            </a:glow>
          </a:effectLst>
        </p:spPr>
        <p:txBody>
          <a:bodyPr wrap="square" rtlCol="0">
            <a:spAutoFit/>
          </a:bodyPr>
          <a:lstStyle/>
          <a:p>
            <a:r>
              <a:rPr lang="en-US" sz="2800" b="1" dirty="0">
                <a:effectLst>
                  <a:glow rad="228600">
                    <a:schemeClr val="bg1">
                      <a:alpha val="78000"/>
                    </a:schemeClr>
                  </a:glow>
                </a:effectLst>
                <a:latin typeface="Arial"/>
                <a:cs typeface="Arial"/>
              </a:rPr>
              <a:t>…denied or suppressed for purposes of public equilibrium. As a result, our speech is dulled and mundane. Our passion has been stilled and is without imagination. And mostly the Holy One is not addressed, not because we dare not, but because God is far away and hardly seems important. </a:t>
            </a:r>
            <a:r>
              <a:rPr lang="en-US" sz="2800" b="1" dirty="0">
                <a:effectLst>
                  <a:glow rad="228600">
                    <a:schemeClr val="bg1">
                      <a:alpha val="78000"/>
                    </a:schemeClr>
                  </a:glow>
                </a:effectLst>
                <a:latin typeface="Arial"/>
                <a:cs typeface="Arial"/>
              </a:rPr>
              <a:t>This means that the agenda and intention of the Psalms is considerably at odds with the normal speech of most people, the normal speech of a stable, functioning, self-deceptive culture in which every thing must be kept running young and smooth… </a:t>
            </a:r>
            <a:endParaRPr lang="en-US" sz="2800" b="1" dirty="0" smtClean="0">
              <a:effectLst>
                <a:glow rad="228600">
                  <a:schemeClr val="bg1">
                    <a:alpha val="78000"/>
                  </a:schemeClr>
                </a:glow>
              </a:effectLst>
              <a:latin typeface="Arial"/>
              <a:cs typeface="Arial"/>
            </a:endParaRPr>
          </a:p>
          <a:p>
            <a:pPr algn="r"/>
            <a:r>
              <a:rPr lang="en-US" sz="2800" b="1" dirty="0" smtClean="0">
                <a:effectLst>
                  <a:glow rad="228600">
                    <a:schemeClr val="bg1">
                      <a:alpha val="78000"/>
                    </a:schemeClr>
                  </a:glow>
                </a:effectLst>
                <a:latin typeface="Arial"/>
                <a:cs typeface="Arial"/>
              </a:rPr>
              <a:t>(</a:t>
            </a:r>
            <a:r>
              <a:rPr lang="en-US" sz="2800" b="1" dirty="0">
                <a:effectLst>
                  <a:glow rad="228600">
                    <a:schemeClr val="bg1">
                      <a:alpha val="78000"/>
                    </a:schemeClr>
                  </a:glow>
                </a:effectLst>
                <a:latin typeface="Arial"/>
                <a:cs typeface="Arial"/>
              </a:rPr>
              <a:t>Praying the Psalms, pp 19-20)</a:t>
            </a: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261258" y="2072445"/>
            <a:ext cx="11524342" cy="3970318"/>
          </a:xfrm>
          <a:prstGeom prst="rect">
            <a:avLst/>
          </a:prstGeom>
          <a:noFill/>
          <a:effectLst>
            <a:glow rad="38100">
              <a:schemeClr val="bg1">
                <a:alpha val="75000"/>
              </a:schemeClr>
            </a:glow>
          </a:effectLst>
        </p:spPr>
        <p:txBody>
          <a:bodyPr wrap="square" rtlCol="0">
            <a:spAutoFit/>
          </a:bodyPr>
          <a:lstStyle/>
          <a:p>
            <a:r>
              <a:rPr lang="en-US" sz="2800" b="1" dirty="0">
                <a:effectLst>
                  <a:glow rad="228600">
                    <a:schemeClr val="bg1">
                      <a:alpha val="78000"/>
                    </a:schemeClr>
                  </a:glow>
                </a:effectLst>
                <a:latin typeface="Arial"/>
                <a:cs typeface="Arial"/>
              </a:rPr>
              <a:t>Against that, the speech of the Psalms is abrasive, revolutionary, and dangerous. It announces that life is not like that, that our common experience is not one of well-being and equilibrium, but a churning, disruptive experience of dislocation and relocation. </a:t>
            </a:r>
            <a:r>
              <a:rPr lang="en-US" sz="2800" b="1" dirty="0">
                <a:effectLst>
                  <a:glow rad="228600">
                    <a:schemeClr val="bg1">
                      <a:alpha val="78000"/>
                    </a:schemeClr>
                  </a:glow>
                </a:effectLst>
                <a:latin typeface="Arial"/>
                <a:cs typeface="Arial"/>
              </a:rPr>
              <a:t>Perhaps in our conventional, routinized prayer life (e.g., the daily practice of the office) that is one of the reasons the Psalter does not yield its power—because out of habit or fatigue or numbness, we try to use the Psalms in our equilibrium. </a:t>
            </a:r>
            <a:endParaRPr lang="en-US" sz="2800" b="1" dirty="0" smtClean="0">
              <a:effectLst>
                <a:glow rad="228600">
                  <a:schemeClr val="bg1">
                    <a:alpha val="78000"/>
                  </a:schemeClr>
                </a:glow>
              </a:effectLst>
              <a:latin typeface="Arial"/>
              <a:cs typeface="Arial"/>
            </a:endParaRPr>
          </a:p>
          <a:p>
            <a:pPr algn="r"/>
            <a:r>
              <a:rPr lang="en-US" sz="2800" b="1" dirty="0" smtClean="0">
                <a:effectLst>
                  <a:glow rad="228600">
                    <a:schemeClr val="bg1">
                      <a:alpha val="78000"/>
                    </a:schemeClr>
                  </a:glow>
                </a:effectLst>
                <a:latin typeface="Arial"/>
                <a:cs typeface="Arial"/>
              </a:rPr>
              <a:t>(</a:t>
            </a:r>
            <a:r>
              <a:rPr lang="en-US" sz="2800" b="1" dirty="0">
                <a:effectLst>
                  <a:glow rad="228600">
                    <a:schemeClr val="bg1">
                      <a:alpha val="78000"/>
                    </a:schemeClr>
                  </a:glow>
                </a:effectLst>
                <a:latin typeface="Arial"/>
                <a:cs typeface="Arial"/>
              </a:rPr>
              <a:t>Praying the Psalms, pp 19-20).</a:t>
            </a: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275771" y="2179838"/>
            <a:ext cx="11654971" cy="3539430"/>
          </a:xfrm>
          <a:prstGeom prst="rect">
            <a:avLst/>
          </a:prstGeom>
          <a:noFill/>
          <a:effectLst>
            <a:glow rad="38100">
              <a:schemeClr val="bg1">
                <a:alpha val="75000"/>
              </a:schemeClr>
            </a:glow>
          </a:effectLst>
        </p:spPr>
        <p:txBody>
          <a:bodyPr wrap="square" rtlCol="0">
            <a:spAutoFit/>
          </a:bodyPr>
          <a:lstStyle/>
          <a:p>
            <a:r>
              <a:rPr lang="en-US" sz="2800" b="1" dirty="0">
                <a:effectLst>
                  <a:glow rad="228600">
                    <a:schemeClr val="bg1">
                      <a:alpha val="78000"/>
                    </a:schemeClr>
                  </a:glow>
                </a:effectLst>
                <a:latin typeface="Arial"/>
                <a:cs typeface="Arial"/>
              </a:rPr>
              <a:t>And when we do that, we miss the point of the Psalms. Moreover, our own experience may be left untapped and inarticulate and therefore not liberated. Such surface use of the Psalms coincides with the denial of the discontinuities in our own experience. Ernest Becker has written of The Denial of Death. But such denial happens not just at the crisis points. It happens daily in the reduction of language to numb conventions.</a:t>
            </a:r>
          </a:p>
          <a:p>
            <a:pPr algn="r"/>
            <a:r>
              <a:rPr lang="en-US" sz="2800" b="1" dirty="0">
                <a:effectLst>
                  <a:glow rad="228600">
                    <a:schemeClr val="bg1">
                      <a:alpha val="78000"/>
                    </a:schemeClr>
                  </a:glow>
                </a:effectLst>
                <a:latin typeface="Arial"/>
                <a:cs typeface="Arial"/>
              </a:rPr>
              <a:t>(Praying the Psalms, pp 19-20).</a:t>
            </a: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7" name="TextBox 6"/>
          <p:cNvSpPr txBox="1"/>
          <p:nvPr/>
        </p:nvSpPr>
        <p:spPr>
          <a:xfrm>
            <a:off x="217714" y="2057511"/>
            <a:ext cx="11538857" cy="3970318"/>
          </a:xfrm>
          <a:prstGeom prst="rect">
            <a:avLst/>
          </a:prstGeom>
          <a:noFill/>
          <a:effectLst>
            <a:glow rad="38100">
              <a:schemeClr val="bg1">
                <a:alpha val="75000"/>
              </a:schemeClr>
            </a:glow>
          </a:effectLst>
        </p:spPr>
        <p:txBody>
          <a:bodyPr wrap="square" rtlCol="0">
            <a:spAutoFit/>
          </a:bodyPr>
          <a:lstStyle/>
          <a:p>
            <a:r>
              <a:rPr lang="en-US" sz="2800" b="1" dirty="0">
                <a:effectLst>
                  <a:glow rad="228600">
                    <a:schemeClr val="bg1">
                      <a:alpha val="78000"/>
                    </a:schemeClr>
                  </a:glow>
                </a:effectLst>
                <a:latin typeface="Arial"/>
                <a:cs typeface="Arial"/>
              </a:rPr>
              <a:t>Thus I suggest that most of the Psalms can only be appropriately prayed by people who are living at the edge of their lives, sensitive to raw hurts, the primitive passions, and the naïve elations that are at the bottom of our life. For most of us, liturgical or devotional entry into the Psalms requires a real change of pace. </a:t>
            </a:r>
            <a:r>
              <a:rPr lang="en-US" sz="2800" b="1" dirty="0">
                <a:effectLst>
                  <a:glow rad="228600">
                    <a:schemeClr val="bg1">
                      <a:alpha val="78000"/>
                    </a:schemeClr>
                  </a:glow>
                </a:effectLst>
                <a:latin typeface="Arial"/>
                <a:cs typeface="Arial"/>
              </a:rPr>
              <a:t>It asks us to depart from our closely managed world of public survival, to move into the open, frightening, healing world of speech with the Holy </a:t>
            </a:r>
            <a:r>
              <a:rPr lang="en-US" sz="2800" b="1" dirty="0" smtClean="0">
                <a:effectLst>
                  <a:glow rad="228600">
                    <a:schemeClr val="bg1">
                      <a:alpha val="78000"/>
                    </a:schemeClr>
                  </a:glow>
                </a:effectLst>
                <a:latin typeface="Arial"/>
                <a:cs typeface="Arial"/>
              </a:rPr>
              <a:t>One.</a:t>
            </a:r>
          </a:p>
          <a:p>
            <a:pPr algn="r"/>
            <a:r>
              <a:rPr lang="en-US" sz="2800" b="1" dirty="0" smtClean="0">
                <a:effectLst>
                  <a:glow rad="228600">
                    <a:schemeClr val="bg1">
                      <a:alpha val="78000"/>
                    </a:schemeClr>
                  </a:glow>
                </a:effectLst>
                <a:latin typeface="Arial"/>
                <a:cs typeface="Arial"/>
              </a:rPr>
              <a:t>(</a:t>
            </a:r>
            <a:r>
              <a:rPr lang="en-US" sz="2800" b="1" dirty="0">
                <a:effectLst>
                  <a:glow rad="228600">
                    <a:schemeClr val="bg1">
                      <a:alpha val="78000"/>
                    </a:schemeClr>
                  </a:glow>
                </a:effectLst>
                <a:latin typeface="Arial"/>
                <a:cs typeface="Arial"/>
              </a:rPr>
              <a:t>Walter </a:t>
            </a:r>
            <a:r>
              <a:rPr lang="en-US" sz="2800" b="1" dirty="0" err="1">
                <a:effectLst>
                  <a:glow rad="228600">
                    <a:schemeClr val="bg1">
                      <a:alpha val="78000"/>
                    </a:schemeClr>
                  </a:glow>
                </a:effectLst>
                <a:latin typeface="Arial"/>
                <a:cs typeface="Arial"/>
              </a:rPr>
              <a:t>Brueggemann</a:t>
            </a:r>
            <a:r>
              <a:rPr lang="en-US" sz="2800" b="1" dirty="0">
                <a:effectLst>
                  <a:glow rad="228600">
                    <a:schemeClr val="bg1">
                      <a:alpha val="78000"/>
                    </a:schemeClr>
                  </a:glow>
                </a:effectLst>
                <a:latin typeface="Arial"/>
                <a:cs typeface="Arial"/>
              </a:rPr>
              <a:t>, Praying the Psalms, pp 19-20</a:t>
            </a:r>
            <a:r>
              <a:rPr lang="en-US" sz="2800" b="1" dirty="0" smtClean="0">
                <a:effectLst>
                  <a:glow rad="228600">
                    <a:schemeClr val="bg1">
                      <a:alpha val="78000"/>
                    </a:schemeClr>
                  </a:glow>
                </a:effectLst>
                <a:latin typeface="Arial"/>
                <a:cs typeface="Arial"/>
              </a:rPr>
              <a:t>)</a:t>
            </a:r>
            <a:endParaRPr lang="en-US" sz="2800" b="1" dirty="0">
              <a:effectLst>
                <a:glow rad="228600">
                  <a:schemeClr val="bg1">
                    <a:alpha val="78000"/>
                  </a:schemeClr>
                </a:glow>
              </a:effectLst>
              <a:latin typeface="Arial"/>
              <a:cs typeface="Arial"/>
            </a:endParaRPr>
          </a:p>
        </p:txBody>
      </p:sp>
      <p:sp>
        <p:nvSpPr>
          <p:cNvPr id="6"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rayer meeting_c_nt"/>
          <p:cNvPicPr>
            <a:picLocks noChangeAspect="1" noChangeArrowheads="1"/>
          </p:cNvPicPr>
          <p:nvPr/>
        </p:nvPicPr>
        <p:blipFill>
          <a:blip r:embed="rId2"/>
          <a:srcRect t="9107" b="7660"/>
          <a:stretch>
            <a:fillRect/>
          </a:stretch>
        </p:blipFill>
        <p:spPr bwMode="auto">
          <a:xfrm>
            <a:off x="0" y="1"/>
            <a:ext cx="12192000" cy="6858000"/>
          </a:xfrm>
          <a:prstGeom prst="rect">
            <a:avLst/>
          </a:prstGeom>
          <a:noFill/>
        </p:spPr>
      </p:pic>
      <p:sp>
        <p:nvSpPr>
          <p:cNvPr id="6" name="TextBox 5"/>
          <p:cNvSpPr txBox="1"/>
          <p:nvPr/>
        </p:nvSpPr>
        <p:spPr>
          <a:xfrm>
            <a:off x="348343" y="2042310"/>
            <a:ext cx="11422743" cy="1554272"/>
          </a:xfrm>
          <a:prstGeom prst="rect">
            <a:avLst/>
          </a:prstGeom>
          <a:noFill/>
        </p:spPr>
        <p:txBody>
          <a:bodyPr wrap="square" rtlCol="0">
            <a:spAutoFit/>
          </a:bodyPr>
          <a:lstStyle/>
          <a:p>
            <a:pPr marL="742950" indent="-742950">
              <a:spcAft>
                <a:spcPts val="1800"/>
              </a:spcAft>
              <a:buAutoNum type="arabicPeriod"/>
            </a:pPr>
            <a:r>
              <a:rPr lang="en-US" sz="4000" b="1" dirty="0">
                <a:effectLst>
                  <a:glow rad="228600">
                    <a:schemeClr val="bg1">
                      <a:alpha val="73000"/>
                    </a:schemeClr>
                  </a:glow>
                </a:effectLst>
                <a:latin typeface="Arial"/>
                <a:cs typeface="Arial"/>
              </a:rPr>
              <a:t>We are allowed to feel</a:t>
            </a:r>
          </a:p>
          <a:p>
            <a:pPr marL="742950" indent="-742950">
              <a:spcAft>
                <a:spcPts val="1800"/>
              </a:spcAft>
              <a:buAutoNum type="arabicPeriod"/>
            </a:pPr>
            <a:r>
              <a:rPr lang="en-US" sz="4000" b="1" dirty="0">
                <a:effectLst>
                  <a:glow rad="228600">
                    <a:schemeClr val="bg1">
                      <a:alpha val="73000"/>
                    </a:schemeClr>
                  </a:glow>
                </a:effectLst>
                <a:latin typeface="Arial"/>
                <a:cs typeface="Arial"/>
              </a:rPr>
              <a:t>Be candid with God about your feelings</a:t>
            </a:r>
          </a:p>
        </p:txBody>
      </p:sp>
      <p:sp>
        <p:nvSpPr>
          <p:cNvPr id="7" name="WordArt 3"/>
          <p:cNvSpPr>
            <a:spLocks noChangeArrowheads="1" noChangeShapeType="1" noTextEdit="1"/>
          </p:cNvSpPr>
          <p:nvPr/>
        </p:nvSpPr>
        <p:spPr bwMode="auto">
          <a:xfrm>
            <a:off x="7719652" y="974746"/>
            <a:ext cx="4178413" cy="612814"/>
          </a:xfrm>
          <a:prstGeom prst="rect">
            <a:avLst/>
          </a:prstGeom>
          <a:effectLst>
            <a:glow rad="228600">
              <a:schemeClr val="accent1">
                <a:satMod val="175000"/>
                <a:alpha val="40000"/>
              </a:schemeClr>
            </a:glow>
          </a:effectLst>
        </p:spPr>
        <p:txBody>
          <a:bodyPr wrap="none" fromWordArt="1">
            <a:prstTxWarp prst="textPlain">
              <a:avLst>
                <a:gd name="adj" fmla="val 50000"/>
              </a:avLst>
            </a:prstTxWarp>
          </a:bodyPr>
          <a:lstStyle/>
          <a:p>
            <a:pPr algn="ctr"/>
            <a:r>
              <a:rPr lang="en-US" sz="3600" b="1" kern="10" dirty="0">
                <a:ln w="9525">
                  <a:solidFill>
                    <a:srgbClr val="EA381E"/>
                  </a:solidFill>
                  <a:round/>
                  <a:headEnd/>
                  <a:tailEnd/>
                </a:ln>
                <a:solidFill>
                  <a:srgbClr val="FFFFFF"/>
                </a:solidFill>
                <a:latin typeface="Times New Roman"/>
                <a:ea typeface="Times New Roman"/>
                <a:cs typeface="Times New Roman"/>
              </a:rPr>
              <a:t>Honesty and Candor</a:t>
            </a:r>
            <a:endParaRPr lang="en-US" sz="3600" b="1" kern="10" dirty="0">
              <a:ln w="9525">
                <a:solidFill>
                  <a:srgbClr val="EA381E"/>
                </a:solidFill>
                <a:round/>
                <a:headEnd/>
                <a:tailEnd/>
              </a:ln>
              <a:solidFill>
                <a:srgbClr val="FFFFFF"/>
              </a:solidFill>
              <a:latin typeface="Times New Roman"/>
              <a:ea typeface="Times New Roman"/>
              <a:cs typeface="Times New Roman"/>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TotalTime>
  <Words>1533</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Edwin Crozier</dc:creator>
  <cp:lastModifiedBy>Edwin Crozier</cp:lastModifiedBy>
  <cp:revision>19</cp:revision>
  <dcterms:created xsi:type="dcterms:W3CDTF">2010-02-19T20:03:13Z</dcterms:created>
  <dcterms:modified xsi:type="dcterms:W3CDTF">2015-08-11T18:59:58Z</dcterms:modified>
</cp:coreProperties>
</file>