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5" r:id="rId5"/>
    <p:sldId id="260" r:id="rId6"/>
    <p:sldId id="261" r:id="rId7"/>
    <p:sldId id="262" r:id="rId8"/>
    <p:sldId id="266" r:id="rId9"/>
    <p:sldId id="263" r:id="rId10"/>
    <p:sldId id="264" r:id="rId1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8" d="100"/>
          <a:sy n="148" d="100"/>
        </p:scale>
        <p:origin x="-96" y="-21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F67C1A-EE08-4C4E-AFCD-21A2E21D4827}" type="datetimeFigureOut">
              <a:rPr lang="en-US" smtClean="0"/>
              <a:t>8/25/15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88D25-7F00-114C-8971-F7F496650C2B}"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F67C1A-EE08-4C4E-AFCD-21A2E21D4827}" type="datetimeFigureOut">
              <a:rPr lang="en-US" smtClean="0"/>
              <a:t>8/25/15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88D25-7F00-114C-8971-F7F496650C2B}"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F67C1A-EE08-4C4E-AFCD-21A2E21D4827}" type="datetimeFigureOut">
              <a:rPr lang="en-US" smtClean="0"/>
              <a:t>8/25/15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88D25-7F00-114C-8971-F7F496650C2B}"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F67C1A-EE08-4C4E-AFCD-21A2E21D4827}" type="datetimeFigureOut">
              <a:rPr lang="en-US" smtClean="0"/>
              <a:t>8/25/15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88D25-7F00-114C-8971-F7F496650C2B}"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F67C1A-EE08-4C4E-AFCD-21A2E21D4827}" type="datetimeFigureOut">
              <a:rPr lang="en-US" smtClean="0"/>
              <a:t>8/25/15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88D25-7F00-114C-8971-F7F496650C2B}"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F67C1A-EE08-4C4E-AFCD-21A2E21D4827}" type="datetimeFigureOut">
              <a:rPr lang="en-US" smtClean="0"/>
              <a:t>8/25/15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88D25-7F00-114C-8971-F7F496650C2B}"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F67C1A-EE08-4C4E-AFCD-21A2E21D4827}" type="datetimeFigureOut">
              <a:rPr lang="en-US" smtClean="0"/>
              <a:t>8/25/15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E88D25-7F00-114C-8971-F7F496650C2B}"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F67C1A-EE08-4C4E-AFCD-21A2E21D4827}" type="datetimeFigureOut">
              <a:rPr lang="en-US" smtClean="0"/>
              <a:t>8/25/15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E88D25-7F00-114C-8971-F7F496650C2B}"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F67C1A-EE08-4C4E-AFCD-21A2E21D4827}" type="datetimeFigureOut">
              <a:rPr lang="en-US" smtClean="0"/>
              <a:t>8/25/15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E88D25-7F00-114C-8971-F7F496650C2B}"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F67C1A-EE08-4C4E-AFCD-21A2E21D4827}" type="datetimeFigureOut">
              <a:rPr lang="en-US" smtClean="0"/>
              <a:t>8/25/15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88D25-7F00-114C-8971-F7F496650C2B}"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F67C1A-EE08-4C4E-AFCD-21A2E21D4827}" type="datetimeFigureOut">
              <a:rPr lang="en-US" smtClean="0"/>
              <a:t>8/25/15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88D25-7F00-114C-8971-F7F496650C2B}"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0F67C1A-EE08-4C4E-AFCD-21A2E21D4827}" type="datetimeFigureOut">
              <a:rPr lang="en-US" smtClean="0"/>
              <a:t>8/25/15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5E88D25-7F00-114C-8971-F7F496650C2B}"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472726"/>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5272226"/>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unday school_wide_t_n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TextBox 2"/>
          <p:cNvSpPr txBox="1"/>
          <p:nvPr/>
        </p:nvSpPr>
        <p:spPr>
          <a:xfrm>
            <a:off x="3295058" y="780910"/>
            <a:ext cx="4899682" cy="3416320"/>
          </a:xfrm>
          <a:prstGeom prst="rect">
            <a:avLst/>
          </a:prstGeom>
          <a:noFill/>
        </p:spPr>
        <p:txBody>
          <a:bodyPr wrap="square" rtlCol="0">
            <a:spAutoFit/>
          </a:bodyPr>
          <a:lstStyle/>
          <a:p>
            <a:r>
              <a:rPr lang="en-US" sz="7200" dirty="0" smtClean="0">
                <a:solidFill>
                  <a:schemeClr val="bg1"/>
                </a:solidFill>
                <a:latin typeface="Helvetica"/>
                <a:cs typeface="Helvetica"/>
              </a:rPr>
              <a:t>The Most Valuable </a:t>
            </a:r>
            <a:r>
              <a:rPr lang="en-US" sz="7200" dirty="0" smtClean="0">
                <a:solidFill>
                  <a:schemeClr val="bg1">
                    <a:lumMod val="50000"/>
                    <a:lumOff val="50000"/>
                  </a:schemeClr>
                </a:solidFill>
                <a:latin typeface="Helvetica"/>
                <a:cs typeface="Helvetica"/>
              </a:rPr>
              <a:t>Book</a:t>
            </a:r>
            <a:endParaRPr lang="en-US" sz="7200" dirty="0">
              <a:solidFill>
                <a:schemeClr val="bg1">
                  <a:lumMod val="50000"/>
                  <a:lumOff val="50000"/>
                </a:schemeClr>
              </a:solidFill>
              <a:latin typeface="Helvetica"/>
              <a:cs typeface="Helvetica"/>
            </a:endParaRPr>
          </a:p>
        </p:txBody>
      </p:sp>
    </p:spTree>
    <p:extLst>
      <p:ext uri="{BB962C8B-B14F-4D97-AF65-F5344CB8AC3E}">
        <p14:creationId xmlns:p14="http://schemas.microsoft.com/office/powerpoint/2010/main" val="3270328756"/>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unday school_wide_t_n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TextBox 2"/>
          <p:cNvSpPr txBox="1"/>
          <p:nvPr/>
        </p:nvSpPr>
        <p:spPr>
          <a:xfrm>
            <a:off x="2574264" y="926794"/>
            <a:ext cx="5860741" cy="3416320"/>
          </a:xfrm>
          <a:prstGeom prst="rect">
            <a:avLst/>
          </a:prstGeom>
          <a:noFill/>
        </p:spPr>
        <p:txBody>
          <a:bodyPr wrap="square" rtlCol="0">
            <a:spAutoFit/>
          </a:bodyPr>
          <a:lstStyle/>
          <a:p>
            <a:r>
              <a:rPr lang="en-US" sz="2400" b="1" dirty="0" smtClean="0">
                <a:solidFill>
                  <a:srgbClr val="7F7F7F"/>
                </a:solidFill>
              </a:rPr>
              <a:t>Psalm 1.1-3</a:t>
            </a:r>
          </a:p>
          <a:p>
            <a:r>
              <a:rPr lang="en-US" sz="2400" b="1" dirty="0" smtClean="0">
                <a:solidFill>
                  <a:schemeClr val="bg1"/>
                </a:solidFill>
              </a:rPr>
              <a:t>BLESSED IS THE MAN:</a:t>
            </a:r>
          </a:p>
          <a:p>
            <a:r>
              <a:rPr lang="en-US" sz="2400" b="1" dirty="0" smtClean="0">
                <a:solidFill>
                  <a:schemeClr val="bg1"/>
                </a:solidFill>
              </a:rPr>
              <a:t>	Walks Not In the counsel of the ungodly </a:t>
            </a:r>
          </a:p>
          <a:p>
            <a:r>
              <a:rPr lang="en-US" sz="2400" b="1" dirty="0" smtClean="0">
                <a:solidFill>
                  <a:schemeClr val="bg1"/>
                </a:solidFill>
              </a:rPr>
              <a:t>		Nor Stands in the path of sinners</a:t>
            </a:r>
          </a:p>
          <a:p>
            <a:r>
              <a:rPr lang="en-US" sz="2400" b="1" dirty="0" smtClean="0">
                <a:solidFill>
                  <a:schemeClr val="bg1"/>
                </a:solidFill>
              </a:rPr>
              <a:t> 			Nor Sits in the seat of the scornful</a:t>
            </a:r>
          </a:p>
          <a:p>
            <a:endParaRPr lang="en-US" sz="2400" b="1" dirty="0" smtClean="0">
              <a:solidFill>
                <a:schemeClr val="bg1"/>
              </a:solidFill>
            </a:endParaRPr>
          </a:p>
          <a:p>
            <a:r>
              <a:rPr lang="en-US" sz="2400" b="1" dirty="0" smtClean="0">
                <a:solidFill>
                  <a:schemeClr val="bg1"/>
                </a:solidFill>
              </a:rPr>
              <a:t>	His “Delight” Is In The Law of the Lord!</a:t>
            </a:r>
          </a:p>
          <a:p>
            <a:endParaRPr lang="en-US" sz="2400" b="1" dirty="0" smtClean="0">
              <a:solidFill>
                <a:schemeClr val="bg1"/>
              </a:solidFill>
            </a:endParaRPr>
          </a:p>
          <a:p>
            <a:r>
              <a:rPr lang="en-US" sz="2400" b="1" dirty="0" smtClean="0">
                <a:solidFill>
                  <a:schemeClr val="bg1"/>
                </a:solidFill>
              </a:rPr>
              <a:t>BUT THE “CHAFF” ARE NOT SO!  </a:t>
            </a:r>
            <a:r>
              <a:rPr lang="en-US" sz="2400" b="1" dirty="0" smtClean="0">
                <a:solidFill>
                  <a:srgbClr val="7F7F7F"/>
                </a:solidFill>
              </a:rPr>
              <a:t>Psalm 1:4-6</a:t>
            </a:r>
            <a:endParaRPr lang="en-US" sz="2400" b="1" dirty="0">
              <a:solidFill>
                <a:srgbClr val="7F7F7F"/>
              </a:solidFill>
            </a:endParaRPr>
          </a:p>
        </p:txBody>
      </p:sp>
    </p:spTree>
    <p:extLst>
      <p:ext uri="{BB962C8B-B14F-4D97-AF65-F5344CB8AC3E}">
        <p14:creationId xmlns:p14="http://schemas.microsoft.com/office/powerpoint/2010/main" val="1701456082"/>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unday school_wide_c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TextBox 2"/>
          <p:cNvSpPr txBox="1"/>
          <p:nvPr/>
        </p:nvSpPr>
        <p:spPr>
          <a:xfrm>
            <a:off x="-1" y="0"/>
            <a:ext cx="6521469" cy="646331"/>
          </a:xfrm>
          <a:prstGeom prst="rect">
            <a:avLst/>
          </a:prstGeom>
          <a:noFill/>
        </p:spPr>
        <p:txBody>
          <a:bodyPr wrap="square" rtlCol="0">
            <a:spAutoFit/>
          </a:bodyPr>
          <a:lstStyle/>
          <a:p>
            <a:r>
              <a:rPr lang="en-US" sz="3600" dirty="0" smtClean="0">
                <a:solidFill>
                  <a:schemeClr val="bg1"/>
                </a:solidFill>
                <a:latin typeface="Helvetica"/>
                <a:cs typeface="Helvetica"/>
              </a:rPr>
              <a:t>Why Believe The Bible?</a:t>
            </a:r>
            <a:endParaRPr lang="en-US" sz="3600" dirty="0">
              <a:solidFill>
                <a:schemeClr val="bg1"/>
              </a:solidFill>
              <a:latin typeface="Helvetica"/>
              <a:cs typeface="Helvetica"/>
            </a:endParaRPr>
          </a:p>
        </p:txBody>
      </p:sp>
      <p:sp>
        <p:nvSpPr>
          <p:cNvPr id="4" name="TextBox 3"/>
          <p:cNvSpPr txBox="1"/>
          <p:nvPr/>
        </p:nvSpPr>
        <p:spPr>
          <a:xfrm>
            <a:off x="0" y="806655"/>
            <a:ext cx="6418498" cy="4247317"/>
          </a:xfrm>
          <a:prstGeom prst="rect">
            <a:avLst/>
          </a:prstGeom>
          <a:noFill/>
        </p:spPr>
        <p:txBody>
          <a:bodyPr wrap="square" rtlCol="0">
            <a:spAutoFit/>
          </a:bodyPr>
          <a:lstStyle/>
          <a:p>
            <a:r>
              <a:rPr lang="en-US" sz="2000" dirty="0" smtClean="0">
                <a:effectLst>
                  <a:outerShdw blurRad="50800" dist="38100" dir="2700000" algn="tl" rotWithShape="0">
                    <a:prstClr val="black">
                      <a:alpha val="75000"/>
                    </a:prstClr>
                  </a:outerShdw>
                </a:effectLst>
                <a:latin typeface="Helvetica"/>
                <a:cs typeface="Helvetica"/>
              </a:rPr>
              <a:t>Man Would Not Have Written It If He Could Of …</a:t>
            </a:r>
          </a:p>
          <a:p>
            <a:r>
              <a:rPr lang="en-US" sz="2000" dirty="0" smtClean="0">
                <a:effectLst>
                  <a:outerShdw blurRad="50800" dist="38100" dir="2700000" algn="tl" rotWithShape="0">
                    <a:prstClr val="black">
                      <a:alpha val="75000"/>
                    </a:prstClr>
                  </a:outerShdw>
                </a:effectLst>
                <a:latin typeface="Helvetica"/>
                <a:cs typeface="Helvetica"/>
              </a:rPr>
              <a:t>Man Could Not Have Written It If He Would Of…</a:t>
            </a:r>
          </a:p>
          <a:p>
            <a:pPr>
              <a:spcBef>
                <a:spcPts val="1200"/>
              </a:spcBef>
            </a:pPr>
            <a:r>
              <a:rPr lang="en-US" sz="2000" dirty="0" smtClean="0">
                <a:effectLst>
                  <a:outerShdw blurRad="50800" dist="38100" dir="2700000" algn="tl" rotWithShape="0">
                    <a:prstClr val="black">
                      <a:alpha val="75000"/>
                    </a:prstClr>
                  </a:outerShdw>
                </a:effectLst>
                <a:latin typeface="Helvetica"/>
                <a:cs typeface="Helvetica"/>
              </a:rPr>
              <a:t>	</a:t>
            </a:r>
            <a:r>
              <a:rPr lang="en-US" sz="2000" dirty="0" smtClean="0">
                <a:effectLst>
                  <a:outerShdw blurRad="50800" dist="38100" dir="2700000" algn="tl" rotWithShape="0">
                    <a:prstClr val="black">
                      <a:alpha val="75000"/>
                    </a:prstClr>
                  </a:outerShdw>
                </a:effectLst>
                <a:latin typeface="Helvetica"/>
                <a:cs typeface="Helvetica"/>
              </a:rPr>
              <a:t>ITS UNITY </a:t>
            </a:r>
          </a:p>
          <a:p>
            <a:r>
              <a:rPr lang="en-US" sz="2000" dirty="0" smtClean="0">
                <a:effectLst>
                  <a:outerShdw blurRad="50800" dist="38100" dir="2700000" algn="tl" rotWithShape="0">
                    <a:prstClr val="black">
                      <a:alpha val="75000"/>
                    </a:prstClr>
                  </a:outerShdw>
                </a:effectLst>
                <a:latin typeface="Helvetica"/>
                <a:cs typeface="Helvetica"/>
              </a:rPr>
              <a:t>  	40 Men over 1600 years, different languages</a:t>
            </a:r>
          </a:p>
          <a:p>
            <a:pPr>
              <a:lnSpc>
                <a:spcPct val="50000"/>
              </a:lnSpc>
            </a:pPr>
            <a:endParaRPr lang="en-US" sz="2000" dirty="0" smtClean="0">
              <a:effectLst>
                <a:outerShdw blurRad="50800" dist="38100" dir="2700000" algn="tl" rotWithShape="0">
                  <a:prstClr val="black">
                    <a:alpha val="75000"/>
                  </a:prstClr>
                </a:outerShdw>
              </a:effectLst>
              <a:latin typeface="Helvetica"/>
              <a:cs typeface="Helvetica"/>
            </a:endParaRPr>
          </a:p>
          <a:p>
            <a:r>
              <a:rPr lang="en-US" sz="2000" dirty="0" smtClean="0">
                <a:effectLst>
                  <a:outerShdw blurRad="50800" dist="38100" dir="2700000" algn="tl" rotWithShape="0">
                    <a:prstClr val="black">
                      <a:alpha val="75000"/>
                    </a:prstClr>
                  </a:outerShdw>
                </a:effectLst>
                <a:latin typeface="Helvetica"/>
                <a:cs typeface="Helvetica"/>
              </a:rPr>
              <a:t>	FULFILLED PROPHECY </a:t>
            </a:r>
          </a:p>
          <a:p>
            <a:r>
              <a:rPr lang="en-US" sz="2000" dirty="0" smtClean="0">
                <a:effectLst>
                  <a:outerShdw blurRad="50800" dist="38100" dir="2700000" algn="tl" rotWithShape="0">
                    <a:prstClr val="black">
                      <a:alpha val="75000"/>
                    </a:prstClr>
                  </a:outerShdw>
                </a:effectLst>
                <a:latin typeface="Helvetica"/>
                <a:cs typeface="Helvetica"/>
              </a:rPr>
              <a:t>	Micah 5:2 – Jesus to be born in Bethlehem</a:t>
            </a:r>
          </a:p>
          <a:p>
            <a:r>
              <a:rPr lang="en-US" sz="2000" dirty="0" smtClean="0">
                <a:effectLst>
                  <a:outerShdw blurRad="50800" dist="38100" dir="2700000" algn="tl" rotWithShape="0">
                    <a:prstClr val="black">
                      <a:alpha val="75000"/>
                    </a:prstClr>
                  </a:outerShdw>
                </a:effectLst>
                <a:latin typeface="Helvetica"/>
                <a:cs typeface="Helvetica"/>
              </a:rPr>
              <a:t>	Psalm 22:16-18 – Crucified; Cast lots for his 				</a:t>
            </a:r>
            <a:r>
              <a:rPr lang="en-US" sz="2000" dirty="0">
                <a:effectLst>
                  <a:outerShdw blurRad="50800" dist="38100" dir="2700000" algn="tl" rotWithShape="0">
                    <a:prstClr val="black">
                      <a:alpha val="75000"/>
                    </a:prstClr>
                  </a:outerShdw>
                </a:effectLst>
                <a:latin typeface="Helvetica"/>
                <a:cs typeface="Helvetica"/>
              </a:rPr>
              <a:t>	</a:t>
            </a:r>
            <a:r>
              <a:rPr lang="en-US" sz="2000" dirty="0" smtClean="0">
                <a:effectLst>
                  <a:outerShdw blurRad="50800" dist="38100" dir="2700000" algn="tl" rotWithShape="0">
                    <a:prstClr val="black">
                      <a:alpha val="75000"/>
                    </a:prstClr>
                  </a:outerShdw>
                </a:effectLst>
                <a:latin typeface="Helvetica"/>
                <a:cs typeface="Helvetica"/>
              </a:rPr>
              <a:t>	          </a:t>
            </a:r>
            <a:r>
              <a:rPr lang="en-US" sz="2000" dirty="0" smtClean="0">
                <a:effectLst>
                  <a:outerShdw blurRad="50800" dist="38100" dir="2700000" algn="tl" rotWithShape="0">
                    <a:prstClr val="black">
                      <a:alpha val="75000"/>
                    </a:prstClr>
                  </a:outerShdw>
                </a:effectLst>
                <a:latin typeface="Helvetica"/>
                <a:cs typeface="Helvetica"/>
              </a:rPr>
              <a:t>clothing</a:t>
            </a:r>
          </a:p>
          <a:p>
            <a:pPr>
              <a:lnSpc>
                <a:spcPct val="50000"/>
              </a:lnSpc>
            </a:pPr>
            <a:r>
              <a:rPr lang="en-US" sz="2000" dirty="0" smtClean="0">
                <a:effectLst>
                  <a:outerShdw blurRad="50800" dist="38100" dir="2700000" algn="tl" rotWithShape="0">
                    <a:prstClr val="black">
                      <a:alpha val="75000"/>
                    </a:prstClr>
                  </a:outerShdw>
                </a:effectLst>
                <a:latin typeface="Helvetica"/>
                <a:cs typeface="Helvetica"/>
              </a:rPr>
              <a:t>		</a:t>
            </a:r>
          </a:p>
          <a:p>
            <a:r>
              <a:rPr lang="en-US" sz="2000" dirty="0" smtClean="0">
                <a:effectLst>
                  <a:outerShdw blurRad="50800" dist="38100" dir="2700000" algn="tl" rotWithShape="0">
                    <a:prstClr val="black">
                      <a:alpha val="75000"/>
                    </a:prstClr>
                  </a:outerShdw>
                </a:effectLst>
                <a:latin typeface="Helvetica"/>
                <a:cs typeface="Helvetica"/>
              </a:rPr>
              <a:t>	ITS CLAIMS </a:t>
            </a:r>
          </a:p>
          <a:p>
            <a:r>
              <a:rPr lang="en-US" sz="2000" dirty="0" smtClean="0">
                <a:effectLst>
                  <a:outerShdw blurRad="50800" dist="38100" dir="2700000" algn="tl" rotWithShape="0">
                    <a:prstClr val="black">
                      <a:alpha val="75000"/>
                    </a:prstClr>
                  </a:outerShdw>
                </a:effectLst>
                <a:latin typeface="Helvetica"/>
                <a:cs typeface="Helvetica"/>
              </a:rPr>
              <a:t>	1 Cor. 2:10-13 – Only way to know the mind of God</a:t>
            </a:r>
          </a:p>
          <a:p>
            <a:r>
              <a:rPr lang="en-US" sz="2000" dirty="0" smtClean="0">
                <a:effectLst>
                  <a:outerShdw blurRad="50800" dist="38100" dir="2700000" algn="tl" rotWithShape="0">
                    <a:prstClr val="black">
                      <a:alpha val="75000"/>
                    </a:prstClr>
                  </a:outerShdw>
                </a:effectLst>
                <a:latin typeface="Helvetica"/>
                <a:cs typeface="Helvetica"/>
              </a:rPr>
              <a:t>	1 Tim. 3:16-17 – Will equip one for every good 			</a:t>
            </a:r>
            <a:r>
              <a:rPr lang="en-US" sz="2000" dirty="0">
                <a:effectLst>
                  <a:outerShdw blurRad="50800" dist="38100" dir="2700000" algn="tl" rotWithShape="0">
                    <a:prstClr val="black">
                      <a:alpha val="75000"/>
                    </a:prstClr>
                  </a:outerShdw>
                </a:effectLst>
                <a:latin typeface="Helvetica"/>
                <a:cs typeface="Helvetica"/>
              </a:rPr>
              <a:t>	</a:t>
            </a:r>
            <a:r>
              <a:rPr lang="en-US" sz="2000" dirty="0" smtClean="0">
                <a:effectLst>
                  <a:outerShdw blurRad="50800" dist="38100" dir="2700000" algn="tl" rotWithShape="0">
                    <a:prstClr val="black">
                      <a:alpha val="75000"/>
                    </a:prstClr>
                  </a:outerShdw>
                </a:effectLst>
                <a:latin typeface="Helvetica"/>
                <a:cs typeface="Helvetica"/>
              </a:rPr>
              <a:t>	        </a:t>
            </a:r>
            <a:r>
              <a:rPr lang="en-US" sz="2000" dirty="0" smtClean="0">
                <a:effectLst>
                  <a:outerShdw blurRad="50800" dist="38100" dir="2700000" algn="tl" rotWithShape="0">
                    <a:prstClr val="black">
                      <a:alpha val="75000"/>
                    </a:prstClr>
                  </a:outerShdw>
                </a:effectLst>
                <a:latin typeface="Helvetica"/>
                <a:cs typeface="Helvetica"/>
              </a:rPr>
              <a:t>work</a:t>
            </a:r>
            <a:endParaRPr lang="en-US" sz="2000" dirty="0">
              <a:effectLst>
                <a:outerShdw blurRad="50800" dist="38100" dir="2700000" algn="tl" rotWithShape="0">
                  <a:prstClr val="black">
                    <a:alpha val="75000"/>
                  </a:prstClr>
                </a:outerShdw>
              </a:effectLst>
              <a:latin typeface="Helvetica"/>
              <a:cs typeface="Helvetica"/>
            </a:endParaRPr>
          </a:p>
        </p:txBody>
      </p:sp>
    </p:spTree>
    <p:extLst>
      <p:ext uri="{BB962C8B-B14F-4D97-AF65-F5344CB8AC3E}">
        <p14:creationId xmlns:p14="http://schemas.microsoft.com/office/powerpoint/2010/main" val="2965470404"/>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0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10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10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1000"/>
                                        <p:tgtEl>
                                          <p:spTgt spid="4">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Effect transition="in" filter="fade">
                                      <p:cBhvr>
                                        <p:cTn id="47" dur="1000"/>
                                        <p:tgtEl>
                                          <p:spTgt spid="4">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11" end="11"/>
                                            </p:txEl>
                                          </p:spTgt>
                                        </p:tgtEl>
                                        <p:attrNameLst>
                                          <p:attrName>style.visibility</p:attrName>
                                        </p:attrNameLst>
                                      </p:cBhvr>
                                      <p:to>
                                        <p:strVal val="visible"/>
                                      </p:to>
                                    </p:set>
                                    <p:animEffect transition="in" filter="fade">
                                      <p:cBhvr>
                                        <p:cTn id="52" dur="1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unday school_wide_c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TextBox 2"/>
          <p:cNvSpPr txBox="1"/>
          <p:nvPr/>
        </p:nvSpPr>
        <p:spPr>
          <a:xfrm>
            <a:off x="-1" y="0"/>
            <a:ext cx="6521469" cy="1107996"/>
          </a:xfrm>
          <a:prstGeom prst="rect">
            <a:avLst/>
          </a:prstGeom>
          <a:noFill/>
        </p:spPr>
        <p:txBody>
          <a:bodyPr wrap="square" rtlCol="0">
            <a:spAutoFit/>
          </a:bodyPr>
          <a:lstStyle/>
          <a:p>
            <a:r>
              <a:rPr lang="en-US" sz="3600" dirty="0" smtClean="0">
                <a:solidFill>
                  <a:schemeClr val="bg1"/>
                </a:solidFill>
                <a:effectLst>
                  <a:outerShdw blurRad="50800" dist="38100" dir="2700000" algn="tl" rotWithShape="0">
                    <a:prstClr val="black">
                      <a:alpha val="40000"/>
                    </a:prstClr>
                  </a:outerShdw>
                </a:effectLst>
                <a:latin typeface="Helvetica"/>
                <a:cs typeface="Helvetica"/>
              </a:rPr>
              <a:t>The Value Of The Bible</a:t>
            </a:r>
          </a:p>
          <a:p>
            <a:r>
              <a:rPr lang="en-US" sz="3000" dirty="0" smtClean="0">
                <a:solidFill>
                  <a:schemeClr val="bg1">
                    <a:lumMod val="75000"/>
                    <a:lumOff val="25000"/>
                  </a:schemeClr>
                </a:solidFill>
                <a:effectLst>
                  <a:outerShdw blurRad="50800" dist="38100" dir="2700000" algn="tl" rotWithShape="0">
                    <a:prstClr val="black">
                      <a:alpha val="40000"/>
                    </a:prstClr>
                  </a:outerShdw>
                </a:effectLst>
                <a:latin typeface="Helvetica"/>
                <a:cs typeface="Helvetica"/>
              </a:rPr>
              <a:t>“Equipped For Every Good Work”</a:t>
            </a:r>
            <a:endParaRPr lang="en-US" sz="3000" dirty="0">
              <a:solidFill>
                <a:schemeClr val="bg1">
                  <a:lumMod val="75000"/>
                  <a:lumOff val="25000"/>
                </a:schemeClr>
              </a:solidFill>
              <a:effectLst>
                <a:outerShdw blurRad="50800" dist="38100" dir="2700000" algn="tl" rotWithShape="0">
                  <a:prstClr val="black">
                    <a:alpha val="40000"/>
                  </a:prstClr>
                </a:outerShdw>
              </a:effectLst>
              <a:latin typeface="Helvetica"/>
              <a:cs typeface="Helvetica"/>
            </a:endParaRPr>
          </a:p>
        </p:txBody>
      </p:sp>
      <p:sp>
        <p:nvSpPr>
          <p:cNvPr id="4" name="TextBox 3"/>
          <p:cNvSpPr txBox="1"/>
          <p:nvPr/>
        </p:nvSpPr>
        <p:spPr>
          <a:xfrm>
            <a:off x="102969" y="1133740"/>
            <a:ext cx="6255461" cy="3447098"/>
          </a:xfrm>
          <a:prstGeom prst="rect">
            <a:avLst/>
          </a:prstGeom>
          <a:noFill/>
        </p:spPr>
        <p:txBody>
          <a:bodyPr wrap="square" rtlCol="0">
            <a:spAutoFit/>
          </a:bodyPr>
          <a:lstStyle/>
          <a:p>
            <a:r>
              <a:rPr lang="en-US" sz="2400" dirty="0" smtClean="0">
                <a:solidFill>
                  <a:schemeClr val="bg1"/>
                </a:solidFill>
                <a:effectLst>
                  <a:outerShdw blurRad="50800" dist="38100" dir="2700000" algn="tl" rotWithShape="0">
                    <a:prstClr val="black">
                      <a:alpha val="75000"/>
                    </a:prstClr>
                  </a:outerShdw>
                </a:effectLst>
                <a:latin typeface="Helvetica"/>
                <a:cs typeface="Helvetica"/>
              </a:rPr>
              <a:t>LIGHT</a:t>
            </a:r>
          </a:p>
          <a:p>
            <a:r>
              <a:rPr lang="en-US" sz="2400" dirty="0" smtClean="0">
                <a:effectLst>
                  <a:outerShdw blurRad="50800" dist="38100" dir="2700000" algn="tl" rotWithShape="0">
                    <a:prstClr val="black">
                      <a:alpha val="75000"/>
                    </a:prstClr>
                  </a:outerShdw>
                </a:effectLst>
                <a:latin typeface="Helvetica"/>
                <a:cs typeface="Helvetica"/>
              </a:rPr>
              <a:t>Psalm 119:105 - Your word is a lamp to my feet And a light to my path.</a:t>
            </a:r>
          </a:p>
          <a:p>
            <a:pPr>
              <a:lnSpc>
                <a:spcPct val="50000"/>
              </a:lnSpc>
            </a:pPr>
            <a:endParaRPr lang="en-US" sz="2400" dirty="0" smtClean="0">
              <a:effectLst>
                <a:outerShdw blurRad="50800" dist="38100" dir="2700000" algn="tl" rotWithShape="0">
                  <a:prstClr val="black">
                    <a:alpha val="75000"/>
                  </a:prstClr>
                </a:outerShdw>
              </a:effectLst>
              <a:latin typeface="Helvetica"/>
              <a:cs typeface="Helvetica"/>
            </a:endParaRPr>
          </a:p>
          <a:p>
            <a:r>
              <a:rPr lang="en-US" sz="2400" dirty="0" smtClean="0">
                <a:solidFill>
                  <a:srgbClr val="000000"/>
                </a:solidFill>
                <a:effectLst>
                  <a:outerShdw blurRad="50800" dist="38100" dir="2700000" algn="tl" rotWithShape="0">
                    <a:prstClr val="black">
                      <a:alpha val="75000"/>
                    </a:prstClr>
                  </a:outerShdw>
                </a:effectLst>
                <a:latin typeface="Helvetica"/>
                <a:cs typeface="Helvetica"/>
              </a:rPr>
              <a:t>FOOD</a:t>
            </a:r>
          </a:p>
          <a:p>
            <a:r>
              <a:rPr lang="en-US" sz="2400" dirty="0" smtClean="0">
                <a:effectLst>
                  <a:outerShdw blurRad="50800" dist="38100" dir="2700000" algn="tl" rotWithShape="0">
                    <a:prstClr val="black">
                      <a:alpha val="75000"/>
                    </a:prstClr>
                  </a:outerShdw>
                </a:effectLst>
                <a:latin typeface="Helvetica"/>
                <a:cs typeface="Helvetica"/>
              </a:rPr>
              <a:t>1 Peter 2:2-3 - as newborn babes, desire the pure milk of the word, that you may grow thereby,  if indeed you have tasted that the Lord is gracious. </a:t>
            </a:r>
          </a:p>
          <a:p>
            <a:pPr>
              <a:lnSpc>
                <a:spcPct val="50000"/>
              </a:lnSpc>
            </a:pPr>
            <a:endParaRPr lang="en-US" sz="2400" dirty="0">
              <a:effectLst>
                <a:outerShdw blurRad="50800" dist="38100" dir="2700000" algn="tl" rotWithShape="0">
                  <a:prstClr val="black">
                    <a:alpha val="75000"/>
                  </a:prstClr>
                </a:outerShdw>
              </a:effectLst>
              <a:latin typeface="Helvetica"/>
              <a:cs typeface="Helvetica"/>
            </a:endParaRPr>
          </a:p>
        </p:txBody>
      </p:sp>
    </p:spTree>
    <p:extLst>
      <p:ext uri="{BB962C8B-B14F-4D97-AF65-F5344CB8AC3E}">
        <p14:creationId xmlns:p14="http://schemas.microsoft.com/office/powerpoint/2010/main" val="3290954574"/>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unday school_wide_c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TextBox 2"/>
          <p:cNvSpPr txBox="1"/>
          <p:nvPr/>
        </p:nvSpPr>
        <p:spPr>
          <a:xfrm>
            <a:off x="-1" y="0"/>
            <a:ext cx="6521469" cy="1107996"/>
          </a:xfrm>
          <a:prstGeom prst="rect">
            <a:avLst/>
          </a:prstGeom>
          <a:noFill/>
        </p:spPr>
        <p:txBody>
          <a:bodyPr wrap="square" rtlCol="0">
            <a:spAutoFit/>
          </a:bodyPr>
          <a:lstStyle/>
          <a:p>
            <a:r>
              <a:rPr lang="en-US" sz="3600" dirty="0" smtClean="0">
                <a:solidFill>
                  <a:schemeClr val="bg1"/>
                </a:solidFill>
                <a:latin typeface="Helvetica"/>
                <a:cs typeface="Helvetica"/>
              </a:rPr>
              <a:t>The Value Of The Bible</a:t>
            </a:r>
          </a:p>
          <a:p>
            <a:r>
              <a:rPr lang="en-US" sz="3000" dirty="0" smtClean="0">
                <a:solidFill>
                  <a:schemeClr val="bg1">
                    <a:lumMod val="75000"/>
                    <a:lumOff val="25000"/>
                  </a:schemeClr>
                </a:solidFill>
                <a:latin typeface="Helvetica"/>
                <a:cs typeface="Helvetica"/>
              </a:rPr>
              <a:t>“Equipped For Every Good Work”</a:t>
            </a:r>
            <a:endParaRPr lang="en-US" sz="3000" dirty="0">
              <a:solidFill>
                <a:schemeClr val="bg1">
                  <a:lumMod val="75000"/>
                  <a:lumOff val="25000"/>
                </a:schemeClr>
              </a:solidFill>
              <a:latin typeface="Helvetica"/>
              <a:cs typeface="Helvetica"/>
            </a:endParaRPr>
          </a:p>
        </p:txBody>
      </p:sp>
      <p:sp>
        <p:nvSpPr>
          <p:cNvPr id="4" name="TextBox 3"/>
          <p:cNvSpPr txBox="1"/>
          <p:nvPr/>
        </p:nvSpPr>
        <p:spPr>
          <a:xfrm>
            <a:off x="102969" y="1537068"/>
            <a:ext cx="6255461" cy="2492990"/>
          </a:xfrm>
          <a:prstGeom prst="rect">
            <a:avLst/>
          </a:prstGeom>
          <a:noFill/>
        </p:spPr>
        <p:txBody>
          <a:bodyPr wrap="square" rtlCol="0">
            <a:spAutoFit/>
          </a:bodyPr>
          <a:lstStyle/>
          <a:p>
            <a:r>
              <a:rPr lang="en-US" sz="2400" dirty="0">
                <a:solidFill>
                  <a:schemeClr val="bg1"/>
                </a:solidFill>
                <a:effectLst>
                  <a:outerShdw blurRad="50800" dist="38100" dir="2700000" algn="tl" rotWithShape="0">
                    <a:prstClr val="black">
                      <a:alpha val="75000"/>
                    </a:prstClr>
                  </a:outerShdw>
                </a:effectLst>
                <a:latin typeface="Helvetica"/>
                <a:cs typeface="Helvetica"/>
              </a:rPr>
              <a:t>DETERGENT</a:t>
            </a:r>
          </a:p>
          <a:p>
            <a:r>
              <a:rPr lang="en-US" sz="2400" dirty="0">
                <a:effectLst>
                  <a:outerShdw blurRad="50800" dist="38100" dir="2700000" algn="tl" rotWithShape="0">
                    <a:prstClr val="black">
                      <a:alpha val="75000"/>
                    </a:prstClr>
                  </a:outerShdw>
                </a:effectLst>
                <a:latin typeface="Helvetica"/>
                <a:cs typeface="Helvetica"/>
              </a:rPr>
              <a:t>John 15:3 - You are already clean because of the word which I have spoken to you</a:t>
            </a:r>
          </a:p>
          <a:p>
            <a:pPr>
              <a:lnSpc>
                <a:spcPct val="50000"/>
              </a:lnSpc>
            </a:pPr>
            <a:endParaRPr lang="en-US" sz="2400" dirty="0">
              <a:effectLst>
                <a:outerShdw blurRad="50800" dist="38100" dir="2700000" algn="tl" rotWithShape="0">
                  <a:prstClr val="black">
                    <a:alpha val="75000"/>
                  </a:prstClr>
                </a:outerShdw>
              </a:effectLst>
              <a:latin typeface="Helvetica"/>
              <a:cs typeface="Helvetica"/>
            </a:endParaRPr>
          </a:p>
          <a:p>
            <a:r>
              <a:rPr lang="en-US" sz="2400" dirty="0" err="1">
                <a:effectLst>
                  <a:outerShdw blurRad="50800" dist="38100" dir="2700000" algn="tl" rotWithShape="0">
                    <a:prstClr val="black">
                      <a:alpha val="75000"/>
                    </a:prstClr>
                  </a:outerShdw>
                </a:effectLst>
                <a:latin typeface="Helvetica"/>
                <a:cs typeface="Helvetica"/>
              </a:rPr>
              <a:t>Eph</a:t>
            </a:r>
            <a:r>
              <a:rPr lang="en-US" sz="2400" dirty="0">
                <a:effectLst>
                  <a:outerShdw blurRad="50800" dist="38100" dir="2700000" algn="tl" rotWithShape="0">
                    <a:prstClr val="black">
                      <a:alpha val="75000"/>
                    </a:prstClr>
                  </a:outerShdw>
                </a:effectLst>
                <a:latin typeface="Helvetica"/>
                <a:cs typeface="Helvetica"/>
              </a:rPr>
              <a:t> 5:26 - that He might sanctify and cleanse her with the washing of water by the word,</a:t>
            </a:r>
            <a:endParaRPr lang="en-US" sz="2400" dirty="0">
              <a:effectLst>
                <a:outerShdw blurRad="50800" dist="38100" dir="2700000" algn="tl" rotWithShape="0">
                  <a:prstClr val="black">
                    <a:alpha val="75000"/>
                  </a:prstClr>
                </a:outerShdw>
              </a:effectLst>
              <a:latin typeface="Helvetica"/>
              <a:cs typeface="Helvetica"/>
            </a:endParaRPr>
          </a:p>
        </p:txBody>
      </p:sp>
    </p:spTree>
    <p:extLst>
      <p:ext uri="{BB962C8B-B14F-4D97-AF65-F5344CB8AC3E}">
        <p14:creationId xmlns:p14="http://schemas.microsoft.com/office/powerpoint/2010/main" val="56925524"/>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unday school_wide_c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TextBox 2"/>
          <p:cNvSpPr txBox="1"/>
          <p:nvPr/>
        </p:nvSpPr>
        <p:spPr>
          <a:xfrm>
            <a:off x="-1" y="0"/>
            <a:ext cx="6521469" cy="1107996"/>
          </a:xfrm>
          <a:prstGeom prst="rect">
            <a:avLst/>
          </a:prstGeom>
          <a:noFill/>
        </p:spPr>
        <p:txBody>
          <a:bodyPr wrap="square" rtlCol="0">
            <a:spAutoFit/>
          </a:bodyPr>
          <a:lstStyle/>
          <a:p>
            <a:r>
              <a:rPr lang="en-US" sz="3600" dirty="0" smtClean="0">
                <a:solidFill>
                  <a:schemeClr val="bg1"/>
                </a:solidFill>
                <a:latin typeface="Helvetica"/>
                <a:cs typeface="Helvetica"/>
              </a:rPr>
              <a:t>The Value Of The Bible</a:t>
            </a:r>
          </a:p>
          <a:p>
            <a:r>
              <a:rPr lang="en-US" sz="3000" dirty="0" smtClean="0">
                <a:solidFill>
                  <a:schemeClr val="bg1">
                    <a:lumMod val="75000"/>
                    <a:lumOff val="25000"/>
                  </a:schemeClr>
                </a:solidFill>
                <a:latin typeface="Helvetica"/>
                <a:cs typeface="Helvetica"/>
              </a:rPr>
              <a:t>“Equipped For Every Good Work”</a:t>
            </a:r>
            <a:endParaRPr lang="en-US" sz="3000" dirty="0">
              <a:solidFill>
                <a:schemeClr val="bg1">
                  <a:lumMod val="75000"/>
                  <a:lumOff val="25000"/>
                </a:schemeClr>
              </a:solidFill>
              <a:latin typeface="Helvetica"/>
              <a:cs typeface="Helvetica"/>
            </a:endParaRPr>
          </a:p>
        </p:txBody>
      </p:sp>
      <p:sp>
        <p:nvSpPr>
          <p:cNvPr id="4" name="TextBox 3"/>
          <p:cNvSpPr txBox="1"/>
          <p:nvPr/>
        </p:nvSpPr>
        <p:spPr>
          <a:xfrm>
            <a:off x="102969" y="1202392"/>
            <a:ext cx="6255461" cy="3046988"/>
          </a:xfrm>
          <a:prstGeom prst="rect">
            <a:avLst/>
          </a:prstGeom>
          <a:noFill/>
        </p:spPr>
        <p:txBody>
          <a:bodyPr wrap="square" rtlCol="0">
            <a:spAutoFit/>
          </a:bodyPr>
          <a:lstStyle/>
          <a:p>
            <a:r>
              <a:rPr lang="en-US" sz="2400" dirty="0" smtClean="0">
                <a:solidFill>
                  <a:schemeClr val="bg1"/>
                </a:solidFill>
                <a:effectLst>
                  <a:outerShdw blurRad="50800" dist="38100" dir="2700000" algn="tl" rotWithShape="0">
                    <a:prstClr val="black">
                      <a:alpha val="75000"/>
                    </a:prstClr>
                  </a:outerShdw>
                </a:effectLst>
                <a:latin typeface="Helvetica"/>
                <a:cs typeface="Helvetica"/>
              </a:rPr>
              <a:t>MIRROR</a:t>
            </a:r>
          </a:p>
          <a:p>
            <a:r>
              <a:rPr lang="en-US" sz="2400" dirty="0" smtClean="0">
                <a:effectLst>
                  <a:outerShdw blurRad="50800" dist="38100" dir="2700000" algn="tl" rotWithShape="0">
                    <a:prstClr val="black">
                      <a:alpha val="75000"/>
                    </a:prstClr>
                  </a:outerShdw>
                </a:effectLst>
                <a:latin typeface="Helvetica"/>
                <a:cs typeface="Helvetica"/>
              </a:rPr>
              <a:t>James 1:22-25 - But be doers of the word, and not hearers only, deceiving yourselves. 23 For if anyone is a hearer of the word and not a doer, he is like a man observing his natural face in a mirror; 24 for he observes himself, goes away, and immediately forgets what kind of man he was. </a:t>
            </a:r>
          </a:p>
        </p:txBody>
      </p:sp>
    </p:spTree>
    <p:extLst>
      <p:ext uri="{BB962C8B-B14F-4D97-AF65-F5344CB8AC3E}">
        <p14:creationId xmlns:p14="http://schemas.microsoft.com/office/powerpoint/2010/main" val="3615575570"/>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unday school_wide_c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TextBox 2"/>
          <p:cNvSpPr txBox="1"/>
          <p:nvPr/>
        </p:nvSpPr>
        <p:spPr>
          <a:xfrm>
            <a:off x="-1" y="0"/>
            <a:ext cx="6521469" cy="1107996"/>
          </a:xfrm>
          <a:prstGeom prst="rect">
            <a:avLst/>
          </a:prstGeom>
          <a:noFill/>
        </p:spPr>
        <p:txBody>
          <a:bodyPr wrap="square" rtlCol="0">
            <a:spAutoFit/>
          </a:bodyPr>
          <a:lstStyle/>
          <a:p>
            <a:r>
              <a:rPr lang="en-US" sz="3600" dirty="0" smtClean="0">
                <a:solidFill>
                  <a:schemeClr val="bg1"/>
                </a:solidFill>
                <a:latin typeface="Helvetica"/>
                <a:cs typeface="Helvetica"/>
              </a:rPr>
              <a:t>The Value Of The Bible</a:t>
            </a:r>
          </a:p>
          <a:p>
            <a:r>
              <a:rPr lang="en-US" sz="3000" dirty="0" smtClean="0">
                <a:solidFill>
                  <a:schemeClr val="bg1">
                    <a:lumMod val="75000"/>
                    <a:lumOff val="25000"/>
                  </a:schemeClr>
                </a:solidFill>
                <a:latin typeface="Helvetica"/>
                <a:cs typeface="Helvetica"/>
              </a:rPr>
              <a:t>“Equipped For Every Good Work”</a:t>
            </a:r>
            <a:endParaRPr lang="en-US" sz="3000" dirty="0">
              <a:solidFill>
                <a:schemeClr val="bg1">
                  <a:lumMod val="75000"/>
                  <a:lumOff val="25000"/>
                </a:schemeClr>
              </a:solidFill>
              <a:latin typeface="Helvetica"/>
              <a:cs typeface="Helvetica"/>
            </a:endParaRPr>
          </a:p>
        </p:txBody>
      </p:sp>
      <p:sp>
        <p:nvSpPr>
          <p:cNvPr id="4" name="TextBox 3"/>
          <p:cNvSpPr txBox="1"/>
          <p:nvPr/>
        </p:nvSpPr>
        <p:spPr>
          <a:xfrm>
            <a:off x="102969" y="1202392"/>
            <a:ext cx="6255461" cy="3416320"/>
          </a:xfrm>
          <a:prstGeom prst="rect">
            <a:avLst/>
          </a:prstGeom>
          <a:noFill/>
        </p:spPr>
        <p:txBody>
          <a:bodyPr wrap="square" rtlCol="0">
            <a:spAutoFit/>
          </a:bodyPr>
          <a:lstStyle/>
          <a:p>
            <a:r>
              <a:rPr lang="en-US" sz="2400" dirty="0" smtClean="0">
                <a:solidFill>
                  <a:srgbClr val="000000"/>
                </a:solidFill>
                <a:effectLst>
                  <a:outerShdw blurRad="50800" dist="38100" dir="2700000" algn="tl" rotWithShape="0">
                    <a:prstClr val="black">
                      <a:alpha val="75000"/>
                    </a:prstClr>
                  </a:outerShdw>
                </a:effectLst>
                <a:latin typeface="Helvetica"/>
                <a:cs typeface="Helvetica"/>
              </a:rPr>
              <a:t>SWORD</a:t>
            </a:r>
          </a:p>
          <a:p>
            <a:r>
              <a:rPr lang="en-US" sz="2400" dirty="0" smtClean="0">
                <a:effectLst>
                  <a:outerShdw blurRad="50800" dist="38100" dir="2700000" algn="tl" rotWithShape="0">
                    <a:prstClr val="black">
                      <a:alpha val="75000"/>
                    </a:prstClr>
                  </a:outerShdw>
                </a:effectLst>
                <a:latin typeface="Helvetica"/>
                <a:cs typeface="Helvetica"/>
              </a:rPr>
              <a:t>Ephesians 6:17 - And take the helmet of salvation, and the sword of the Spirit, which is the word of God;</a:t>
            </a:r>
            <a:br>
              <a:rPr lang="en-US" sz="2400" dirty="0" smtClean="0">
                <a:effectLst>
                  <a:outerShdw blurRad="50800" dist="38100" dir="2700000" algn="tl" rotWithShape="0">
                    <a:prstClr val="black">
                      <a:alpha val="75000"/>
                    </a:prstClr>
                  </a:outerShdw>
                </a:effectLst>
                <a:latin typeface="Helvetica"/>
                <a:cs typeface="Helvetica"/>
              </a:rPr>
            </a:br>
            <a:endParaRPr lang="en-US" sz="2400" dirty="0" smtClean="0">
              <a:effectLst>
                <a:outerShdw blurRad="50800" dist="38100" dir="2700000" algn="tl" rotWithShape="0">
                  <a:prstClr val="black">
                    <a:alpha val="75000"/>
                  </a:prstClr>
                </a:outerShdw>
              </a:effectLst>
              <a:latin typeface="Helvetica"/>
              <a:cs typeface="Helvetica"/>
            </a:endParaRPr>
          </a:p>
          <a:p>
            <a:r>
              <a:rPr lang="en-US" sz="2400" dirty="0" smtClean="0">
                <a:solidFill>
                  <a:schemeClr val="bg1"/>
                </a:solidFill>
                <a:effectLst>
                  <a:outerShdw blurRad="50800" dist="38100" dir="2700000" algn="tl" rotWithShape="0">
                    <a:prstClr val="black">
                      <a:alpha val="75000"/>
                    </a:prstClr>
                  </a:outerShdw>
                </a:effectLst>
                <a:latin typeface="Helvetica"/>
                <a:cs typeface="Helvetica"/>
              </a:rPr>
              <a:t>FIRE, HAMMER</a:t>
            </a:r>
          </a:p>
          <a:p>
            <a:r>
              <a:rPr lang="en-US" sz="2400" dirty="0" smtClean="0">
                <a:effectLst>
                  <a:outerShdw blurRad="50800" dist="38100" dir="2700000" algn="tl" rotWithShape="0">
                    <a:prstClr val="black">
                      <a:alpha val="75000"/>
                    </a:prstClr>
                  </a:outerShdw>
                </a:effectLst>
                <a:latin typeface="Helvetica"/>
                <a:cs typeface="Helvetica"/>
              </a:rPr>
              <a:t>Jeremiah 23:29 -"Is not My word like a fire?" says the LORD, "And like a hammer that breaks the rock in pieces? </a:t>
            </a:r>
          </a:p>
        </p:txBody>
      </p:sp>
    </p:spTree>
    <p:extLst>
      <p:ext uri="{BB962C8B-B14F-4D97-AF65-F5344CB8AC3E}">
        <p14:creationId xmlns:p14="http://schemas.microsoft.com/office/powerpoint/2010/main" val="3383072833"/>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unday school_wide_c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TextBox 2"/>
          <p:cNvSpPr txBox="1"/>
          <p:nvPr/>
        </p:nvSpPr>
        <p:spPr>
          <a:xfrm>
            <a:off x="-1" y="0"/>
            <a:ext cx="6521469" cy="1107996"/>
          </a:xfrm>
          <a:prstGeom prst="rect">
            <a:avLst/>
          </a:prstGeom>
          <a:noFill/>
        </p:spPr>
        <p:txBody>
          <a:bodyPr wrap="square" rtlCol="0">
            <a:spAutoFit/>
          </a:bodyPr>
          <a:lstStyle/>
          <a:p>
            <a:r>
              <a:rPr lang="en-US" sz="3600" dirty="0" smtClean="0">
                <a:solidFill>
                  <a:schemeClr val="bg1"/>
                </a:solidFill>
                <a:latin typeface="Helvetica"/>
                <a:cs typeface="Helvetica"/>
              </a:rPr>
              <a:t>The Value Of The Bible</a:t>
            </a:r>
          </a:p>
          <a:p>
            <a:r>
              <a:rPr lang="en-US" sz="3000" dirty="0" smtClean="0">
                <a:solidFill>
                  <a:schemeClr val="bg1">
                    <a:lumMod val="75000"/>
                    <a:lumOff val="25000"/>
                  </a:schemeClr>
                </a:solidFill>
                <a:latin typeface="Helvetica"/>
                <a:cs typeface="Helvetica"/>
              </a:rPr>
              <a:t>“Equipped For Every Good Work”</a:t>
            </a:r>
            <a:endParaRPr lang="en-US" sz="3000" dirty="0">
              <a:solidFill>
                <a:schemeClr val="bg1">
                  <a:lumMod val="75000"/>
                  <a:lumOff val="25000"/>
                </a:schemeClr>
              </a:solidFill>
              <a:latin typeface="Helvetica"/>
              <a:cs typeface="Helvetica"/>
            </a:endParaRPr>
          </a:p>
        </p:txBody>
      </p:sp>
      <p:sp>
        <p:nvSpPr>
          <p:cNvPr id="4" name="TextBox 3"/>
          <p:cNvSpPr txBox="1"/>
          <p:nvPr/>
        </p:nvSpPr>
        <p:spPr>
          <a:xfrm>
            <a:off x="102969" y="1202392"/>
            <a:ext cx="6255461" cy="2677656"/>
          </a:xfrm>
          <a:prstGeom prst="rect">
            <a:avLst/>
          </a:prstGeom>
          <a:noFill/>
        </p:spPr>
        <p:txBody>
          <a:bodyPr wrap="square" rtlCol="0">
            <a:spAutoFit/>
          </a:bodyPr>
          <a:lstStyle/>
          <a:p>
            <a:r>
              <a:rPr lang="en-US" sz="2400" dirty="0" smtClean="0">
                <a:solidFill>
                  <a:srgbClr val="000000"/>
                </a:solidFill>
                <a:effectLst>
                  <a:outerShdw blurRad="50800" dist="38100" dir="2700000" algn="tl" rotWithShape="0">
                    <a:prstClr val="black">
                      <a:alpha val="75000"/>
                    </a:prstClr>
                  </a:outerShdw>
                </a:effectLst>
                <a:latin typeface="Helvetica"/>
                <a:cs typeface="Helvetica"/>
              </a:rPr>
              <a:t>BLUEPRINT</a:t>
            </a:r>
          </a:p>
          <a:p>
            <a:r>
              <a:rPr lang="en-US" sz="2400" dirty="0" smtClean="0">
                <a:effectLst>
                  <a:outerShdw blurRad="50800" dist="38100" dir="2700000" algn="tl" rotWithShape="0">
                    <a:prstClr val="black">
                      <a:alpha val="75000"/>
                    </a:prstClr>
                  </a:outerShdw>
                </a:effectLst>
                <a:latin typeface="Helvetica"/>
                <a:cs typeface="Helvetica"/>
              </a:rPr>
              <a:t>Hebrews 8:5 - who serve the copy and shadow of the heavenly things, as Moses was divinely instructed when he was about to make the tabernacle. For He said, "See that you make all things according to the pattern shown you on the mountain."</a:t>
            </a:r>
          </a:p>
        </p:txBody>
      </p:sp>
    </p:spTree>
    <p:extLst>
      <p:ext uri="{BB962C8B-B14F-4D97-AF65-F5344CB8AC3E}">
        <p14:creationId xmlns:p14="http://schemas.microsoft.com/office/powerpoint/2010/main" val="4067257580"/>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41</TotalTime>
  <Words>350</Words>
  <Application>Microsoft Macintosh PowerPoint</Application>
  <PresentationFormat>On-screen Show (16:9)</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South Bumby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Office 2004 Test Drive User</cp:lastModifiedBy>
  <cp:revision>5</cp:revision>
  <dcterms:created xsi:type="dcterms:W3CDTF">2015-08-25T13:30:15Z</dcterms:created>
  <dcterms:modified xsi:type="dcterms:W3CDTF">2015-08-25T14:12:05Z</dcterms:modified>
</cp:coreProperties>
</file>