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89" r:id="rId2"/>
    <p:sldId id="375" r:id="rId3"/>
    <p:sldId id="387" r:id="rId4"/>
    <p:sldId id="390" r:id="rId5"/>
    <p:sldId id="391" r:id="rId6"/>
  </p:sldIdLst>
  <p:sldSz cx="9144000" cy="5143500" type="screen16x9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1200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960A0FB-CB68-4D4B-B128-1723185530F7}" type="datetimeFigureOut">
              <a:rPr lang="en-US"/>
              <a:pPr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C17C6C4-B31F-7347-A411-D0DFFC55E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4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87D9F60-2623-804D-9CD6-0C14A7E52B88}" type="datetimeFigureOut">
              <a:rPr lang="en-US"/>
              <a:pPr/>
              <a:t>9/18/15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FB757D0-36FA-A64B-9C8C-DAB0DAC88F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4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99C60B-1C3B-2145-8B7B-304B1094F0E0}" type="datetimeFigureOut">
              <a:rPr lang="en-US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EDFF8-12FF-7944-86CE-F6F87F7B4A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1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CCFDDD-5D63-D344-B9B3-951681C3254A}" type="datetimeFigureOut">
              <a:rPr lang="en-US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A598-22AA-294B-A0C1-8961D0EA6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2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E9AC0D-6977-9146-96D9-4554C79A594B}" type="datetimeFigureOut">
              <a:rPr lang="en-US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BE714-3A50-AB4D-9125-736AE16A9B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AD7789-2522-F440-9E67-48B54DC7298F}" type="datetimeFigureOut">
              <a:rPr lang="en-US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87DEF-A68C-C942-B522-C19D1028E4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768CD-187D-1941-B898-0036A843BFF2}" type="datetimeFigureOut">
              <a:rPr lang="en-US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BA323-0B58-FB43-B503-F9381E1B6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82AAFE-6B97-2D44-BE30-128BC5E9E10F}" type="datetimeFigureOut">
              <a:rPr lang="en-US"/>
              <a:pPr/>
              <a:t>9/18/15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738F0-9208-AF4D-9502-C0007FD168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2FF7C7-6042-A844-A7ED-1DD6B3B7A0C8}" type="datetimeFigureOut">
              <a:rPr lang="en-US"/>
              <a:pPr/>
              <a:t>9/18/15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7AF2-2F1D-374D-A54E-84636096FF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33ACA-5A8B-A94C-859D-18ECC582B29E}" type="datetimeFigureOut">
              <a:rPr lang="en-US"/>
              <a:pPr/>
              <a:t>9/18/15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6A0E4-ADF7-1C44-9998-EF995E2BD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264823-2DCB-4646-AB63-3ED4F3774F93}" type="datetimeFigureOut">
              <a:rPr lang="en-US"/>
              <a:pPr/>
              <a:t>9/18/15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2748C-E857-DA46-B6ED-923A55E95F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475F8D-8B1A-6C4A-8CF0-90EE1201E589}" type="datetimeFigureOut">
              <a:rPr lang="en-US"/>
              <a:pPr/>
              <a:t>9/18/15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458DB-F4FF-8440-9B72-A061211376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608080-EBE1-A046-A598-978AB5768F80}" type="datetimeFigureOut">
              <a:rPr lang="en-US"/>
              <a:pPr/>
              <a:t>9/18/15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76C7-472B-3044-BEB8-E3E4998409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AED8A3D-370E-DC4D-A059-59FE36F43E75}" type="datetimeFigureOut">
              <a:rPr lang="en-US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8AA082A-93A4-8348-88E7-F0F59D0328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1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latin typeface="Calibri" charset="0"/>
                <a:ea typeface="MS PGothic" charset="0"/>
              </a:rPr>
              <a:t>Chapter One</a:t>
            </a:r>
            <a:endParaRPr lang="en-US" sz="3600" dirty="0">
              <a:latin typeface="Calibri" charset="0"/>
              <a:ea typeface="MS PGothic" charset="0"/>
            </a:endParaRP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762000" y="1581150"/>
            <a:ext cx="7924800" cy="3013075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MS PGothic" charset="0"/>
              </a:rPr>
              <a:t>Greeting</a:t>
            </a:r>
          </a:p>
          <a:p>
            <a:r>
              <a:rPr lang="en-US" sz="2800" dirty="0" smtClean="0">
                <a:latin typeface="Calibri" charset="0"/>
                <a:ea typeface="MS PGothic" charset="0"/>
              </a:rPr>
              <a:t>The God of all comfort</a:t>
            </a:r>
          </a:p>
          <a:p>
            <a:r>
              <a:rPr lang="en-US" sz="2800" dirty="0" smtClean="0">
                <a:latin typeface="Calibri" charset="0"/>
                <a:ea typeface="MS PGothic" charset="0"/>
              </a:rPr>
              <a:t>Paul’s experiences in Asia</a:t>
            </a:r>
          </a:p>
          <a:p>
            <a:r>
              <a:rPr lang="en-US" sz="2800" dirty="0" smtClean="0">
                <a:latin typeface="Calibri" charset="0"/>
                <a:ea typeface="MS PGothic" charset="0"/>
              </a:rPr>
              <a:t>His delay in </a:t>
            </a:r>
            <a:r>
              <a:rPr lang="en-US" sz="2800" smtClean="0">
                <a:latin typeface="Calibri" charset="0"/>
                <a:ea typeface="MS PGothic" charset="0"/>
              </a:rPr>
              <a:t>visiting them.</a:t>
            </a:r>
            <a:endParaRPr lang="en-US" sz="2800" dirty="0" smtClean="0">
              <a:latin typeface="Calibri" charset="0"/>
              <a:ea typeface="MS PGothic" charset="0"/>
            </a:endParaRPr>
          </a:p>
          <a:p>
            <a:endParaRPr lang="en-US" sz="2800" dirty="0">
              <a:latin typeface="Calibri" charset="0"/>
              <a:ea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352550"/>
            <a:ext cx="2644108" cy="3409949"/>
          </a:xfrm>
          <a:prstGeom prst="rect">
            <a:avLst/>
          </a:prstGeom>
          <a:ln w="19050" cmpd="sng">
            <a:solidFill>
              <a:srgbClr val="CCFFCC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latin typeface="Calibri" charset="0"/>
                <a:ea typeface="MS PGothic" charset="0"/>
              </a:rPr>
              <a:t>Chapter Two</a:t>
            </a:r>
            <a:endParaRPr lang="en-US" sz="3600" dirty="0">
              <a:latin typeface="Calibri" charset="0"/>
              <a:ea typeface="MS PGothic" charset="0"/>
            </a:endParaRP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762000" y="1581150"/>
            <a:ext cx="5029200" cy="3352800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MS PGothic" charset="0"/>
              </a:rPr>
              <a:t>His reason for delay</a:t>
            </a:r>
          </a:p>
          <a:p>
            <a:r>
              <a:rPr lang="en-US" sz="2800" dirty="0" smtClean="0">
                <a:latin typeface="Calibri" charset="0"/>
                <a:ea typeface="MS PGothic" charset="0"/>
              </a:rPr>
              <a:t>The proper follow-up on discipline</a:t>
            </a:r>
          </a:p>
          <a:p>
            <a:r>
              <a:rPr lang="en-US" sz="2800" dirty="0" smtClean="0">
                <a:latin typeface="Calibri" charset="0"/>
                <a:ea typeface="MS PGothic" charset="0"/>
              </a:rPr>
              <a:t>Paul’s joy at hearing Titus’ report</a:t>
            </a:r>
          </a:p>
          <a:p>
            <a:r>
              <a:rPr lang="en-US" sz="2800" dirty="0" smtClean="0">
                <a:latin typeface="Calibri" charset="0"/>
                <a:ea typeface="MS PGothic" charset="0"/>
              </a:rPr>
              <a:t>His insufficiency to accomplish this work alone.</a:t>
            </a:r>
          </a:p>
          <a:p>
            <a:endParaRPr lang="en-US" sz="2800" dirty="0">
              <a:latin typeface="Calibri" charset="0"/>
              <a:ea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352550"/>
            <a:ext cx="2644108" cy="3409949"/>
          </a:xfrm>
          <a:prstGeom prst="rect">
            <a:avLst/>
          </a:prstGeom>
          <a:ln w="19050" cmpd="sng">
            <a:solidFill>
              <a:srgbClr val="CCFFCC"/>
            </a:solidFill>
          </a:ln>
        </p:spPr>
      </p:pic>
    </p:spTree>
    <p:extLst>
      <p:ext uri="{BB962C8B-B14F-4D97-AF65-F5344CB8AC3E}">
        <p14:creationId xmlns:p14="http://schemas.microsoft.com/office/powerpoint/2010/main" val="13390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13335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dirty="0" smtClean="0">
                <a:latin typeface="Calibri" charset="0"/>
                <a:ea typeface="MS PGothic" charset="0"/>
              </a:rPr>
              <a:t>Chapter Three</a:t>
            </a:r>
            <a:endParaRPr lang="en-US" sz="3600" dirty="0">
              <a:latin typeface="Calibri" charset="0"/>
              <a:ea typeface="MS PGothic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581150"/>
            <a:ext cx="5029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>
                <a:latin typeface="Calibri" charset="0"/>
                <a:ea typeface="MS PGothic" charset="0"/>
              </a:rPr>
              <a:t>Judaizing Teachers</a:t>
            </a:r>
          </a:p>
          <a:p>
            <a:pPr lvl="1"/>
            <a:r>
              <a:rPr lang="en-US" sz="2400" smtClean="0">
                <a:latin typeface="Calibri" charset="0"/>
                <a:ea typeface="MS PGothic" charset="0"/>
              </a:rPr>
              <a:t>Jews who are Christians</a:t>
            </a:r>
          </a:p>
          <a:p>
            <a:pPr lvl="1"/>
            <a:r>
              <a:rPr lang="en-US" sz="2400" smtClean="0">
                <a:latin typeface="Calibri" charset="0"/>
                <a:ea typeface="MS PGothic" charset="0"/>
              </a:rPr>
              <a:t>Accept Gentile Christians only if they also become Jews and follow the Law of Moses</a:t>
            </a:r>
          </a:p>
          <a:p>
            <a:endParaRPr lang="en-US" sz="2800" dirty="0">
              <a:latin typeface="Calibri" charset="0"/>
              <a:ea typeface="MS P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352550"/>
            <a:ext cx="2644108" cy="3409949"/>
          </a:xfrm>
          <a:prstGeom prst="rect">
            <a:avLst/>
          </a:prstGeom>
          <a:ln w="19050" cmpd="sng">
            <a:solidFill>
              <a:srgbClr val="CCFFCC"/>
            </a:solidFill>
          </a:ln>
        </p:spPr>
      </p:pic>
    </p:spTree>
    <p:extLst>
      <p:ext uri="{BB962C8B-B14F-4D97-AF65-F5344CB8AC3E}">
        <p14:creationId xmlns:p14="http://schemas.microsoft.com/office/powerpoint/2010/main" val="18232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smtClean="0">
                <a:latin typeface="Calibri" charset="0"/>
                <a:ea typeface="MS PGothic" charset="0"/>
              </a:rPr>
              <a:t>Chapter Three</a:t>
            </a:r>
            <a:endParaRPr lang="en-US" sz="3600" dirty="0">
              <a:latin typeface="Calibri" charset="0"/>
              <a:ea typeface="MS PGothic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33400" y="1844675"/>
            <a:ext cx="5410200" cy="3013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>
                <a:latin typeface="Calibri" charset="0"/>
                <a:ea typeface="MS PGothic" charset="0"/>
              </a:rPr>
              <a:t>Judaizing Teachers in Corinth</a:t>
            </a:r>
          </a:p>
          <a:p>
            <a:pPr lvl="1"/>
            <a:r>
              <a:rPr lang="en-US" sz="2400" smtClean="0">
                <a:latin typeface="Calibri" charset="0"/>
                <a:ea typeface="MS PGothic" charset="0"/>
              </a:rPr>
              <a:t>Confidence in The Law of Moses</a:t>
            </a:r>
          </a:p>
          <a:p>
            <a:pPr lvl="1"/>
            <a:r>
              <a:rPr lang="en-US" sz="2400" smtClean="0">
                <a:latin typeface="Calibri" charset="0"/>
                <a:ea typeface="MS PGothic" charset="0"/>
              </a:rPr>
              <a:t>Confidence in learning and education</a:t>
            </a:r>
          </a:p>
          <a:p>
            <a:pPr lvl="1"/>
            <a:r>
              <a:rPr lang="en-US" sz="2400" smtClean="0">
                <a:latin typeface="Calibri" charset="0"/>
                <a:ea typeface="MS PGothic" charset="0"/>
              </a:rPr>
              <a:t>Confidence in oratory</a:t>
            </a:r>
          </a:p>
          <a:p>
            <a:pPr lvl="1"/>
            <a:r>
              <a:rPr lang="en-US" sz="2400" smtClean="0">
                <a:latin typeface="Calibri" charset="0"/>
                <a:ea typeface="MS PGothic" charset="0"/>
              </a:rPr>
              <a:t>Confidence in letters of recommendation</a:t>
            </a:r>
          </a:p>
          <a:p>
            <a:pPr lvl="1"/>
            <a:endParaRPr lang="en-US" sz="2400" smtClean="0">
              <a:latin typeface="Calibri" charset="0"/>
              <a:ea typeface="MS PGothic" charset="0"/>
            </a:endParaRPr>
          </a:p>
          <a:p>
            <a:endParaRPr lang="en-US" sz="2800" dirty="0">
              <a:latin typeface="Calibri" charset="0"/>
              <a:ea typeface="MS P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352550"/>
            <a:ext cx="2644108" cy="3409949"/>
          </a:xfrm>
          <a:prstGeom prst="rect">
            <a:avLst/>
          </a:prstGeom>
          <a:ln w="19050" cmpd="sng">
            <a:solidFill>
              <a:srgbClr val="CCFFCC"/>
            </a:solidFill>
          </a:ln>
        </p:spPr>
      </p:pic>
    </p:spTree>
    <p:extLst>
      <p:ext uri="{BB962C8B-B14F-4D97-AF65-F5344CB8AC3E}">
        <p14:creationId xmlns:p14="http://schemas.microsoft.com/office/powerpoint/2010/main" val="234290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94</Words>
  <Application>Microsoft Macintosh PowerPoint</Application>
  <PresentationFormat>On-screen Show (16:9)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Chapter One</vt:lpstr>
      <vt:lpstr>Chapter Two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Eric</dc:creator>
  <cp:keywords/>
  <dc:description/>
  <cp:lastModifiedBy>S P</cp:lastModifiedBy>
  <cp:revision>105</cp:revision>
  <cp:lastPrinted>2015-09-16T18:06:57Z</cp:lastPrinted>
  <dcterms:created xsi:type="dcterms:W3CDTF">2012-06-10T16:56:07Z</dcterms:created>
  <dcterms:modified xsi:type="dcterms:W3CDTF">2015-09-18T19:21:27Z</dcterms:modified>
  <cp:category/>
</cp:coreProperties>
</file>