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6" r:id="rId12"/>
    <p:sldId id="270" r:id="rId13"/>
    <p:sldId id="271" r:id="rId14"/>
    <p:sldId id="272" r:id="rId15"/>
    <p:sldId id="273" r:id="rId16"/>
    <p:sldId id="267" r:id="rId17"/>
    <p:sldId id="268" r:id="rId18"/>
    <p:sldId id="26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96" y="-2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61096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124773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Focus On The Text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4" name="TextBox 3"/>
          <p:cNvSpPr txBox="1"/>
          <p:nvPr/>
        </p:nvSpPr>
        <p:spPr>
          <a:xfrm>
            <a:off x="205940" y="291769"/>
            <a:ext cx="8735337" cy="1908215"/>
          </a:xfrm>
          <a:prstGeom prst="rect">
            <a:avLst/>
          </a:prstGeom>
          <a:noFill/>
        </p:spPr>
        <p:txBody>
          <a:bodyPr wrap="square" rtlCol="0">
            <a:spAutoFit/>
          </a:bodyPr>
          <a:lstStyle/>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Read the text</a:t>
            </a:r>
          </a:p>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Read it again. How do the thoughts flow together?</a:t>
            </a:r>
            <a:endParaRPr lang="en-US" sz="3600" dirty="0">
              <a:solidFill>
                <a:srgbClr val="31859C"/>
              </a:solidFill>
              <a:effectLst>
                <a:outerShdw blurRad="50800" dist="38100" dir="2700000" algn="tl" rotWithShape="0">
                  <a:prstClr val="black">
                    <a:alpha val="40000"/>
                  </a:prstClr>
                </a:outerShdw>
              </a:effectLst>
              <a:latin typeface="Avenir Heavy"/>
              <a:cs typeface="Avenir Heavy"/>
            </a:endParaRPr>
          </a:p>
        </p:txBody>
      </p:sp>
    </p:spTree>
    <p:extLst>
      <p:ext uri="{BB962C8B-B14F-4D97-AF65-F5344CB8AC3E}">
        <p14:creationId xmlns:p14="http://schemas.microsoft.com/office/powerpoint/2010/main" val="39605119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Focus On The Text</a:t>
            </a:r>
            <a:endParaRPr lang="en-US" sz="5000" dirty="0">
              <a:effectLst>
                <a:outerShdw blurRad="50800" dist="38100" dir="2700000" algn="tl" rotWithShape="0">
                  <a:prstClr val="black">
                    <a:alpha val="40000"/>
                  </a:prstClr>
                </a:outerShdw>
              </a:effectLst>
              <a:latin typeface="Avenir Heavy"/>
              <a:cs typeface="Avenir Heavy"/>
            </a:endParaRPr>
          </a:p>
        </p:txBody>
      </p:sp>
      <p:pic>
        <p:nvPicPr>
          <p:cNvPr id="6" name="Picture 5" descr="Screen Shot 2015-10-02 at 3.18.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72" y="68652"/>
            <a:ext cx="3391656" cy="3976424"/>
          </a:xfrm>
          <a:prstGeom prst="rect">
            <a:avLst/>
          </a:prstGeom>
        </p:spPr>
      </p:pic>
      <p:pic>
        <p:nvPicPr>
          <p:cNvPr id="7" name="Picture 6" descr="Screen Shot 2015-10-02 at 3.19.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270" y="248861"/>
            <a:ext cx="5199207" cy="3618367"/>
          </a:xfrm>
          <a:prstGeom prst="rect">
            <a:avLst/>
          </a:prstGeom>
        </p:spPr>
      </p:pic>
    </p:spTree>
    <p:extLst>
      <p:ext uri="{BB962C8B-B14F-4D97-AF65-F5344CB8AC3E}">
        <p14:creationId xmlns:p14="http://schemas.microsoft.com/office/powerpoint/2010/main" val="14060979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Focus On The Text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4" name="TextBox 3"/>
          <p:cNvSpPr txBox="1"/>
          <p:nvPr/>
        </p:nvSpPr>
        <p:spPr>
          <a:xfrm>
            <a:off x="205940" y="291769"/>
            <a:ext cx="8735337" cy="3323987"/>
          </a:xfrm>
          <a:prstGeom prst="rect">
            <a:avLst/>
          </a:prstGeom>
          <a:noFill/>
        </p:spPr>
        <p:txBody>
          <a:bodyPr wrap="square" rtlCol="0">
            <a:spAutoFit/>
          </a:bodyPr>
          <a:lstStyle/>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Read the text</a:t>
            </a:r>
          </a:p>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Read it again. How do the thoughts flow together?</a:t>
            </a:r>
          </a:p>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Read in context.</a:t>
            </a:r>
          </a:p>
          <a:p>
            <a:pPr marL="514350" indent="-514350">
              <a:spcAft>
                <a:spcPts val="1200"/>
              </a:spcAft>
              <a:buFont typeface="+mj-lt"/>
              <a:buAutoNum type="arabicPeriod"/>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If you’re still stuck</a:t>
            </a:r>
            <a:r>
              <a:rPr lang="is-IS" sz="3600" dirty="0" smtClean="0">
                <a:solidFill>
                  <a:srgbClr val="31859C"/>
                </a:solidFill>
                <a:effectLst>
                  <a:outerShdw blurRad="50800" dist="38100" dir="2700000" algn="tl" rotWithShape="0">
                    <a:prstClr val="black">
                      <a:alpha val="40000"/>
                    </a:prstClr>
                  </a:outerShdw>
                </a:effectLst>
                <a:latin typeface="Avenir Heavy"/>
                <a:cs typeface="Avenir Heavy"/>
              </a:rPr>
              <a:t>…</a:t>
            </a:r>
            <a:endParaRPr lang="en-US" sz="3600" dirty="0">
              <a:solidFill>
                <a:srgbClr val="31859C"/>
              </a:solidFill>
              <a:effectLst>
                <a:outerShdw blurRad="50800" dist="38100" dir="2700000" algn="tl" rotWithShape="0">
                  <a:prstClr val="black">
                    <a:alpha val="40000"/>
                  </a:prstClr>
                </a:outerShdw>
              </a:effectLst>
              <a:latin typeface="Avenir Heavy"/>
              <a:cs typeface="Avenir Heavy"/>
            </a:endParaRPr>
          </a:p>
        </p:txBody>
      </p:sp>
    </p:spTree>
    <p:extLst>
      <p:ext uri="{BB962C8B-B14F-4D97-AF65-F5344CB8AC3E}">
        <p14:creationId xmlns:p14="http://schemas.microsoft.com/office/powerpoint/2010/main" val="35589425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Focus On The Text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5" name="TextBox 4"/>
          <p:cNvSpPr txBox="1"/>
          <p:nvPr/>
        </p:nvSpPr>
        <p:spPr>
          <a:xfrm>
            <a:off x="205940" y="274608"/>
            <a:ext cx="8735337" cy="3416320"/>
          </a:xfrm>
          <a:prstGeom prst="rect">
            <a:avLst/>
          </a:prstGeom>
          <a:noFill/>
        </p:spPr>
        <p:txBody>
          <a:bodyPr wrap="square" rtlCol="0">
            <a:spAutoFit/>
          </a:bodyPr>
          <a:lstStyle/>
          <a:p>
            <a:pPr>
              <a:spcAft>
                <a:spcPts val="1200"/>
              </a:spcAft>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a:t>
            </a:r>
            <a:r>
              <a:rPr lang="en-US" sz="3600" dirty="0">
                <a:solidFill>
                  <a:srgbClr val="31859C"/>
                </a:solidFill>
                <a:effectLst>
                  <a:outerShdw blurRad="50800" dist="38100" dir="2700000" algn="tl" rotWithShape="0">
                    <a:prstClr val="black">
                      <a:alpha val="40000"/>
                    </a:prstClr>
                  </a:outerShdw>
                </a:effectLst>
                <a:latin typeface="Avenir Heavy"/>
                <a:cs typeface="Avenir Heavy"/>
              </a:rPr>
              <a:t>Now these were more noble-minded than those in Thessalonica, for they received the word with great eagerness, examining the Scriptures daily to see whether these things were so.” (Acts 17:11, NASB95) </a:t>
            </a:r>
          </a:p>
        </p:txBody>
      </p:sp>
    </p:spTree>
    <p:extLst>
      <p:ext uri="{BB962C8B-B14F-4D97-AF65-F5344CB8AC3E}">
        <p14:creationId xmlns:p14="http://schemas.microsoft.com/office/powerpoint/2010/main" val="14495709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Focus On The Text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5" name="TextBox 4"/>
          <p:cNvSpPr txBox="1"/>
          <p:nvPr/>
        </p:nvSpPr>
        <p:spPr>
          <a:xfrm>
            <a:off x="205940" y="274608"/>
            <a:ext cx="8735337" cy="2862322"/>
          </a:xfrm>
          <a:prstGeom prst="rect">
            <a:avLst/>
          </a:prstGeom>
          <a:noFill/>
        </p:spPr>
        <p:txBody>
          <a:bodyPr wrap="square" rtlCol="0">
            <a:spAutoFit/>
          </a:bodyPr>
          <a:lstStyle/>
          <a:p>
            <a:pPr>
              <a:spcAft>
                <a:spcPts val="1200"/>
              </a:spcAft>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a:t>
            </a:r>
            <a:r>
              <a:rPr lang="en-US" sz="3600" dirty="0">
                <a:solidFill>
                  <a:srgbClr val="31859C"/>
                </a:solidFill>
                <a:effectLst>
                  <a:outerShdw blurRad="50800" dist="38100" dir="2700000" algn="tl" rotWithShape="0">
                    <a:prstClr val="black">
                      <a:alpha val="40000"/>
                    </a:prstClr>
                  </a:outerShdw>
                </a:effectLst>
                <a:latin typeface="Avenir Heavy"/>
                <a:cs typeface="Avenir Heavy"/>
              </a:rPr>
              <a:t>The secret things belong to the Lord our God, but the things revealed belong to us and to our sons forever, that we may observe all the words of this law.” </a:t>
            </a:r>
            <a:r>
              <a:rPr lang="en-US" sz="2800" dirty="0" smtClean="0">
                <a:solidFill>
                  <a:srgbClr val="31859C"/>
                </a:solidFill>
                <a:effectLst>
                  <a:outerShdw blurRad="50800" dist="38100" dir="2700000" algn="tl" rotWithShape="0">
                    <a:prstClr val="black">
                      <a:alpha val="40000"/>
                    </a:prstClr>
                  </a:outerShdw>
                </a:effectLst>
                <a:latin typeface="Avenir Heavy"/>
                <a:cs typeface="Avenir Heavy"/>
              </a:rPr>
              <a:t>(</a:t>
            </a:r>
            <a:r>
              <a:rPr lang="en-US" sz="2800" dirty="0">
                <a:solidFill>
                  <a:srgbClr val="31859C"/>
                </a:solidFill>
                <a:effectLst>
                  <a:outerShdw blurRad="50800" dist="38100" dir="2700000" algn="tl" rotWithShape="0">
                    <a:prstClr val="black">
                      <a:alpha val="40000"/>
                    </a:prstClr>
                  </a:outerShdw>
                </a:effectLst>
                <a:latin typeface="Avenir Heavy"/>
                <a:cs typeface="Avenir Heavy"/>
              </a:rPr>
              <a:t>Deuteronomy 29:29, NASB95) </a:t>
            </a:r>
          </a:p>
        </p:txBody>
      </p:sp>
    </p:spTree>
    <p:extLst>
      <p:ext uri="{BB962C8B-B14F-4D97-AF65-F5344CB8AC3E}">
        <p14:creationId xmlns:p14="http://schemas.microsoft.com/office/powerpoint/2010/main" val="33925520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Study to Apply</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4" name="TextBox 3"/>
          <p:cNvSpPr txBox="1"/>
          <p:nvPr/>
        </p:nvSpPr>
        <p:spPr>
          <a:xfrm>
            <a:off x="205940" y="798076"/>
            <a:ext cx="8735337" cy="2308324"/>
          </a:xfrm>
          <a:prstGeom prst="rect">
            <a:avLst/>
          </a:prstGeom>
          <a:noFill/>
        </p:spPr>
        <p:txBody>
          <a:bodyPr wrap="square" rtlCol="0">
            <a:spAutoFit/>
          </a:bodyPr>
          <a:lstStyle/>
          <a:p>
            <a:pPr>
              <a:spcAft>
                <a:spcPts val="1200"/>
              </a:spcAft>
            </a:pPr>
            <a:r>
              <a:rPr lang="en-US" sz="3600" dirty="0" smtClean="0">
                <a:solidFill>
                  <a:srgbClr val="31859C"/>
                </a:solidFill>
                <a:effectLst>
                  <a:outerShdw blurRad="50800" dist="38100" dir="2700000" algn="tl" rotWithShape="0">
                    <a:prstClr val="black">
                      <a:alpha val="40000"/>
                    </a:prstClr>
                  </a:outerShdw>
                </a:effectLst>
                <a:latin typeface="Avenir Heavy"/>
                <a:cs typeface="Avenir Heavy"/>
              </a:rPr>
              <a:t>“</a:t>
            </a:r>
            <a:r>
              <a:rPr lang="en-US" sz="3600" dirty="0">
                <a:solidFill>
                  <a:srgbClr val="31859C"/>
                </a:solidFill>
                <a:effectLst>
                  <a:outerShdw blurRad="50800" dist="38100" dir="2700000" algn="tl" rotWithShape="0">
                    <a:prstClr val="black">
                      <a:alpha val="40000"/>
                    </a:prstClr>
                  </a:outerShdw>
                </a:effectLst>
                <a:latin typeface="Avenir Heavy"/>
                <a:cs typeface="Avenir Heavy"/>
              </a:rPr>
              <a:t>For Ezra had set his heart to study the law of the Lord and to practice it, and to teach His statutes and ordinances in Israel.” (Ezra 7:10, NASB95) </a:t>
            </a:r>
          </a:p>
        </p:txBody>
      </p:sp>
    </p:spTree>
    <p:extLst>
      <p:ext uri="{BB962C8B-B14F-4D97-AF65-F5344CB8AC3E}">
        <p14:creationId xmlns:p14="http://schemas.microsoft.com/office/powerpoint/2010/main" val="7365890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Study to Apply</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5" name="TextBox 4"/>
          <p:cNvSpPr txBox="1"/>
          <p:nvPr/>
        </p:nvSpPr>
        <p:spPr>
          <a:xfrm>
            <a:off x="205940" y="205955"/>
            <a:ext cx="8735337" cy="3816429"/>
          </a:xfrm>
          <a:prstGeom prst="rect">
            <a:avLst/>
          </a:prstGeom>
          <a:noFill/>
        </p:spPr>
        <p:txBody>
          <a:bodyPr wrap="square" rtlCol="0">
            <a:spAutoFit/>
          </a:bodyPr>
          <a:lstStyle/>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commands are there to obey?</a:t>
            </a:r>
          </a:p>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sins are there to avoid?</a:t>
            </a:r>
          </a:p>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examples are there to follow?</a:t>
            </a:r>
          </a:p>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promises are there to receive?</a:t>
            </a:r>
          </a:p>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prayers can I make my own?</a:t>
            </a:r>
          </a:p>
          <a:p>
            <a:pPr marL="514350" indent="-514350">
              <a:spcAft>
                <a:spcPts val="1200"/>
              </a:spcAft>
              <a:buFont typeface="+mj-lt"/>
              <a:buAutoNum type="arabicPeriod"/>
            </a:pPr>
            <a:r>
              <a:rPr lang="en-US" sz="3200" dirty="0" smtClean="0">
                <a:solidFill>
                  <a:srgbClr val="31859C"/>
                </a:solidFill>
                <a:effectLst>
                  <a:outerShdw blurRad="50800" dist="38100" dir="2700000" algn="tl" rotWithShape="0">
                    <a:prstClr val="black">
                      <a:alpha val="40000"/>
                    </a:prstClr>
                  </a:outerShdw>
                </a:effectLst>
                <a:latin typeface="Avenir Heavy"/>
                <a:cs typeface="Avenir Heavy"/>
              </a:rPr>
              <a:t>What do I learn about God?</a:t>
            </a:r>
            <a:endParaRPr lang="en-US" sz="3200" dirty="0">
              <a:solidFill>
                <a:srgbClr val="31859C"/>
              </a:solidFill>
              <a:effectLst>
                <a:outerShdw blurRad="50800" dist="38100" dir="2700000" algn="tl" rotWithShape="0">
                  <a:prstClr val="black">
                    <a:alpha val="40000"/>
                  </a:prstClr>
                </a:outerShdw>
              </a:effectLst>
              <a:latin typeface="Avenir Heavy"/>
              <a:cs typeface="Avenir Heavy"/>
            </a:endParaRPr>
          </a:p>
        </p:txBody>
      </p:sp>
    </p:spTree>
    <p:extLst>
      <p:ext uri="{BB962C8B-B14F-4D97-AF65-F5344CB8AC3E}">
        <p14:creationId xmlns:p14="http://schemas.microsoft.com/office/powerpoint/2010/main" val="8091367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7733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study_wide_t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05941" y="2737479"/>
            <a:ext cx="4625094" cy="707886"/>
          </a:xfrm>
          <a:prstGeom prst="rect">
            <a:avLst/>
          </a:prstGeom>
          <a:noFill/>
        </p:spPr>
        <p:txBody>
          <a:bodyPr wrap="square" rtlCol="0">
            <a:spAutoFit/>
          </a:bodyPr>
          <a:lstStyle/>
          <a:p>
            <a:r>
              <a:rPr lang="en-US" sz="4000" dirty="0" smtClean="0">
                <a:solidFill>
                  <a:schemeClr val="accent5">
                    <a:lumMod val="75000"/>
                  </a:schemeClr>
                </a:solidFill>
                <a:effectLst>
                  <a:outerShdw blurRad="50800" dist="38100" dir="2700000" algn="tl" rotWithShape="0">
                    <a:prstClr val="black">
                      <a:alpha val="40000"/>
                    </a:prstClr>
                  </a:outerShdw>
                </a:effectLst>
                <a:latin typeface="Avenir Heavy"/>
                <a:cs typeface="Avenir Heavy"/>
              </a:rPr>
              <a:t>How to study </a:t>
            </a:r>
            <a:endParaRPr lang="en-US" sz="4000" dirty="0">
              <a:solidFill>
                <a:schemeClr val="accent5">
                  <a:lumMod val="75000"/>
                </a:schemeClr>
              </a:solidFill>
              <a:effectLst>
                <a:outerShdw blurRad="50800" dist="38100" dir="2700000" algn="tl" rotWithShape="0">
                  <a:prstClr val="black">
                    <a:alpha val="40000"/>
                  </a:prstClr>
                </a:outerShdw>
              </a:effectLst>
              <a:latin typeface="Avenir Heavy"/>
              <a:cs typeface="Avenir Heavy"/>
            </a:endParaRPr>
          </a:p>
        </p:txBody>
      </p:sp>
      <p:sp>
        <p:nvSpPr>
          <p:cNvPr id="6" name="TextBox 5"/>
          <p:cNvSpPr txBox="1"/>
          <p:nvPr/>
        </p:nvSpPr>
        <p:spPr>
          <a:xfrm>
            <a:off x="205941" y="3432410"/>
            <a:ext cx="4625094" cy="707886"/>
          </a:xfrm>
          <a:prstGeom prst="rect">
            <a:avLst/>
          </a:prstGeom>
          <a:noFill/>
        </p:spPr>
        <p:txBody>
          <a:bodyPr wrap="square" rtlCol="0">
            <a:spAutoFit/>
          </a:bodyPr>
          <a:lstStyle/>
          <a:p>
            <a:r>
              <a:rPr lang="en-US" sz="4000" dirty="0">
                <a:effectLst>
                  <a:outerShdw blurRad="50800" dist="38100" dir="2700000" algn="tl" rotWithShape="0">
                    <a:prstClr val="black">
                      <a:alpha val="40000"/>
                    </a:prstClr>
                  </a:outerShdw>
                </a:effectLst>
                <a:latin typeface="Avenir Heavy"/>
                <a:cs typeface="Avenir Heavy"/>
              </a:rPr>
              <a:t>a</a:t>
            </a:r>
            <a:r>
              <a:rPr lang="en-US" sz="4000" dirty="0" smtClean="0">
                <a:effectLst>
                  <a:outerShdw blurRad="50800" dist="38100" dir="2700000" algn="tl" rotWithShape="0">
                    <a:prstClr val="black">
                      <a:alpha val="40000"/>
                    </a:prstClr>
                  </a:outerShdw>
                </a:effectLst>
                <a:latin typeface="Avenir Heavy"/>
                <a:cs typeface="Avenir Heavy"/>
              </a:rPr>
              <a:t> Bible passage</a:t>
            </a:r>
            <a:endParaRPr lang="en-US" sz="4000" dirty="0">
              <a:effectLst>
                <a:outerShdw blurRad="50800" dist="38100" dir="2700000" algn="tl" rotWithShape="0">
                  <a:prstClr val="black">
                    <a:alpha val="40000"/>
                  </a:prstClr>
                </a:outerShdw>
              </a:effectLst>
              <a:latin typeface="Avenir Heavy"/>
              <a:cs typeface="Avenir Heavy"/>
            </a:endParaRPr>
          </a:p>
        </p:txBody>
      </p:sp>
      <p:sp>
        <p:nvSpPr>
          <p:cNvPr id="7" name="TextBox 6"/>
          <p:cNvSpPr txBox="1"/>
          <p:nvPr/>
        </p:nvSpPr>
        <p:spPr>
          <a:xfrm>
            <a:off x="343235" y="549212"/>
            <a:ext cx="8383520" cy="1569660"/>
          </a:xfrm>
          <a:prstGeom prst="rect">
            <a:avLst/>
          </a:prstGeom>
          <a:noFill/>
        </p:spPr>
        <p:txBody>
          <a:bodyPr wrap="square" rtlCol="0">
            <a:spAutoFit/>
          </a:bodyPr>
          <a:lstStyle/>
          <a:p>
            <a:r>
              <a:rPr lang="en-US" sz="3200" dirty="0" smtClean="0">
                <a:solidFill>
                  <a:schemeClr val="accent5">
                    <a:lumMod val="75000"/>
                  </a:schemeClr>
                </a:solidFill>
                <a:effectLst>
                  <a:outerShdw blurRad="50800" dist="38100" dir="2700000" algn="tl" rotWithShape="0">
                    <a:prstClr val="black">
                      <a:alpha val="40000"/>
                    </a:prstClr>
                  </a:outerShdw>
                </a:effectLst>
                <a:latin typeface="Avenir Book"/>
                <a:cs typeface="Avenir Book"/>
              </a:rPr>
              <a:t>“</a:t>
            </a:r>
            <a:r>
              <a:rPr lang="en-US" sz="3200" dirty="0">
                <a:solidFill>
                  <a:schemeClr val="accent5">
                    <a:lumMod val="75000"/>
                  </a:schemeClr>
                </a:solidFill>
                <a:effectLst>
                  <a:outerShdw blurRad="50800" dist="38100" dir="2700000" algn="tl" rotWithShape="0">
                    <a:prstClr val="black">
                      <a:alpha val="40000"/>
                    </a:prstClr>
                  </a:outerShdw>
                </a:effectLst>
                <a:latin typeface="Avenir Book"/>
                <a:cs typeface="Avenir Book"/>
              </a:rPr>
              <a:t>No one can come to Me unless the Father who sent Me draws him; and I will raise him up on the last day.” (John 6:44, NASB95) </a:t>
            </a:r>
          </a:p>
        </p:txBody>
      </p:sp>
    </p:spTree>
    <p:extLst>
      <p:ext uri="{BB962C8B-B14F-4D97-AF65-F5344CB8AC3E}">
        <p14:creationId xmlns:p14="http://schemas.microsoft.com/office/powerpoint/2010/main" val="283657654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What NOT To Do</a:t>
            </a:r>
            <a:r>
              <a:rPr lang="is-IS" sz="5000" dirty="0" smtClean="0">
                <a:effectLst>
                  <a:outerShdw blurRad="50800" dist="38100" dir="2700000" algn="tl" rotWithShape="0">
                    <a:prstClr val="black">
                      <a:alpha val="40000"/>
                    </a:prstClr>
                  </a:outerShdw>
                </a:effectLst>
                <a:latin typeface="Avenir Heavy"/>
                <a:cs typeface="Avenir Heavy"/>
              </a:rPr>
              <a: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4" name="TextBox 3"/>
          <p:cNvSpPr txBox="1"/>
          <p:nvPr/>
        </p:nvSpPr>
        <p:spPr>
          <a:xfrm>
            <a:off x="205940" y="712259"/>
            <a:ext cx="8735337" cy="1569660"/>
          </a:xfrm>
          <a:prstGeom prst="rect">
            <a:avLst/>
          </a:prstGeom>
          <a:noFill/>
        </p:spPr>
        <p:txBody>
          <a:bodyPr wrap="square" rtlCol="0">
            <a:spAutoFit/>
          </a:bodyPr>
          <a:lstStyle/>
          <a:p>
            <a:pPr marL="514350" indent="-514350">
              <a:spcAft>
                <a:spcPts val="1200"/>
              </a:spcAft>
              <a:buFont typeface="+mj-lt"/>
              <a:buAutoNum type="arabicPeriod"/>
            </a:pPr>
            <a:r>
              <a:rPr lang="en-US" sz="4800" dirty="0" smtClean="0">
                <a:solidFill>
                  <a:srgbClr val="31859C"/>
                </a:solidFill>
                <a:effectLst>
                  <a:outerShdw blurRad="50800" dist="38100" dir="2700000" algn="tl" rotWithShape="0">
                    <a:prstClr val="black">
                      <a:alpha val="40000"/>
                    </a:prstClr>
                  </a:outerShdw>
                </a:effectLst>
                <a:latin typeface="Avenir Heavy"/>
                <a:cs typeface="Avenir Heavy"/>
              </a:rPr>
              <a:t>See what someone else has to say, first.</a:t>
            </a:r>
            <a:endParaRPr lang="en-US" sz="4800" dirty="0">
              <a:solidFill>
                <a:srgbClr val="31859C"/>
              </a:solidFill>
              <a:effectLst>
                <a:outerShdw blurRad="50800" dist="38100" dir="2700000" algn="tl" rotWithShape="0">
                  <a:prstClr val="black">
                    <a:alpha val="40000"/>
                  </a:prstClr>
                </a:outerShdw>
              </a:effectLst>
              <a:latin typeface="Avenir Heavy"/>
              <a:cs typeface="Avenir Heavy"/>
            </a:endParaRPr>
          </a:p>
        </p:txBody>
      </p:sp>
    </p:spTree>
    <p:extLst>
      <p:ext uri="{BB962C8B-B14F-4D97-AF65-F5344CB8AC3E}">
        <p14:creationId xmlns:p14="http://schemas.microsoft.com/office/powerpoint/2010/main" val="30663048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574711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3093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619759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 study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05940" y="4140296"/>
            <a:ext cx="6032359" cy="861774"/>
          </a:xfrm>
          <a:prstGeom prst="rect">
            <a:avLst/>
          </a:prstGeom>
          <a:noFill/>
        </p:spPr>
        <p:txBody>
          <a:bodyPr wrap="square" rtlCol="0">
            <a:spAutoFit/>
          </a:bodyPr>
          <a:lstStyle/>
          <a:p>
            <a:r>
              <a:rPr lang="en-US" sz="5000" dirty="0" smtClean="0">
                <a:effectLst>
                  <a:outerShdw blurRad="50800" dist="38100" dir="2700000" algn="tl" rotWithShape="0">
                    <a:prstClr val="black">
                      <a:alpha val="40000"/>
                    </a:prstClr>
                  </a:outerShdw>
                </a:effectLst>
                <a:latin typeface="Avenir Heavy"/>
                <a:cs typeface="Avenir Heavy"/>
              </a:rPr>
              <a:t>What NOT To Do</a:t>
            </a:r>
            <a:r>
              <a:rPr lang="is-IS" sz="5000" dirty="0" smtClean="0">
                <a:effectLst>
                  <a:outerShdw blurRad="50800" dist="38100" dir="2700000" algn="tl" rotWithShape="0">
                    <a:prstClr val="black">
                      <a:alpha val="40000"/>
                    </a:prstClr>
                  </a:outerShdw>
                </a:effectLst>
                <a:latin typeface="Avenir Heavy"/>
                <a:cs typeface="Avenir Heavy"/>
              </a:rPr>
              <a:t>…</a:t>
            </a:r>
            <a:endParaRPr lang="en-US" sz="5000" dirty="0">
              <a:effectLst>
                <a:outerShdw blurRad="50800" dist="38100" dir="2700000" algn="tl" rotWithShape="0">
                  <a:prstClr val="black">
                    <a:alpha val="40000"/>
                  </a:prstClr>
                </a:outerShdw>
              </a:effectLst>
              <a:latin typeface="Avenir Heavy"/>
              <a:cs typeface="Avenir Heavy"/>
            </a:endParaRPr>
          </a:p>
        </p:txBody>
      </p:sp>
      <p:sp>
        <p:nvSpPr>
          <p:cNvPr id="4" name="TextBox 3"/>
          <p:cNvSpPr txBox="1"/>
          <p:nvPr/>
        </p:nvSpPr>
        <p:spPr>
          <a:xfrm>
            <a:off x="205940" y="712259"/>
            <a:ext cx="8735337" cy="2462212"/>
          </a:xfrm>
          <a:prstGeom prst="rect">
            <a:avLst/>
          </a:prstGeom>
          <a:noFill/>
        </p:spPr>
        <p:txBody>
          <a:bodyPr wrap="square" rtlCol="0">
            <a:spAutoFit/>
          </a:bodyPr>
          <a:lstStyle/>
          <a:p>
            <a:pPr marL="514350" indent="-514350">
              <a:spcAft>
                <a:spcPts val="1200"/>
              </a:spcAft>
              <a:buFont typeface="+mj-lt"/>
              <a:buAutoNum type="arabicPeriod"/>
            </a:pPr>
            <a:r>
              <a:rPr lang="en-US" sz="4800" dirty="0" smtClean="0">
                <a:solidFill>
                  <a:srgbClr val="31859C"/>
                </a:solidFill>
                <a:effectLst>
                  <a:outerShdw blurRad="50800" dist="38100" dir="2700000" algn="tl" rotWithShape="0">
                    <a:prstClr val="black">
                      <a:alpha val="40000"/>
                    </a:prstClr>
                  </a:outerShdw>
                </a:effectLst>
                <a:latin typeface="Avenir Heavy"/>
                <a:cs typeface="Avenir Heavy"/>
              </a:rPr>
              <a:t>See what someone else has to say, first.</a:t>
            </a:r>
          </a:p>
          <a:p>
            <a:pPr marL="514350" indent="-514350">
              <a:spcAft>
                <a:spcPts val="1200"/>
              </a:spcAft>
              <a:buFont typeface="+mj-lt"/>
              <a:buAutoNum type="arabicPeriod"/>
            </a:pPr>
            <a:r>
              <a:rPr lang="en-US" sz="4800" dirty="0" smtClean="0">
                <a:solidFill>
                  <a:srgbClr val="31859C"/>
                </a:solidFill>
                <a:effectLst>
                  <a:outerShdw blurRad="50800" dist="38100" dir="2700000" algn="tl" rotWithShape="0">
                    <a:prstClr val="black">
                      <a:alpha val="40000"/>
                    </a:prstClr>
                  </a:outerShdw>
                </a:effectLst>
                <a:latin typeface="Avenir Heavy"/>
                <a:cs typeface="Avenir Heavy"/>
              </a:rPr>
              <a:t>Rely on word studies.</a:t>
            </a:r>
            <a:endParaRPr lang="en-US" sz="4800" dirty="0">
              <a:solidFill>
                <a:srgbClr val="31859C"/>
              </a:solidFill>
              <a:effectLst>
                <a:outerShdw blurRad="50800" dist="38100" dir="2700000" algn="tl" rotWithShape="0">
                  <a:prstClr val="black">
                    <a:alpha val="40000"/>
                  </a:prstClr>
                </a:outerShdw>
              </a:effectLst>
              <a:latin typeface="Avenir Heavy"/>
              <a:cs typeface="Avenir Heavy"/>
            </a:endParaRPr>
          </a:p>
        </p:txBody>
      </p:sp>
    </p:spTree>
    <p:extLst>
      <p:ext uri="{BB962C8B-B14F-4D97-AF65-F5344CB8AC3E}">
        <p14:creationId xmlns:p14="http://schemas.microsoft.com/office/powerpoint/2010/main" val="33373718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831870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355853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49</TotalTime>
  <Words>308</Words>
  <Application>Microsoft Macintosh PowerPoint</Application>
  <PresentationFormat>On-screen Show (16:9)</PresentationFormat>
  <Paragraphs>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Office 2004 Test Drive User</cp:lastModifiedBy>
  <cp:revision>5</cp:revision>
  <dcterms:created xsi:type="dcterms:W3CDTF">2015-10-02T18:39:46Z</dcterms:created>
  <dcterms:modified xsi:type="dcterms:W3CDTF">2015-10-02T19:29:05Z</dcterms:modified>
</cp:coreProperties>
</file>