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DA8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47" d="100"/>
          <a:sy n="147" d="100"/>
        </p:scale>
        <p:origin x="-112" y="-23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1/8/16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460817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276469" y="302368"/>
            <a:ext cx="7395549" cy="2862322"/>
          </a:xfrm>
          <a:prstGeom prst="rect">
            <a:avLst/>
          </a:prstGeom>
          <a:noFill/>
        </p:spPr>
        <p:txBody>
          <a:bodyPr wrap="square" rtlCol="0">
            <a:spAutoFit/>
          </a:bodyPr>
          <a:lstStyle/>
          <a:p>
            <a:r>
              <a:rPr lang="en-US" sz="3000" dirty="0" smtClean="0">
                <a:effectLst>
                  <a:outerShdw blurRad="50800" dist="38100" dir="2700000" algn="tl" rotWithShape="0">
                    <a:prstClr val="black"/>
                  </a:outerShdw>
                </a:effectLst>
                <a:latin typeface="Century"/>
                <a:cs typeface="Century"/>
              </a:rPr>
              <a:t>“</a:t>
            </a:r>
            <a:r>
              <a:rPr lang="en-US" sz="3000" dirty="0">
                <a:effectLst>
                  <a:outerShdw blurRad="50800" dist="38100" dir="2700000" algn="tl" rotWithShape="0">
                    <a:prstClr val="black"/>
                  </a:outerShdw>
                </a:effectLst>
                <a:latin typeface="Century"/>
                <a:cs typeface="Century"/>
              </a:rPr>
              <a:t>The oracle concerning Egypt. Behold, the Lord is riding on a swift cloud and is about to come to Egypt; The idols of Egypt will tremble at His presence, And the heart of the Egyptians will melt within them.” (Isaiah 19:</a:t>
            </a:r>
            <a:r>
              <a:rPr lang="en-US" sz="3000" dirty="0" smtClean="0">
                <a:effectLst>
                  <a:outerShdw blurRad="50800" dist="38100" dir="2700000" algn="tl" rotWithShape="0">
                    <a:prstClr val="black"/>
                  </a:outerShdw>
                </a:effectLst>
                <a:latin typeface="Century"/>
                <a:cs typeface="Century"/>
              </a:rPr>
              <a:t>1) </a:t>
            </a:r>
            <a:endParaRPr lang="en-US" sz="3000" dirty="0">
              <a:effectLst>
                <a:outerShdw blurRad="50800" dist="38100" dir="2700000" algn="tl" rotWithShape="0">
                  <a:prstClr val="black"/>
                </a:outerShdw>
              </a:effectLst>
              <a:latin typeface="Century"/>
              <a:cs typeface="Century"/>
            </a:endParaRPr>
          </a:p>
        </p:txBody>
      </p:sp>
    </p:spTree>
    <p:extLst>
      <p:ext uri="{BB962C8B-B14F-4D97-AF65-F5344CB8AC3E}">
        <p14:creationId xmlns:p14="http://schemas.microsoft.com/office/powerpoint/2010/main" val="178314054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276469" y="302368"/>
            <a:ext cx="7395549" cy="2862322"/>
          </a:xfrm>
          <a:prstGeom prst="rect">
            <a:avLst/>
          </a:prstGeom>
          <a:noFill/>
        </p:spPr>
        <p:txBody>
          <a:bodyPr wrap="square" rtlCol="0">
            <a:spAutoFit/>
          </a:bodyPr>
          <a:lstStyle/>
          <a:p>
            <a:r>
              <a:rPr lang="en-US" sz="3000" dirty="0" smtClean="0">
                <a:effectLst>
                  <a:outerShdw blurRad="50800" dist="38100" dir="2700000" algn="tl" rotWithShape="0">
                    <a:prstClr val="black"/>
                  </a:outerShdw>
                </a:effectLst>
                <a:latin typeface="Century"/>
                <a:cs typeface="Century"/>
              </a:rPr>
              <a:t>“</a:t>
            </a:r>
            <a:r>
              <a:rPr lang="en-US" sz="3000" dirty="0">
                <a:effectLst>
                  <a:outerShdw blurRad="50800" dist="38100" dir="2700000" algn="tl" rotWithShape="0">
                    <a:prstClr val="black"/>
                  </a:outerShdw>
                </a:effectLst>
                <a:latin typeface="Century"/>
                <a:cs typeface="Century"/>
              </a:rPr>
              <a:t>And then the sign of the Son of Man will appear in the sky, and then all the tribes of the earth will mourn, and they will see the Son of Man coming on the clouds of the sky with power and great glory.” (Matthew 24:</a:t>
            </a:r>
            <a:r>
              <a:rPr lang="en-US" sz="3000" dirty="0" smtClean="0">
                <a:effectLst>
                  <a:outerShdw blurRad="50800" dist="38100" dir="2700000" algn="tl" rotWithShape="0">
                    <a:prstClr val="black"/>
                  </a:outerShdw>
                </a:effectLst>
                <a:latin typeface="Century"/>
                <a:cs typeface="Century"/>
              </a:rPr>
              <a:t>30) </a:t>
            </a:r>
            <a:endParaRPr lang="en-US" sz="3000" dirty="0">
              <a:effectLst>
                <a:outerShdw blurRad="50800" dist="38100" dir="2700000" algn="tl" rotWithShape="0">
                  <a:prstClr val="black"/>
                </a:outerShdw>
              </a:effectLst>
              <a:latin typeface="Century"/>
              <a:cs typeface="Century"/>
            </a:endParaRPr>
          </a:p>
        </p:txBody>
      </p:sp>
    </p:spTree>
    <p:extLst>
      <p:ext uri="{BB962C8B-B14F-4D97-AF65-F5344CB8AC3E}">
        <p14:creationId xmlns:p14="http://schemas.microsoft.com/office/powerpoint/2010/main" val="346297610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276469" y="302368"/>
            <a:ext cx="7905289" cy="2862322"/>
          </a:xfrm>
          <a:prstGeom prst="rect">
            <a:avLst/>
          </a:prstGeom>
          <a:noFill/>
        </p:spPr>
        <p:txBody>
          <a:bodyPr wrap="square" rtlCol="0">
            <a:spAutoFit/>
          </a:bodyPr>
          <a:lstStyle/>
          <a:p>
            <a:r>
              <a:rPr lang="en-US" sz="3000" dirty="0" smtClean="0">
                <a:effectLst>
                  <a:outerShdw blurRad="50800" dist="38100" dir="2700000" algn="tl" rotWithShape="0">
                    <a:prstClr val="black"/>
                  </a:outerShdw>
                </a:effectLst>
                <a:latin typeface="Century"/>
                <a:cs typeface="Century"/>
              </a:rPr>
              <a:t>“</a:t>
            </a:r>
            <a:r>
              <a:rPr lang="en-US" sz="3000" dirty="0">
                <a:effectLst>
                  <a:outerShdw blurRad="50800" dist="38100" dir="2700000" algn="tl" rotWithShape="0">
                    <a:prstClr val="black"/>
                  </a:outerShdw>
                </a:effectLst>
                <a:latin typeface="Century"/>
                <a:cs typeface="Century"/>
              </a:rPr>
              <a:t>The Revelation of Jesus Christ, which God gave Him to show to His bond-servants, the things which must soon take place; and He sent and communicated it by His angel to His bond-servant John,” </a:t>
            </a:r>
            <a:endParaRPr lang="en-US" sz="3000" dirty="0" smtClean="0">
              <a:effectLst>
                <a:outerShdw blurRad="50800" dist="38100" dir="2700000" algn="tl" rotWithShape="0">
                  <a:prstClr val="black"/>
                </a:outerShdw>
              </a:effectLst>
              <a:latin typeface="Century"/>
              <a:cs typeface="Century"/>
            </a:endParaRPr>
          </a:p>
          <a:p>
            <a:pPr algn="r"/>
            <a:r>
              <a:rPr lang="en-US" sz="2400" dirty="0" smtClean="0">
                <a:effectLst>
                  <a:outerShdw blurRad="50800" dist="38100" dir="2700000" algn="tl" rotWithShape="0">
                    <a:prstClr val="black"/>
                  </a:outerShdw>
                </a:effectLst>
                <a:latin typeface="Century"/>
                <a:cs typeface="Century"/>
              </a:rPr>
              <a:t>(</a:t>
            </a:r>
            <a:r>
              <a:rPr lang="en-US" sz="2400" dirty="0">
                <a:effectLst>
                  <a:outerShdw blurRad="50800" dist="38100" dir="2700000" algn="tl" rotWithShape="0">
                    <a:prstClr val="black"/>
                  </a:outerShdw>
                </a:effectLst>
                <a:latin typeface="Century"/>
                <a:cs typeface="Century"/>
              </a:rPr>
              <a:t>Revelation 1:1, NASB95) </a:t>
            </a:r>
          </a:p>
        </p:txBody>
      </p:sp>
    </p:spTree>
    <p:extLst>
      <p:ext uri="{BB962C8B-B14F-4D97-AF65-F5344CB8AC3E}">
        <p14:creationId xmlns:p14="http://schemas.microsoft.com/office/powerpoint/2010/main" val="182533157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276469" y="302368"/>
            <a:ext cx="7905289" cy="2862322"/>
          </a:xfrm>
          <a:prstGeom prst="rect">
            <a:avLst/>
          </a:prstGeom>
          <a:noFill/>
        </p:spPr>
        <p:txBody>
          <a:bodyPr wrap="square" rtlCol="0">
            <a:spAutoFit/>
          </a:bodyPr>
          <a:lstStyle/>
          <a:p>
            <a:r>
              <a:rPr lang="en-US" sz="3000" dirty="0" smtClean="0">
                <a:effectLst>
                  <a:outerShdw blurRad="50800" dist="38100" dir="2700000" algn="tl" rotWithShape="0">
                    <a:prstClr val="black"/>
                  </a:outerShdw>
                </a:effectLst>
                <a:latin typeface="Century"/>
                <a:cs typeface="Century"/>
              </a:rPr>
              <a:t>“</a:t>
            </a:r>
            <a:r>
              <a:rPr lang="en-US" sz="3000" dirty="0">
                <a:effectLst>
                  <a:outerShdw blurRad="50800" dist="38100" dir="2700000" algn="tl" rotWithShape="0">
                    <a:prstClr val="black"/>
                  </a:outerShdw>
                </a:effectLst>
                <a:latin typeface="Century"/>
                <a:cs typeface="Century"/>
              </a:rPr>
              <a:t>The Revelation of Jesus Christ, which God gave Him to show to His bond-servants, </a:t>
            </a:r>
            <a:r>
              <a:rPr lang="en-US" sz="3000" u="sng" dirty="0">
                <a:effectLst>
                  <a:outerShdw blurRad="50800" dist="38100" dir="2700000" algn="tl" rotWithShape="0">
                    <a:prstClr val="black"/>
                  </a:outerShdw>
                </a:effectLst>
                <a:latin typeface="Century"/>
                <a:cs typeface="Century"/>
              </a:rPr>
              <a:t>the things which must soon take place</a:t>
            </a:r>
            <a:r>
              <a:rPr lang="en-US" sz="3000" dirty="0">
                <a:effectLst>
                  <a:outerShdw blurRad="50800" dist="38100" dir="2700000" algn="tl" rotWithShape="0">
                    <a:prstClr val="black"/>
                  </a:outerShdw>
                </a:effectLst>
                <a:latin typeface="Century"/>
                <a:cs typeface="Century"/>
              </a:rPr>
              <a:t>; and He sent and communicated it by His angel to His bond-servant John,” </a:t>
            </a:r>
            <a:endParaRPr lang="en-US" sz="3000" dirty="0" smtClean="0">
              <a:effectLst>
                <a:outerShdw blurRad="50800" dist="38100" dir="2700000" algn="tl" rotWithShape="0">
                  <a:prstClr val="black"/>
                </a:outerShdw>
              </a:effectLst>
              <a:latin typeface="Century"/>
              <a:cs typeface="Century"/>
            </a:endParaRPr>
          </a:p>
          <a:p>
            <a:pPr algn="r"/>
            <a:r>
              <a:rPr lang="en-US" sz="2400" dirty="0" smtClean="0">
                <a:effectLst>
                  <a:outerShdw blurRad="50800" dist="38100" dir="2700000" algn="tl" rotWithShape="0">
                    <a:prstClr val="black"/>
                  </a:outerShdw>
                </a:effectLst>
                <a:latin typeface="Century"/>
                <a:cs typeface="Century"/>
              </a:rPr>
              <a:t>(</a:t>
            </a:r>
            <a:r>
              <a:rPr lang="en-US" sz="2400" dirty="0">
                <a:effectLst>
                  <a:outerShdw blurRad="50800" dist="38100" dir="2700000" algn="tl" rotWithShape="0">
                    <a:prstClr val="black"/>
                  </a:outerShdw>
                </a:effectLst>
                <a:latin typeface="Century"/>
                <a:cs typeface="Century"/>
              </a:rPr>
              <a:t>Revelation 1:1, NASB95) </a:t>
            </a:r>
          </a:p>
        </p:txBody>
      </p:sp>
    </p:spTree>
    <p:extLst>
      <p:ext uri="{BB962C8B-B14F-4D97-AF65-F5344CB8AC3E}">
        <p14:creationId xmlns:p14="http://schemas.microsoft.com/office/powerpoint/2010/main" val="415068833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276469" y="302368"/>
            <a:ext cx="7905289" cy="2862322"/>
          </a:xfrm>
          <a:prstGeom prst="rect">
            <a:avLst/>
          </a:prstGeom>
          <a:noFill/>
        </p:spPr>
        <p:txBody>
          <a:bodyPr wrap="square" rtlCol="0">
            <a:spAutoFit/>
          </a:bodyPr>
          <a:lstStyle/>
          <a:p>
            <a:r>
              <a:rPr lang="en-US" sz="3000" dirty="0" smtClean="0">
                <a:effectLst>
                  <a:outerShdw blurRad="50800" dist="38100" dir="2700000" algn="tl" rotWithShape="0">
                    <a:prstClr val="black"/>
                  </a:outerShdw>
                </a:effectLst>
                <a:latin typeface="Century"/>
                <a:cs typeface="Century"/>
              </a:rPr>
              <a:t>“</a:t>
            </a:r>
            <a:r>
              <a:rPr lang="en-US" sz="3000" dirty="0">
                <a:effectLst>
                  <a:outerShdw blurRad="50800" dist="38100" dir="2700000" algn="tl" rotWithShape="0">
                    <a:prstClr val="black"/>
                  </a:outerShdw>
                </a:effectLst>
                <a:latin typeface="Century"/>
                <a:cs typeface="Century"/>
              </a:rPr>
              <a:t>The Revelation of Jesus Christ, which God gave Him to show to His bond-servants, the things which must soon take place; and He sent and </a:t>
            </a:r>
            <a:r>
              <a:rPr lang="en-US" sz="3000" u="sng" dirty="0">
                <a:effectLst>
                  <a:outerShdw blurRad="50800" dist="38100" dir="2700000" algn="tl" rotWithShape="0">
                    <a:prstClr val="black"/>
                  </a:outerShdw>
                </a:effectLst>
                <a:latin typeface="Century"/>
                <a:cs typeface="Century"/>
              </a:rPr>
              <a:t>communicated it </a:t>
            </a:r>
            <a:r>
              <a:rPr lang="en-US" sz="3000" dirty="0">
                <a:effectLst>
                  <a:outerShdw blurRad="50800" dist="38100" dir="2700000" algn="tl" rotWithShape="0">
                    <a:prstClr val="black"/>
                  </a:outerShdw>
                </a:effectLst>
                <a:latin typeface="Century"/>
                <a:cs typeface="Century"/>
              </a:rPr>
              <a:t>by His angel to His bond-servant John,” </a:t>
            </a:r>
            <a:endParaRPr lang="en-US" sz="3000" dirty="0" smtClean="0">
              <a:effectLst>
                <a:outerShdw blurRad="50800" dist="38100" dir="2700000" algn="tl" rotWithShape="0">
                  <a:prstClr val="black"/>
                </a:outerShdw>
              </a:effectLst>
              <a:latin typeface="Century"/>
              <a:cs typeface="Century"/>
            </a:endParaRPr>
          </a:p>
          <a:p>
            <a:pPr algn="r"/>
            <a:r>
              <a:rPr lang="en-US" sz="2400" dirty="0" smtClean="0">
                <a:effectLst>
                  <a:outerShdw blurRad="50800" dist="38100" dir="2700000" algn="tl" rotWithShape="0">
                    <a:prstClr val="black"/>
                  </a:outerShdw>
                </a:effectLst>
                <a:latin typeface="Century"/>
                <a:cs typeface="Century"/>
              </a:rPr>
              <a:t>(</a:t>
            </a:r>
            <a:r>
              <a:rPr lang="en-US" sz="2400" dirty="0">
                <a:effectLst>
                  <a:outerShdw blurRad="50800" dist="38100" dir="2700000" algn="tl" rotWithShape="0">
                    <a:prstClr val="black"/>
                  </a:outerShdw>
                </a:effectLst>
                <a:latin typeface="Century"/>
                <a:cs typeface="Century"/>
              </a:rPr>
              <a:t>Revelation 1:1, NASB95) </a:t>
            </a:r>
          </a:p>
        </p:txBody>
      </p:sp>
    </p:spTree>
    <p:extLst>
      <p:ext uri="{BB962C8B-B14F-4D97-AF65-F5344CB8AC3E}">
        <p14:creationId xmlns:p14="http://schemas.microsoft.com/office/powerpoint/2010/main" val="251724207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843509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resentation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7883670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276469" y="146865"/>
            <a:ext cx="7395549" cy="2862322"/>
          </a:xfrm>
          <a:prstGeom prst="rect">
            <a:avLst/>
          </a:prstGeom>
          <a:noFill/>
        </p:spPr>
        <p:txBody>
          <a:bodyPr wrap="square" rtlCol="0">
            <a:spAutoFit/>
          </a:bodyPr>
          <a:lstStyle/>
          <a:p>
            <a:r>
              <a:rPr lang="en-US" sz="3000" dirty="0" smtClean="0">
                <a:effectLst>
                  <a:outerShdw blurRad="50800" dist="38100" dir="2700000" algn="tl" rotWithShape="0">
                    <a:prstClr val="black"/>
                  </a:outerShdw>
                </a:effectLst>
                <a:latin typeface="Century"/>
                <a:cs typeface="Century"/>
              </a:rPr>
              <a:t>“</a:t>
            </a:r>
            <a:r>
              <a:rPr lang="en-US" sz="3000" dirty="0">
                <a:effectLst>
                  <a:outerShdw blurRad="50800" dist="38100" dir="2700000" algn="tl" rotWithShape="0">
                    <a:prstClr val="black"/>
                  </a:outerShdw>
                </a:effectLst>
                <a:latin typeface="Century"/>
                <a:cs typeface="Century"/>
              </a:rPr>
              <a:t>The Revelation of Jesus Christ, which God gave Him to show to His bond-servants, the things which must soon take place; and He sent and communicated it by His angel to His bond-servant John,” (Revelation 1:</a:t>
            </a:r>
            <a:r>
              <a:rPr lang="en-US" sz="3000" dirty="0" smtClean="0">
                <a:effectLst>
                  <a:outerShdw blurRad="50800" dist="38100" dir="2700000" algn="tl" rotWithShape="0">
                    <a:prstClr val="black"/>
                  </a:outerShdw>
                </a:effectLst>
                <a:latin typeface="Century"/>
                <a:cs typeface="Century"/>
              </a:rPr>
              <a:t>1) </a:t>
            </a:r>
            <a:endParaRPr lang="en-US" sz="3000" dirty="0">
              <a:effectLst>
                <a:outerShdw blurRad="50800" dist="38100" dir="2700000" algn="tl" rotWithShape="0">
                  <a:prstClr val="black"/>
                </a:outerShdw>
              </a:effectLst>
              <a:latin typeface="Century"/>
              <a:cs typeface="Century"/>
            </a:endParaRPr>
          </a:p>
        </p:txBody>
      </p:sp>
    </p:spTree>
    <p:extLst>
      <p:ext uri="{BB962C8B-B14F-4D97-AF65-F5344CB8AC3E}">
        <p14:creationId xmlns:p14="http://schemas.microsoft.com/office/powerpoint/2010/main" val="369854428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4658"/>
          <a:stretch/>
        </p:blipFill>
        <p:spPr>
          <a:xfrm>
            <a:off x="1382346" y="0"/>
            <a:ext cx="6597359" cy="5143500"/>
          </a:xfrm>
          <a:prstGeom prst="rect">
            <a:avLst/>
          </a:prstGeom>
        </p:spPr>
      </p:pic>
    </p:spTree>
    <p:extLst>
      <p:ext uri="{BB962C8B-B14F-4D97-AF65-F5344CB8AC3E}">
        <p14:creationId xmlns:p14="http://schemas.microsoft.com/office/powerpoint/2010/main" val="146925828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276469" y="293730"/>
            <a:ext cx="7395549" cy="2215991"/>
          </a:xfrm>
          <a:prstGeom prst="rect">
            <a:avLst/>
          </a:prstGeom>
          <a:noFill/>
        </p:spPr>
        <p:txBody>
          <a:bodyPr wrap="square" rtlCol="0">
            <a:spAutoFit/>
          </a:bodyPr>
          <a:lstStyle/>
          <a:p>
            <a:pPr>
              <a:spcAft>
                <a:spcPts val="1800"/>
              </a:spcAft>
            </a:pPr>
            <a:r>
              <a:rPr lang="en-US" sz="3600" dirty="0" smtClean="0">
                <a:effectLst>
                  <a:outerShdw blurRad="50800" dist="38100" dir="2700000" algn="tl" rotWithShape="0">
                    <a:prstClr val="black"/>
                  </a:outerShdw>
                </a:effectLst>
                <a:latin typeface="Century"/>
                <a:cs typeface="Century"/>
              </a:rPr>
              <a:t>Dating the letter:</a:t>
            </a:r>
          </a:p>
          <a:p>
            <a:pPr marL="514350" indent="-514350">
              <a:spcAft>
                <a:spcPts val="1800"/>
              </a:spcAft>
              <a:buFont typeface="+mj-lt"/>
              <a:buAutoNum type="arabicPeriod"/>
            </a:pPr>
            <a:r>
              <a:rPr lang="en-US" sz="3600" dirty="0" smtClean="0">
                <a:effectLst>
                  <a:outerShdw blurRad="50800" dist="38100" dir="2700000" algn="tl" rotWithShape="0">
                    <a:prstClr val="black"/>
                  </a:outerShdw>
                </a:effectLst>
                <a:latin typeface="Century"/>
                <a:cs typeface="Century"/>
              </a:rPr>
              <a:t>Nero? (AD 54-68)</a:t>
            </a:r>
          </a:p>
          <a:p>
            <a:pPr marL="514350" indent="-514350">
              <a:spcAft>
                <a:spcPts val="1800"/>
              </a:spcAft>
              <a:buFont typeface="+mj-lt"/>
              <a:buAutoNum type="arabicPeriod"/>
            </a:pPr>
            <a:r>
              <a:rPr lang="en-US" sz="3600" dirty="0" smtClean="0">
                <a:effectLst>
                  <a:outerShdw blurRad="50800" dist="38100" dir="2700000" algn="tl" rotWithShape="0">
                    <a:prstClr val="black"/>
                  </a:outerShdw>
                </a:effectLst>
                <a:latin typeface="Century"/>
                <a:cs typeface="Century"/>
              </a:rPr>
              <a:t>Domitian? (AD 81-96)</a:t>
            </a:r>
            <a:endParaRPr lang="en-US" sz="3600" dirty="0">
              <a:effectLst>
                <a:outerShdw blurRad="50800" dist="38100" dir="2700000" algn="tl" rotWithShape="0">
                  <a:prstClr val="black"/>
                </a:outerShdw>
              </a:effectLst>
              <a:latin typeface="Century"/>
              <a:cs typeface="Century"/>
            </a:endParaRPr>
          </a:p>
        </p:txBody>
      </p:sp>
    </p:spTree>
    <p:extLst>
      <p:ext uri="{BB962C8B-B14F-4D97-AF65-F5344CB8AC3E}">
        <p14:creationId xmlns:p14="http://schemas.microsoft.com/office/powerpoint/2010/main" val="263450016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276469" y="293730"/>
            <a:ext cx="7395549" cy="2215991"/>
          </a:xfrm>
          <a:prstGeom prst="rect">
            <a:avLst/>
          </a:prstGeom>
          <a:noFill/>
        </p:spPr>
        <p:txBody>
          <a:bodyPr wrap="square" rtlCol="0">
            <a:spAutoFit/>
          </a:bodyPr>
          <a:lstStyle/>
          <a:p>
            <a:pPr>
              <a:spcAft>
                <a:spcPts val="1800"/>
              </a:spcAft>
            </a:pPr>
            <a:r>
              <a:rPr lang="en-US" sz="3600" dirty="0" smtClean="0">
                <a:effectLst>
                  <a:outerShdw blurRad="50800" dist="38100" dir="2700000" algn="tl" rotWithShape="0">
                    <a:prstClr val="black"/>
                  </a:outerShdw>
                </a:effectLst>
                <a:latin typeface="Century"/>
                <a:cs typeface="Century"/>
              </a:rPr>
              <a:t>Dating the letter:</a:t>
            </a:r>
          </a:p>
          <a:p>
            <a:pPr marL="514350" indent="-514350">
              <a:spcAft>
                <a:spcPts val="1800"/>
              </a:spcAft>
              <a:buFont typeface="+mj-lt"/>
              <a:buAutoNum type="arabicPeriod"/>
            </a:pPr>
            <a:r>
              <a:rPr lang="en-US" sz="3600" dirty="0" smtClean="0">
                <a:effectLst>
                  <a:outerShdw blurRad="50800" dist="38100" dir="2700000" algn="tl" rotWithShape="0">
                    <a:prstClr val="black"/>
                  </a:outerShdw>
                </a:effectLst>
                <a:latin typeface="Century"/>
                <a:cs typeface="Century"/>
              </a:rPr>
              <a:t>Nero? (AD 54-68)</a:t>
            </a:r>
          </a:p>
          <a:p>
            <a:pPr marL="514350" indent="-514350">
              <a:spcAft>
                <a:spcPts val="1800"/>
              </a:spcAft>
              <a:buFont typeface="+mj-lt"/>
              <a:buAutoNum type="arabicPeriod"/>
            </a:pPr>
            <a:r>
              <a:rPr lang="en-US" sz="3600" u="sng" dirty="0" smtClean="0">
                <a:effectLst>
                  <a:outerShdw blurRad="50800" dist="38100" dir="2700000" algn="tl" rotWithShape="0">
                    <a:prstClr val="black"/>
                  </a:outerShdw>
                </a:effectLst>
                <a:latin typeface="Century"/>
                <a:cs typeface="Century"/>
              </a:rPr>
              <a:t>Domitian</a:t>
            </a:r>
            <a:r>
              <a:rPr lang="en-US" sz="3600" dirty="0" smtClean="0">
                <a:effectLst>
                  <a:outerShdw blurRad="50800" dist="38100" dir="2700000" algn="tl" rotWithShape="0">
                    <a:prstClr val="black"/>
                  </a:outerShdw>
                </a:effectLst>
                <a:latin typeface="Century"/>
                <a:cs typeface="Century"/>
              </a:rPr>
              <a:t> (AD 81-96)</a:t>
            </a:r>
            <a:endParaRPr lang="en-US" sz="3600" dirty="0">
              <a:effectLst>
                <a:outerShdw blurRad="50800" dist="38100" dir="2700000" algn="tl" rotWithShape="0">
                  <a:prstClr val="black"/>
                </a:outerShdw>
              </a:effectLst>
              <a:latin typeface="Century"/>
              <a:cs typeface="Century"/>
            </a:endParaRPr>
          </a:p>
        </p:txBody>
      </p:sp>
    </p:spTree>
    <p:extLst>
      <p:ext uri="{BB962C8B-B14F-4D97-AF65-F5344CB8AC3E}">
        <p14:creationId xmlns:p14="http://schemas.microsoft.com/office/powerpoint/2010/main" val="306489170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276469" y="25918"/>
            <a:ext cx="7395549" cy="3477875"/>
          </a:xfrm>
          <a:prstGeom prst="rect">
            <a:avLst/>
          </a:prstGeom>
          <a:noFill/>
        </p:spPr>
        <p:txBody>
          <a:bodyPr wrap="square" rtlCol="0">
            <a:spAutoFit/>
          </a:bodyPr>
          <a:lstStyle/>
          <a:p>
            <a:pPr>
              <a:spcAft>
                <a:spcPts val="1200"/>
              </a:spcAft>
            </a:pPr>
            <a:r>
              <a:rPr lang="en-US" sz="3600" dirty="0" smtClean="0">
                <a:effectLst>
                  <a:outerShdw blurRad="50800" dist="38100" dir="2700000" algn="tl" rotWithShape="0">
                    <a:prstClr val="black"/>
                  </a:outerShdw>
                </a:effectLst>
                <a:latin typeface="Century"/>
                <a:cs typeface="Century"/>
              </a:rPr>
              <a:t>Features of apocalyptic writing:</a:t>
            </a:r>
          </a:p>
          <a:p>
            <a:pPr marL="514350" indent="-514350">
              <a:spcAft>
                <a:spcPts val="1200"/>
              </a:spcAft>
              <a:buFont typeface="+mj-lt"/>
              <a:buAutoNum type="arabicPeriod"/>
            </a:pPr>
            <a:r>
              <a:rPr lang="en-US" sz="3600" dirty="0" smtClean="0">
                <a:effectLst>
                  <a:outerShdw blurRad="50800" dist="38100" dir="2700000" algn="tl" rotWithShape="0">
                    <a:prstClr val="black"/>
                  </a:outerShdw>
                </a:effectLst>
                <a:latin typeface="Century"/>
                <a:cs typeface="Century"/>
              </a:rPr>
              <a:t>Written in an hour of need</a:t>
            </a:r>
          </a:p>
          <a:p>
            <a:pPr marL="514350" indent="-514350">
              <a:spcAft>
                <a:spcPts val="1200"/>
              </a:spcAft>
              <a:buFont typeface="+mj-lt"/>
              <a:buAutoNum type="arabicPeriod"/>
            </a:pPr>
            <a:r>
              <a:rPr lang="en-US" sz="3600" dirty="0" smtClean="0">
                <a:effectLst>
                  <a:outerShdw blurRad="50800" dist="38100" dir="2700000" algn="tl" rotWithShape="0">
                    <a:prstClr val="black"/>
                  </a:outerShdw>
                </a:effectLst>
                <a:latin typeface="Century"/>
                <a:cs typeface="Century"/>
              </a:rPr>
              <a:t>Draws on OT language &amp; ideas</a:t>
            </a:r>
          </a:p>
          <a:p>
            <a:pPr marL="514350" indent="-514350">
              <a:spcAft>
                <a:spcPts val="1200"/>
              </a:spcAft>
              <a:buFont typeface="+mj-lt"/>
              <a:buAutoNum type="arabicPeriod"/>
            </a:pPr>
            <a:r>
              <a:rPr lang="en-US" sz="3600" dirty="0" smtClean="0">
                <a:effectLst>
                  <a:outerShdw blurRad="50800" dist="38100" dir="2700000" algn="tl" rotWithShape="0">
                    <a:prstClr val="black"/>
                  </a:outerShdw>
                </a:effectLst>
                <a:latin typeface="Century"/>
                <a:cs typeface="Century"/>
              </a:rPr>
              <a:t>Esoteric, i.e. reveals secret</a:t>
            </a:r>
          </a:p>
          <a:p>
            <a:pPr marL="514350" indent="-514350">
              <a:spcAft>
                <a:spcPts val="1200"/>
              </a:spcAft>
              <a:buFont typeface="+mj-lt"/>
              <a:buAutoNum type="arabicPeriod"/>
            </a:pPr>
            <a:r>
              <a:rPr lang="en-US" sz="3600" dirty="0" smtClean="0">
                <a:effectLst>
                  <a:outerShdw blurRad="50800" dist="38100" dir="2700000" algn="tl" rotWithShape="0">
                    <a:prstClr val="black"/>
                  </a:outerShdw>
                </a:effectLst>
                <a:latin typeface="Century"/>
                <a:cs typeface="Century"/>
              </a:rPr>
              <a:t>Symbolic in language</a:t>
            </a:r>
            <a:endParaRPr lang="en-US" sz="3600" dirty="0">
              <a:effectLst>
                <a:outerShdw blurRad="50800" dist="38100" dir="2700000" algn="tl" rotWithShape="0">
                  <a:prstClr val="black"/>
                </a:outerShdw>
              </a:effectLst>
              <a:latin typeface="Century"/>
              <a:cs typeface="Century"/>
            </a:endParaRPr>
          </a:p>
        </p:txBody>
      </p:sp>
    </p:spTree>
    <p:extLst>
      <p:ext uri="{BB962C8B-B14F-4D97-AF65-F5344CB8AC3E}">
        <p14:creationId xmlns:p14="http://schemas.microsoft.com/office/powerpoint/2010/main" val="7655183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276469" y="25918"/>
            <a:ext cx="7395549" cy="3477875"/>
          </a:xfrm>
          <a:prstGeom prst="rect">
            <a:avLst/>
          </a:prstGeom>
          <a:noFill/>
        </p:spPr>
        <p:txBody>
          <a:bodyPr wrap="square" rtlCol="0">
            <a:spAutoFit/>
          </a:bodyPr>
          <a:lstStyle/>
          <a:p>
            <a:pPr>
              <a:spcAft>
                <a:spcPts val="1200"/>
              </a:spcAft>
            </a:pPr>
            <a:r>
              <a:rPr lang="en-US" sz="3600" dirty="0" smtClean="0">
                <a:effectLst>
                  <a:outerShdw blurRad="50800" dist="38100" dir="2700000" algn="tl" rotWithShape="0">
                    <a:prstClr val="black"/>
                  </a:outerShdw>
                </a:effectLst>
                <a:latin typeface="Century"/>
                <a:cs typeface="Century"/>
              </a:rPr>
              <a:t>Approaches To Interpreting:</a:t>
            </a:r>
          </a:p>
          <a:p>
            <a:pPr marL="514350" indent="-514350">
              <a:spcAft>
                <a:spcPts val="1200"/>
              </a:spcAft>
              <a:buFont typeface="+mj-lt"/>
              <a:buAutoNum type="arabicPeriod"/>
            </a:pPr>
            <a:r>
              <a:rPr lang="en-US" sz="3600" dirty="0" smtClean="0">
                <a:effectLst>
                  <a:outerShdw blurRad="50800" dist="38100" dir="2700000" algn="tl" rotWithShape="0">
                    <a:prstClr val="black"/>
                  </a:outerShdw>
                </a:effectLst>
                <a:latin typeface="Century"/>
                <a:cs typeface="Century"/>
              </a:rPr>
              <a:t>Historical Approach</a:t>
            </a:r>
          </a:p>
          <a:p>
            <a:pPr marL="514350" indent="-514350">
              <a:spcAft>
                <a:spcPts val="1200"/>
              </a:spcAft>
              <a:buFont typeface="+mj-lt"/>
              <a:buAutoNum type="arabicPeriod"/>
            </a:pPr>
            <a:r>
              <a:rPr lang="en-US" sz="3600" dirty="0" err="1" smtClean="0">
                <a:effectLst>
                  <a:outerShdw blurRad="50800" dist="38100" dir="2700000" algn="tl" rotWithShape="0">
                    <a:prstClr val="black"/>
                  </a:outerShdw>
                </a:effectLst>
                <a:latin typeface="Century"/>
                <a:cs typeface="Century"/>
              </a:rPr>
              <a:t>Preterist</a:t>
            </a:r>
            <a:r>
              <a:rPr lang="en-US" sz="3600" dirty="0" smtClean="0">
                <a:effectLst>
                  <a:outerShdw blurRad="50800" dist="38100" dir="2700000" algn="tl" rotWithShape="0">
                    <a:prstClr val="black"/>
                  </a:outerShdw>
                </a:effectLst>
                <a:latin typeface="Century"/>
                <a:cs typeface="Century"/>
              </a:rPr>
              <a:t> Approach</a:t>
            </a:r>
          </a:p>
          <a:p>
            <a:pPr marL="514350" indent="-514350">
              <a:spcAft>
                <a:spcPts val="1200"/>
              </a:spcAft>
              <a:buFont typeface="+mj-lt"/>
              <a:buAutoNum type="arabicPeriod"/>
            </a:pPr>
            <a:r>
              <a:rPr lang="en-US" sz="3600" dirty="0" smtClean="0">
                <a:effectLst>
                  <a:outerShdw blurRad="50800" dist="38100" dir="2700000" algn="tl" rotWithShape="0">
                    <a:prstClr val="black"/>
                  </a:outerShdw>
                </a:effectLst>
                <a:latin typeface="Century"/>
                <a:cs typeface="Century"/>
              </a:rPr>
              <a:t>Futurist Approach</a:t>
            </a:r>
          </a:p>
          <a:p>
            <a:pPr marL="514350" indent="-514350">
              <a:spcAft>
                <a:spcPts val="1200"/>
              </a:spcAft>
              <a:buFont typeface="+mj-lt"/>
              <a:buAutoNum type="arabicPeriod"/>
            </a:pPr>
            <a:r>
              <a:rPr lang="en-US" sz="3600" dirty="0" smtClean="0">
                <a:effectLst>
                  <a:outerShdw blurRad="50800" dist="38100" dir="2700000" algn="tl" rotWithShape="0">
                    <a:prstClr val="black"/>
                  </a:outerShdw>
                </a:effectLst>
                <a:latin typeface="Century"/>
                <a:cs typeface="Century"/>
              </a:rPr>
              <a:t>Spiritual Approach</a:t>
            </a:r>
            <a:endParaRPr lang="en-US" sz="3600" dirty="0">
              <a:effectLst>
                <a:outerShdw blurRad="50800" dist="38100" dir="2700000" algn="tl" rotWithShape="0">
                  <a:prstClr val="black"/>
                </a:outerShdw>
              </a:effectLst>
              <a:latin typeface="Century"/>
              <a:cs typeface="Century"/>
            </a:endParaRPr>
          </a:p>
        </p:txBody>
      </p:sp>
    </p:spTree>
    <p:extLst>
      <p:ext uri="{BB962C8B-B14F-4D97-AF65-F5344CB8AC3E}">
        <p14:creationId xmlns:p14="http://schemas.microsoft.com/office/powerpoint/2010/main" val="129415586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276469" y="604737"/>
            <a:ext cx="7395549" cy="2400657"/>
          </a:xfrm>
          <a:prstGeom prst="rect">
            <a:avLst/>
          </a:prstGeom>
          <a:noFill/>
        </p:spPr>
        <p:txBody>
          <a:bodyPr wrap="square" rtlCol="0">
            <a:spAutoFit/>
          </a:bodyPr>
          <a:lstStyle/>
          <a:p>
            <a:r>
              <a:rPr lang="en-US" sz="3000" dirty="0" smtClean="0">
                <a:effectLst>
                  <a:outerShdw blurRad="50800" dist="38100" dir="2700000" algn="tl" rotWithShape="0">
                    <a:prstClr val="black"/>
                  </a:outerShdw>
                </a:effectLst>
                <a:latin typeface="Century"/>
                <a:cs typeface="Century"/>
              </a:rPr>
              <a:t>“</a:t>
            </a:r>
            <a:r>
              <a:rPr lang="en-US" sz="3000" dirty="0">
                <a:effectLst>
                  <a:outerShdw blurRad="50800" dist="38100" dir="2700000" algn="tl" rotWithShape="0">
                    <a:prstClr val="black"/>
                  </a:outerShdw>
                </a:effectLst>
                <a:latin typeface="Century"/>
                <a:cs typeface="Century"/>
              </a:rPr>
              <a:t>Behold, He is coming with the clouds, and every eye will see Him, even those who pierced Him; and all the tribes of the earth will mourn over Him. So it is to be. Amen.” (Revelation 1:</a:t>
            </a:r>
            <a:r>
              <a:rPr lang="en-US" sz="3000" dirty="0" smtClean="0">
                <a:effectLst>
                  <a:outerShdw blurRad="50800" dist="38100" dir="2700000" algn="tl" rotWithShape="0">
                    <a:prstClr val="black"/>
                  </a:outerShdw>
                </a:effectLst>
                <a:latin typeface="Century"/>
                <a:cs typeface="Century"/>
              </a:rPr>
              <a:t>7) </a:t>
            </a:r>
            <a:endParaRPr lang="en-US" sz="3000" dirty="0">
              <a:effectLst>
                <a:outerShdw blurRad="50800" dist="38100" dir="2700000" algn="tl" rotWithShape="0">
                  <a:prstClr val="black"/>
                </a:outerShdw>
              </a:effectLst>
              <a:latin typeface="Century"/>
              <a:cs typeface="Century"/>
            </a:endParaRPr>
          </a:p>
        </p:txBody>
      </p:sp>
    </p:spTree>
    <p:extLst>
      <p:ext uri="{BB962C8B-B14F-4D97-AF65-F5344CB8AC3E}">
        <p14:creationId xmlns:p14="http://schemas.microsoft.com/office/powerpoint/2010/main" val="178506742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32</TotalTime>
  <Words>440</Words>
  <Application>Microsoft Macintosh PowerPoint</Application>
  <PresentationFormat>On-screen Show (16:9)</PresentationFormat>
  <Paragraphs>26</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South Bumby Church of Christ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Office 2004 Test Drive User</cp:lastModifiedBy>
  <cp:revision>4</cp:revision>
  <dcterms:created xsi:type="dcterms:W3CDTF">2016-01-08T19:56:41Z</dcterms:created>
  <dcterms:modified xsi:type="dcterms:W3CDTF">2016-01-08T20:28:45Z</dcterms:modified>
</cp:coreProperties>
</file>