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7" r:id="rId5"/>
    <p:sldId id="268" r:id="rId6"/>
    <p:sldId id="270" r:id="rId7"/>
    <p:sldId id="269" r:id="rId8"/>
    <p:sldId id="266" r:id="rId9"/>
    <p:sldId id="271" r:id="rId10"/>
    <p:sldId id="260" r:id="rId11"/>
    <p:sldId id="262" r:id="rId12"/>
    <p:sldId id="263" r:id="rId13"/>
    <p:sldId id="264" r:id="rId14"/>
    <p:sldId id="265" r:id="rId15"/>
    <p:sldId id="272" r:id="rId16"/>
    <p:sldId id="274" r:id="rId17"/>
    <p:sldId id="273" r:id="rId18"/>
    <p:sldId id="275" r:id="rId19"/>
    <p:sldId id="276" r:id="rId2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5" d="100"/>
          <a:sy n="85" d="100"/>
        </p:scale>
        <p:origin x="-1248" y="-4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1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2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68580" tIns="34290" rIns="68580" bIns="34290" rtlCol="0" anchor="t">
            <a:normAutofit/>
          </a:bodyPr>
          <a:lstStyle>
            <a:lvl1pPr marL="0" indent="0">
              <a:buNone/>
              <a:defRPr lang="en-US" sz="11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0"/>
            <a:ext cx="601434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3765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65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79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30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8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4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6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2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7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6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5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2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26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757451" y="2175766"/>
            <a:ext cx="7277669" cy="13965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en-US" sz="8600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Isaiah: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72302"/>
            <a:ext cx="9144000" cy="57708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3300" kern="0" dirty="0"/>
              <a:t>                    </a:t>
            </a:r>
            <a:r>
              <a:rPr lang="en-US" sz="3300" kern="0" dirty="0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Portraits of Jesus</a:t>
            </a:r>
          </a:p>
        </p:txBody>
      </p:sp>
    </p:spTree>
    <p:extLst>
      <p:ext uri="{BB962C8B-B14F-4D97-AF65-F5344CB8AC3E}">
        <p14:creationId xmlns:p14="http://schemas.microsoft.com/office/powerpoint/2010/main" val="8488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78" y="74543"/>
            <a:ext cx="6659218" cy="499441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695" y="331718"/>
            <a:ext cx="7053542" cy="1050398"/>
          </a:xfrm>
        </p:spPr>
        <p:txBody>
          <a:bodyPr/>
          <a:lstStyle/>
          <a:p>
            <a:r>
              <a:rPr lang="en-US" sz="2700" dirty="0">
                <a:solidFill>
                  <a:schemeClr val="bg1"/>
                </a:solidFill>
                <a:latin typeface="AR JULIAN" panose="02000000000000000000" pitchFamily="2" charset="0"/>
              </a:rPr>
              <a:t>Like a booth in a vineyard,</a:t>
            </a:r>
            <a:br>
              <a:rPr lang="en-US" sz="2700" dirty="0">
                <a:solidFill>
                  <a:schemeClr val="bg1"/>
                </a:solidFill>
                <a:latin typeface="AR JULIAN" panose="02000000000000000000" pitchFamily="2" charset="0"/>
              </a:rPr>
            </a:br>
            <a:r>
              <a:rPr lang="en-US" sz="2700" dirty="0">
                <a:solidFill>
                  <a:schemeClr val="bg1"/>
                </a:solidFill>
                <a:latin typeface="AR JULIAN" panose="02000000000000000000" pitchFamily="2" charset="0"/>
              </a:rPr>
              <a:t>Like a lodge in a cucumber field</a:t>
            </a:r>
          </a:p>
        </p:txBody>
      </p:sp>
      <p:pic>
        <p:nvPicPr>
          <p:cNvPr id="1026" name="Picture 2" descr="https://s-media-cache-ak0.pinimg.com/736x/1e/1c/f4/1e1cf4ce597d588472c9ceca3291ab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78"/>
          <a:stretch/>
        </p:blipFill>
        <p:spPr bwMode="auto">
          <a:xfrm>
            <a:off x="120928" y="331719"/>
            <a:ext cx="8846309" cy="426182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695" y="3337377"/>
            <a:ext cx="5388059" cy="1409435"/>
          </a:xfr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 JULIAN" panose="02000000000000000000" pitchFamily="2" charset="0"/>
              </a:rPr>
              <a:t> If the </a:t>
            </a:r>
            <a:r>
              <a:rPr lang="en-US" sz="2400" cap="small" dirty="0">
                <a:solidFill>
                  <a:schemeClr val="bg1"/>
                </a:solidFill>
                <a:latin typeface="AR JULIAN" panose="02000000000000000000" pitchFamily="2" charset="0"/>
              </a:rPr>
              <a:t>Lord</a:t>
            </a:r>
            <a:r>
              <a:rPr lang="en-US" sz="2400" dirty="0">
                <a:solidFill>
                  <a:schemeClr val="bg1"/>
                </a:solidFill>
                <a:latin typeface="AR JULIAN" panose="02000000000000000000" pitchFamily="2" charset="0"/>
              </a:rPr>
              <a:t> of hosts</a:t>
            </a:r>
            <a:br>
              <a:rPr lang="en-US" sz="2400" dirty="0">
                <a:solidFill>
                  <a:schemeClr val="bg1"/>
                </a:solidFill>
                <a:latin typeface="AR JULIAN" panose="02000000000000000000" pitchFamily="2" charset="0"/>
              </a:rPr>
            </a:br>
            <a:r>
              <a:rPr lang="en-US" sz="2400" dirty="0">
                <a:solidFill>
                  <a:schemeClr val="bg1"/>
                </a:solidFill>
                <a:latin typeface="AR JULIAN" panose="02000000000000000000" pitchFamily="2" charset="0"/>
              </a:rPr>
              <a:t>     had not left us a few survivors,</a:t>
            </a:r>
            <a:br>
              <a:rPr lang="en-US" sz="2400" dirty="0">
                <a:solidFill>
                  <a:schemeClr val="bg1"/>
                </a:solidFill>
                <a:latin typeface="AR JULIAN" panose="02000000000000000000" pitchFamily="2" charset="0"/>
              </a:rPr>
            </a:br>
            <a:r>
              <a:rPr lang="en-US" sz="2400" dirty="0">
                <a:solidFill>
                  <a:schemeClr val="bg1"/>
                </a:solidFill>
                <a:latin typeface="AR JULIAN" panose="02000000000000000000" pitchFamily="2" charset="0"/>
              </a:rPr>
              <a:t> we should have been like Sodom,</a:t>
            </a:r>
            <a:br>
              <a:rPr lang="en-US" sz="2400" dirty="0">
                <a:solidFill>
                  <a:schemeClr val="bg1"/>
                </a:solidFill>
                <a:latin typeface="AR JULIAN" panose="02000000000000000000" pitchFamily="2" charset="0"/>
              </a:rPr>
            </a:br>
            <a:r>
              <a:rPr lang="en-US" sz="2400" dirty="0">
                <a:solidFill>
                  <a:schemeClr val="bg1"/>
                </a:solidFill>
                <a:latin typeface="AR JULIAN" panose="02000000000000000000" pitchFamily="2" charset="0"/>
              </a:rPr>
              <a:t>     and become like Gomorrah.</a:t>
            </a:r>
          </a:p>
        </p:txBody>
      </p:sp>
    </p:spTree>
    <p:extLst>
      <p:ext uri="{BB962C8B-B14F-4D97-AF65-F5344CB8AC3E}">
        <p14:creationId xmlns:p14="http://schemas.microsoft.com/office/powerpoint/2010/main" val="404845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4" y="1223682"/>
            <a:ext cx="6709906" cy="36374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i="1" dirty="0"/>
              <a:t>Come now, let us reason together, says the </a:t>
            </a:r>
            <a:r>
              <a:rPr lang="en-US" sz="2100" i="1" cap="small" dirty="0"/>
              <a:t>Lord</a:t>
            </a:r>
            <a:r>
              <a:rPr lang="en-US" sz="2100" i="1" dirty="0"/>
              <a:t>:</a:t>
            </a:r>
            <a:br>
              <a:rPr lang="en-US" sz="2100" i="1" dirty="0"/>
            </a:br>
            <a:r>
              <a:rPr lang="en-US" sz="2100" b="1" i="1" dirty="0"/>
              <a:t>though your sins are like scarlet,</a:t>
            </a:r>
            <a:br>
              <a:rPr lang="en-US" sz="2100" b="1" i="1" dirty="0"/>
            </a:br>
            <a:r>
              <a:rPr lang="en-US" sz="2100" b="1" i="1" dirty="0"/>
              <a:t>    they shall be as white as snow;</a:t>
            </a:r>
            <a:br>
              <a:rPr lang="en-US" sz="2100" b="1" i="1" dirty="0"/>
            </a:br>
            <a:r>
              <a:rPr lang="en-US" sz="2100" b="1" i="1" dirty="0"/>
              <a:t>though they are red like crimson,</a:t>
            </a:r>
            <a:br>
              <a:rPr lang="en-US" sz="2100" b="1" i="1" dirty="0"/>
            </a:br>
            <a:r>
              <a:rPr lang="en-US" sz="2100" b="1" i="1" dirty="0"/>
              <a:t>    they shall become like wool.</a:t>
            </a:r>
            <a:br>
              <a:rPr lang="en-US" sz="2100" b="1" i="1" dirty="0"/>
            </a:br>
            <a:r>
              <a:rPr lang="en-US" sz="2100" i="1" dirty="0"/>
              <a:t>If you are willing and obedient,</a:t>
            </a:r>
            <a:br>
              <a:rPr lang="en-US" sz="2100" i="1" dirty="0"/>
            </a:br>
            <a:r>
              <a:rPr lang="en-US" sz="2100" i="1" dirty="0"/>
              <a:t>    you shall eat the good of the land;</a:t>
            </a:r>
            <a:br>
              <a:rPr lang="en-US" sz="2100" i="1" dirty="0"/>
            </a:br>
            <a:r>
              <a:rPr lang="en-US" sz="2100" i="1" dirty="0"/>
              <a:t>but if you refuse and rebel,</a:t>
            </a:r>
            <a:br>
              <a:rPr lang="en-US" sz="2100" i="1" dirty="0"/>
            </a:br>
            <a:r>
              <a:rPr lang="en-US" sz="2100" i="1" dirty="0"/>
              <a:t>    you shall be eaten by the sword;</a:t>
            </a:r>
            <a:br>
              <a:rPr lang="en-US" sz="2100" i="1" dirty="0"/>
            </a:br>
            <a:r>
              <a:rPr lang="en-US" sz="2100" i="1" dirty="0"/>
              <a:t>    for the mouth of the </a:t>
            </a:r>
            <a:r>
              <a:rPr lang="en-US" sz="2100" i="1" cap="small" dirty="0"/>
              <a:t>Lord</a:t>
            </a:r>
            <a:r>
              <a:rPr lang="en-US" sz="2100" i="1" dirty="0"/>
              <a:t> has spoken.”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</p:spPr>
        <p:txBody>
          <a:bodyPr/>
          <a:lstStyle/>
          <a:p>
            <a:r>
              <a:rPr lang="en-US" dirty="0"/>
              <a:t>1:18-20</a:t>
            </a:r>
          </a:p>
        </p:txBody>
      </p:sp>
    </p:spTree>
    <p:extLst>
      <p:ext uri="{BB962C8B-B14F-4D97-AF65-F5344CB8AC3E}">
        <p14:creationId xmlns:p14="http://schemas.microsoft.com/office/powerpoint/2010/main" val="40539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city”- Jerusalem/Zion (1:21-23)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149" y="939019"/>
            <a:ext cx="6883242" cy="4204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/>
              <a:t>How the faithful city</a:t>
            </a:r>
            <a:br>
              <a:rPr lang="en-US" sz="1800" i="1" dirty="0"/>
            </a:br>
            <a:r>
              <a:rPr lang="en-US" sz="1800" i="1" dirty="0"/>
              <a:t>    has become a whore,</a:t>
            </a:r>
            <a:br>
              <a:rPr lang="en-US" sz="1800" i="1" dirty="0"/>
            </a:br>
            <a:r>
              <a:rPr lang="en-US" sz="1800" i="1" dirty="0"/>
              <a:t>    she who was full of justice!</a:t>
            </a:r>
            <a:br>
              <a:rPr lang="en-US" sz="1800" i="1" dirty="0"/>
            </a:br>
            <a:r>
              <a:rPr lang="en-US" sz="1800" i="1" dirty="0"/>
              <a:t>Righteousness lodged in her,</a:t>
            </a:r>
            <a:br>
              <a:rPr lang="en-US" sz="1800" i="1" dirty="0"/>
            </a:br>
            <a:r>
              <a:rPr lang="en-US" sz="1800" i="1" dirty="0"/>
              <a:t>    but now murderers.</a:t>
            </a:r>
            <a:br>
              <a:rPr lang="en-US" sz="1800" i="1" dirty="0"/>
            </a:br>
            <a:r>
              <a:rPr lang="en-US" sz="1800" i="1" dirty="0"/>
              <a:t>Your silver has become dross,</a:t>
            </a:r>
            <a:br>
              <a:rPr lang="en-US" sz="1800" i="1" dirty="0"/>
            </a:br>
            <a:r>
              <a:rPr lang="en-US" sz="1800" i="1" dirty="0"/>
              <a:t>    your best wine mixed with water.</a:t>
            </a:r>
            <a:br>
              <a:rPr lang="en-US" sz="1800" i="1" dirty="0"/>
            </a:br>
            <a:r>
              <a:rPr lang="en-US" sz="1800" i="1" dirty="0"/>
              <a:t>Your princes are rebels</a:t>
            </a:r>
            <a:br>
              <a:rPr lang="en-US" sz="1800" i="1" dirty="0"/>
            </a:br>
            <a:r>
              <a:rPr lang="en-US" sz="1800" i="1" dirty="0"/>
              <a:t>    and companions of thieves.</a:t>
            </a:r>
            <a:br>
              <a:rPr lang="en-US" sz="1800" i="1" dirty="0"/>
            </a:br>
            <a:endParaRPr lang="en-US" sz="1800" i="1" dirty="0"/>
          </a:p>
          <a:p>
            <a:pPr marL="0" indent="0">
              <a:buNone/>
            </a:pPr>
            <a:r>
              <a:rPr lang="en-US" sz="1800" i="1" dirty="0"/>
              <a:t>Everyone loves a bribe</a:t>
            </a:r>
            <a:br>
              <a:rPr lang="en-US" sz="1800" i="1" dirty="0"/>
            </a:br>
            <a:r>
              <a:rPr lang="en-US" sz="1800" i="1" dirty="0"/>
              <a:t>    and runs after gifts.</a:t>
            </a:r>
            <a:br>
              <a:rPr lang="en-US" sz="1800" i="1" dirty="0"/>
            </a:br>
            <a:r>
              <a:rPr lang="en-US" sz="1800" i="1" dirty="0"/>
              <a:t>They do not bring justice to the fatherless,</a:t>
            </a:r>
            <a:br>
              <a:rPr lang="en-US" sz="1800" i="1" dirty="0"/>
            </a:br>
            <a:r>
              <a:rPr lang="en-US" sz="1800" i="1" dirty="0"/>
              <a:t>    and the widow's cause does not come to them.</a:t>
            </a:r>
          </a:p>
        </p:txBody>
      </p:sp>
    </p:spTree>
    <p:extLst>
      <p:ext uri="{BB962C8B-B14F-4D97-AF65-F5344CB8AC3E}">
        <p14:creationId xmlns:p14="http://schemas.microsoft.com/office/powerpoint/2010/main" val="250268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1:24-26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981222"/>
            <a:ext cx="6709906" cy="3705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/>
              <a:t>Therefore the Lord declares,</a:t>
            </a:r>
            <a:br>
              <a:rPr lang="en-US" sz="1800" i="1" dirty="0"/>
            </a:br>
            <a:r>
              <a:rPr lang="en-US" sz="1800" i="1" dirty="0"/>
              <a:t>    the </a:t>
            </a:r>
            <a:r>
              <a:rPr lang="en-US" sz="1800" i="1" cap="small" dirty="0"/>
              <a:t>Lord</a:t>
            </a:r>
            <a:r>
              <a:rPr lang="en-US" sz="1800" i="1" dirty="0"/>
              <a:t> of hosts,</a:t>
            </a:r>
            <a:br>
              <a:rPr lang="en-US" sz="1800" i="1" dirty="0"/>
            </a:br>
            <a:r>
              <a:rPr lang="en-US" sz="1800" i="1" dirty="0"/>
              <a:t>    the Mighty One of Israel:</a:t>
            </a:r>
            <a:br>
              <a:rPr lang="en-US" sz="1800" i="1" dirty="0"/>
            </a:br>
            <a:r>
              <a:rPr lang="en-US" sz="1800" i="1" dirty="0"/>
              <a:t>“Ah, I will get relief from my enemies</a:t>
            </a:r>
            <a:br>
              <a:rPr lang="en-US" sz="1800" i="1" dirty="0"/>
            </a:br>
            <a:r>
              <a:rPr lang="en-US" sz="1800" i="1" dirty="0"/>
              <a:t>    and avenge myself on my foes.</a:t>
            </a:r>
            <a:br>
              <a:rPr lang="en-US" sz="1800" i="1" dirty="0"/>
            </a:br>
            <a:r>
              <a:rPr lang="en-US" sz="1800" i="1" dirty="0"/>
              <a:t>I will turn my hand against you</a:t>
            </a:r>
            <a:br>
              <a:rPr lang="en-US" sz="1800" i="1" dirty="0"/>
            </a:br>
            <a:r>
              <a:rPr lang="en-US" sz="1800" i="1" dirty="0"/>
              <a:t>    and will smelt away your dross as with lye</a:t>
            </a:r>
            <a:br>
              <a:rPr lang="en-US" sz="1800" i="1" dirty="0"/>
            </a:br>
            <a:r>
              <a:rPr lang="en-US" sz="1800" i="1" dirty="0"/>
              <a:t>    and remove all your alloy.</a:t>
            </a:r>
            <a:br>
              <a:rPr lang="en-US" sz="1800" i="1" dirty="0"/>
            </a:br>
            <a:r>
              <a:rPr lang="en-US" sz="1800" i="1" dirty="0"/>
              <a:t>And I will restore your judges as at the first,</a:t>
            </a:r>
            <a:br>
              <a:rPr lang="en-US" sz="1800" i="1" dirty="0"/>
            </a:br>
            <a:r>
              <a:rPr lang="en-US" sz="1800" i="1" dirty="0"/>
              <a:t>    and your counselors as at the beginning.</a:t>
            </a:r>
            <a:br>
              <a:rPr lang="en-US" sz="1800" i="1" dirty="0"/>
            </a:br>
            <a:r>
              <a:rPr lang="en-US" sz="1800" i="1" dirty="0"/>
              <a:t>Afterward you shall be called the city of righteousness,</a:t>
            </a:r>
            <a:br>
              <a:rPr lang="en-US" sz="1800" i="1" dirty="0"/>
            </a:br>
            <a:r>
              <a:rPr lang="en-US" sz="1800" i="1" dirty="0"/>
              <a:t>    the faithful city.”</a:t>
            </a:r>
          </a:p>
        </p:txBody>
      </p:sp>
    </p:spTree>
    <p:extLst>
      <p:ext uri="{BB962C8B-B14F-4D97-AF65-F5344CB8AC3E}">
        <p14:creationId xmlns:p14="http://schemas.microsoft.com/office/powerpoint/2010/main" val="19266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947" y="139074"/>
            <a:ext cx="7053542" cy="1050398"/>
          </a:xfrm>
        </p:spPr>
        <p:txBody>
          <a:bodyPr/>
          <a:lstStyle/>
          <a:p>
            <a:r>
              <a:rPr lang="en-US" dirty="0"/>
              <a:t>1:27-31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4" y="728004"/>
            <a:ext cx="7052807" cy="4283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i="1" dirty="0"/>
              <a:t>Zion shall be redeemed by justice,</a:t>
            </a:r>
            <a:br>
              <a:rPr lang="en-US" sz="1800" i="1" dirty="0"/>
            </a:br>
            <a:r>
              <a:rPr lang="en-US" sz="1800" i="1" dirty="0"/>
              <a:t>    and those in her who repent, by righteousness.</a:t>
            </a:r>
            <a:br>
              <a:rPr lang="en-US" sz="1800" i="1" dirty="0"/>
            </a:br>
            <a:r>
              <a:rPr lang="en-US" sz="1800" i="1" dirty="0"/>
              <a:t>But rebels and sinners shall be broken together,</a:t>
            </a:r>
            <a:br>
              <a:rPr lang="en-US" sz="1800" i="1" dirty="0"/>
            </a:br>
            <a:r>
              <a:rPr lang="en-US" sz="1800" i="1" dirty="0"/>
              <a:t>    and those who forsake the </a:t>
            </a:r>
            <a:r>
              <a:rPr lang="en-US" sz="1800" i="1" cap="small" dirty="0"/>
              <a:t>Lord</a:t>
            </a:r>
            <a:r>
              <a:rPr lang="en-US" sz="1800" i="1" dirty="0"/>
              <a:t> shall be consumed.</a:t>
            </a:r>
            <a:br>
              <a:rPr lang="en-US" sz="1800" i="1" dirty="0"/>
            </a:br>
            <a:r>
              <a:rPr lang="en-US" sz="1800" i="1" dirty="0"/>
              <a:t>For they shall be ashamed of the oaks</a:t>
            </a:r>
            <a:br>
              <a:rPr lang="en-US" sz="1800" i="1" dirty="0"/>
            </a:br>
            <a:r>
              <a:rPr lang="en-US" sz="1800" i="1" dirty="0"/>
              <a:t>    that you desired;</a:t>
            </a:r>
            <a:br>
              <a:rPr lang="en-US" sz="1800" i="1" dirty="0"/>
            </a:br>
            <a:r>
              <a:rPr lang="en-US" sz="1800" i="1" dirty="0"/>
              <a:t>and you shall blush for the gardens</a:t>
            </a:r>
            <a:br>
              <a:rPr lang="en-US" sz="1800" i="1" dirty="0"/>
            </a:br>
            <a:r>
              <a:rPr lang="en-US" sz="1800" i="1" dirty="0"/>
              <a:t>    that you have chosen.</a:t>
            </a:r>
            <a:br>
              <a:rPr lang="en-US" sz="1800" i="1" dirty="0"/>
            </a:br>
            <a:r>
              <a:rPr lang="en-US" sz="1800" i="1" dirty="0"/>
              <a:t>For you shall be like an oak</a:t>
            </a:r>
            <a:br>
              <a:rPr lang="en-US" sz="1800" i="1" dirty="0"/>
            </a:br>
            <a:r>
              <a:rPr lang="en-US" sz="1800" i="1" dirty="0"/>
              <a:t>    whose leaf withers,</a:t>
            </a:r>
            <a:br>
              <a:rPr lang="en-US" sz="1800" i="1" dirty="0"/>
            </a:br>
            <a:r>
              <a:rPr lang="en-US" sz="1800" i="1" dirty="0"/>
              <a:t>    and like a garden without water.</a:t>
            </a:r>
            <a:br>
              <a:rPr lang="en-US" sz="1800" i="1" dirty="0"/>
            </a:br>
            <a:r>
              <a:rPr lang="en-US" sz="1800" i="1" dirty="0"/>
              <a:t>And the strong shall become tinder,</a:t>
            </a:r>
            <a:br>
              <a:rPr lang="en-US" sz="1800" i="1" dirty="0"/>
            </a:br>
            <a:r>
              <a:rPr lang="en-US" sz="1800" i="1" dirty="0"/>
              <a:t>    and his work a spark,</a:t>
            </a:r>
            <a:br>
              <a:rPr lang="en-US" sz="1800" i="1" dirty="0"/>
            </a:br>
            <a:r>
              <a:rPr lang="en-US" sz="1800" i="1" dirty="0"/>
              <a:t>and both of them shall burn together,</a:t>
            </a:r>
            <a:br>
              <a:rPr lang="en-US" sz="1800" i="1" dirty="0"/>
            </a:br>
            <a:r>
              <a:rPr lang="en-US" sz="1800" i="1" dirty="0"/>
              <a:t>    with none to quench them.</a:t>
            </a:r>
          </a:p>
        </p:txBody>
      </p:sp>
    </p:spTree>
    <p:extLst>
      <p:ext uri="{BB962C8B-B14F-4D97-AF65-F5344CB8AC3E}">
        <p14:creationId xmlns:p14="http://schemas.microsoft.com/office/powerpoint/2010/main" val="8830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Isaiah 2:2-4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282" y="927847"/>
            <a:ext cx="7228108" cy="40879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It shall come to pass in the latter days</a:t>
            </a:r>
            <a:br>
              <a:rPr lang="en-US" i="1" dirty="0"/>
            </a:br>
            <a:r>
              <a:rPr lang="en-US" i="1" dirty="0"/>
              <a:t>    that the mountain of the house of the </a:t>
            </a:r>
            <a:r>
              <a:rPr lang="en-US" i="1" cap="small" dirty="0"/>
              <a:t>Lord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shall be established as the highest of the mountains,</a:t>
            </a:r>
            <a:br>
              <a:rPr lang="en-US" i="1" dirty="0"/>
            </a:br>
            <a:r>
              <a:rPr lang="en-US" i="1" dirty="0"/>
              <a:t>    and shall be lifted up above the hills;</a:t>
            </a:r>
            <a:br>
              <a:rPr lang="en-US" i="1" dirty="0"/>
            </a:br>
            <a:r>
              <a:rPr lang="en-US" i="1" dirty="0"/>
              <a:t>and all the nations shall flow to it,</a:t>
            </a:r>
            <a:br>
              <a:rPr lang="en-US" i="1" dirty="0"/>
            </a:br>
            <a:r>
              <a:rPr lang="en-US" i="1" baseline="30000" dirty="0"/>
              <a:t> </a:t>
            </a:r>
            <a:r>
              <a:rPr lang="en-US" i="1" dirty="0"/>
              <a:t>    and many peoples shall come, and say:</a:t>
            </a:r>
            <a:br>
              <a:rPr lang="en-US" i="1" dirty="0"/>
            </a:br>
            <a:r>
              <a:rPr lang="en-US" i="1" dirty="0"/>
              <a:t>“Come, let us go up to the mountain of the </a:t>
            </a:r>
            <a:r>
              <a:rPr lang="en-US" i="1" cap="small" dirty="0"/>
              <a:t>Lord</a:t>
            </a:r>
            <a:r>
              <a:rPr lang="en-US" i="1" dirty="0"/>
              <a:t>,</a:t>
            </a:r>
            <a:br>
              <a:rPr lang="en-US" i="1" dirty="0"/>
            </a:br>
            <a:r>
              <a:rPr lang="en-US" i="1" dirty="0"/>
              <a:t>    to the house of the God of Jacob,</a:t>
            </a:r>
            <a:br>
              <a:rPr lang="en-US" i="1" dirty="0"/>
            </a:br>
            <a:r>
              <a:rPr lang="en-US" i="1" dirty="0"/>
              <a:t>that he may teach us his ways</a:t>
            </a:r>
            <a:br>
              <a:rPr lang="en-US" i="1" dirty="0"/>
            </a:br>
            <a:r>
              <a:rPr lang="en-US" i="1" dirty="0"/>
              <a:t>    and that we may walk in his paths.”</a:t>
            </a:r>
            <a:br>
              <a:rPr lang="en-US" i="1" dirty="0"/>
            </a:br>
            <a:r>
              <a:rPr lang="en-US" i="1" dirty="0"/>
              <a:t>For out of Zion shall go the law,</a:t>
            </a:r>
            <a:br>
              <a:rPr lang="en-US" i="1" dirty="0"/>
            </a:br>
            <a:r>
              <a:rPr lang="en-US" i="1" dirty="0"/>
              <a:t>    and the word of the </a:t>
            </a:r>
            <a:r>
              <a:rPr lang="en-US" i="1" cap="small" dirty="0"/>
              <a:t>Lord</a:t>
            </a:r>
            <a:r>
              <a:rPr lang="en-US" i="1" dirty="0"/>
              <a:t> from Jerusalem.</a:t>
            </a:r>
            <a:br>
              <a:rPr lang="en-US" i="1" dirty="0"/>
            </a:br>
            <a:r>
              <a:rPr lang="en-US" i="1" dirty="0"/>
              <a:t>He shall judge between the nations,</a:t>
            </a:r>
            <a:br>
              <a:rPr lang="en-US" i="1" dirty="0"/>
            </a:br>
            <a:r>
              <a:rPr lang="en-US" i="1" dirty="0"/>
              <a:t>    and shall decide disputes for many peoples;</a:t>
            </a:r>
            <a:br>
              <a:rPr lang="en-US" i="1" dirty="0"/>
            </a:br>
            <a:r>
              <a:rPr lang="en-US" i="1" dirty="0"/>
              <a:t>and they shall beat their swords into plowshares,</a:t>
            </a:r>
            <a:br>
              <a:rPr lang="en-US" i="1" dirty="0"/>
            </a:br>
            <a:r>
              <a:rPr lang="en-US" i="1" dirty="0"/>
              <a:t>    and their spears into pruning hooks;</a:t>
            </a:r>
            <a:br>
              <a:rPr lang="en-US" i="1" dirty="0"/>
            </a:br>
            <a:r>
              <a:rPr lang="en-US" i="1" dirty="0"/>
              <a:t>nation shall not lift up sword against nation,</a:t>
            </a:r>
            <a:br>
              <a:rPr lang="en-US" i="1" dirty="0"/>
            </a:br>
            <a:r>
              <a:rPr lang="en-US" i="1" dirty="0"/>
              <a:t>    neither shall they learn war anymore.</a:t>
            </a:r>
          </a:p>
        </p:txBody>
      </p:sp>
    </p:spTree>
    <p:extLst>
      <p:ext uri="{BB962C8B-B14F-4D97-AF65-F5344CB8AC3E}">
        <p14:creationId xmlns:p14="http://schemas.microsoft.com/office/powerpoint/2010/main" val="13461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2:5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4" y="1072550"/>
            <a:ext cx="6709906" cy="3146611"/>
          </a:xfrm>
        </p:spPr>
        <p:txBody>
          <a:bodyPr/>
          <a:lstStyle/>
          <a:p>
            <a:pPr marL="0" indent="0">
              <a:buNone/>
            </a:pPr>
            <a:r>
              <a:rPr lang="en-US" sz="1800" i="1" dirty="0"/>
              <a:t>O house of Jacob,</a:t>
            </a:r>
            <a:br>
              <a:rPr lang="en-US" sz="1800" i="1" dirty="0"/>
            </a:br>
            <a:r>
              <a:rPr lang="en-US" sz="1800" i="1" dirty="0"/>
              <a:t>    come, let us walk</a:t>
            </a:r>
            <a:br>
              <a:rPr lang="en-US" sz="1800" i="1" dirty="0"/>
            </a:br>
            <a:r>
              <a:rPr lang="en-US" sz="1800" i="1" dirty="0"/>
              <a:t>    in the light of the </a:t>
            </a:r>
            <a:r>
              <a:rPr lang="en-US" sz="1800" i="1" cap="small" dirty="0"/>
              <a:t>Lord</a:t>
            </a:r>
            <a:r>
              <a:rPr lang="en-US" sz="1800" i="1" dirty="0"/>
              <a:t>.</a:t>
            </a:r>
            <a:endParaRPr lang="en-US" sz="1800" b="1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5" y="140755"/>
            <a:ext cx="7053542" cy="1050398"/>
          </a:xfrm>
        </p:spPr>
        <p:txBody>
          <a:bodyPr/>
          <a:lstStyle/>
          <a:p>
            <a:r>
              <a:rPr lang="en-US" sz="3000" dirty="0"/>
              <a:t>2:5-11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497" y="665954"/>
            <a:ext cx="7052807" cy="47061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/>
              <a:t>For you have rejected your people,</a:t>
            </a:r>
            <a:br>
              <a:rPr lang="en-US" i="1" dirty="0"/>
            </a:br>
            <a:r>
              <a:rPr lang="en-US" i="1" dirty="0"/>
              <a:t>    the house of Jacob,</a:t>
            </a:r>
            <a:br>
              <a:rPr lang="en-US" i="1" dirty="0"/>
            </a:br>
            <a:r>
              <a:rPr lang="en-US" i="1" dirty="0"/>
              <a:t>because they are full of things from the east</a:t>
            </a:r>
            <a:br>
              <a:rPr lang="en-US" i="1" dirty="0"/>
            </a:br>
            <a:r>
              <a:rPr lang="en-US" i="1" dirty="0"/>
              <a:t>    and of fortune-tellers like the Philistines,</a:t>
            </a:r>
            <a:br>
              <a:rPr lang="en-US" i="1" dirty="0"/>
            </a:br>
            <a:r>
              <a:rPr lang="en-US" i="1" dirty="0"/>
              <a:t>    and they strike hands with the children of foreigners.</a:t>
            </a:r>
            <a:br>
              <a:rPr lang="en-US" i="1" dirty="0"/>
            </a:br>
            <a:r>
              <a:rPr lang="en-US" i="1" dirty="0"/>
              <a:t>Their land is filled with silver and gold,</a:t>
            </a:r>
            <a:br>
              <a:rPr lang="en-US" i="1" dirty="0"/>
            </a:br>
            <a:r>
              <a:rPr lang="en-US" i="1" dirty="0"/>
              <a:t>    and there is no end to their treasures;</a:t>
            </a:r>
            <a:br>
              <a:rPr lang="en-US" i="1" dirty="0"/>
            </a:br>
            <a:r>
              <a:rPr lang="en-US" i="1" dirty="0"/>
              <a:t>their land is filled with horses,</a:t>
            </a:r>
            <a:br>
              <a:rPr lang="en-US" i="1" dirty="0"/>
            </a:br>
            <a:r>
              <a:rPr lang="en-US" i="1" dirty="0"/>
              <a:t>    and there is no end to their chariots.</a:t>
            </a:r>
            <a:br>
              <a:rPr lang="en-US" i="1" dirty="0"/>
            </a:br>
            <a:r>
              <a:rPr lang="en-US" i="1" dirty="0"/>
              <a:t>Their land is filled with idols;</a:t>
            </a:r>
            <a:br>
              <a:rPr lang="en-US" i="1" dirty="0"/>
            </a:br>
            <a:r>
              <a:rPr lang="en-US" i="1" dirty="0"/>
              <a:t>    they bow down to the work of their hands,</a:t>
            </a:r>
            <a:br>
              <a:rPr lang="en-US" i="1" dirty="0"/>
            </a:br>
            <a:r>
              <a:rPr lang="en-US" i="1" dirty="0"/>
              <a:t>    to what their own fingers have made.</a:t>
            </a:r>
            <a:br>
              <a:rPr lang="en-US" i="1" dirty="0"/>
            </a:br>
            <a:r>
              <a:rPr lang="en-US" i="1" dirty="0"/>
              <a:t>So man is humbled,</a:t>
            </a:r>
            <a:br>
              <a:rPr lang="en-US" i="1" dirty="0"/>
            </a:br>
            <a:r>
              <a:rPr lang="en-US" i="1" dirty="0"/>
              <a:t>    and each one is brought low—</a:t>
            </a:r>
            <a:br>
              <a:rPr lang="en-US" i="1" dirty="0"/>
            </a:br>
            <a:r>
              <a:rPr lang="en-US" i="1" dirty="0"/>
              <a:t>    do not forgive them!</a:t>
            </a:r>
            <a:br>
              <a:rPr lang="en-US" i="1" dirty="0"/>
            </a:br>
            <a:r>
              <a:rPr lang="en-US" i="1" dirty="0"/>
              <a:t>Enter into the rock</a:t>
            </a:r>
            <a:br>
              <a:rPr lang="en-US" i="1" dirty="0"/>
            </a:br>
            <a:r>
              <a:rPr lang="en-US" i="1" dirty="0"/>
              <a:t>    and hide in the dust</a:t>
            </a:r>
            <a:br>
              <a:rPr lang="en-US" i="1" dirty="0"/>
            </a:br>
            <a:r>
              <a:rPr lang="en-US" i="1" dirty="0"/>
              <a:t>from before the terror of the </a:t>
            </a:r>
            <a:r>
              <a:rPr lang="en-US" i="1" cap="small" dirty="0"/>
              <a:t>Lord</a:t>
            </a:r>
            <a:r>
              <a:rPr lang="en-US" i="1" dirty="0"/>
              <a:t>,</a:t>
            </a:r>
            <a:br>
              <a:rPr lang="en-US" i="1" dirty="0"/>
            </a:br>
            <a:r>
              <a:rPr lang="en-US" i="1" dirty="0"/>
              <a:t>    and from the splendor of his majesty.</a:t>
            </a:r>
            <a:br>
              <a:rPr lang="en-US" i="1" dirty="0"/>
            </a:br>
            <a:r>
              <a:rPr lang="en-US" i="1" dirty="0"/>
              <a:t>The haughty looks of man shall be brought low,</a:t>
            </a:r>
            <a:br>
              <a:rPr lang="en-US" i="1" dirty="0"/>
            </a:br>
            <a:r>
              <a:rPr lang="en-US" i="1" dirty="0"/>
              <a:t>    and the lofty pride of men shall be humbled,</a:t>
            </a:r>
            <a:br>
              <a:rPr lang="en-US" i="1" dirty="0"/>
            </a:br>
            <a:r>
              <a:rPr lang="en-US" i="1" dirty="0"/>
              <a:t>and the </a:t>
            </a:r>
            <a:r>
              <a:rPr lang="en-US" i="1" cap="small" dirty="0"/>
              <a:t>Lord</a:t>
            </a:r>
            <a:r>
              <a:rPr lang="en-US" i="1" dirty="0"/>
              <a:t> alone will be exalted in that 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2:12-22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i="1" dirty="0"/>
              <a:t>For the </a:t>
            </a:r>
            <a:r>
              <a:rPr lang="en-US" sz="2100" i="1" cap="small" dirty="0"/>
              <a:t>Lord</a:t>
            </a:r>
            <a:r>
              <a:rPr lang="en-US" sz="2100" i="1" dirty="0"/>
              <a:t> of hosts has a day</a:t>
            </a:r>
          </a:p>
        </p:txBody>
      </p:sp>
    </p:spTree>
    <p:extLst>
      <p:ext uri="{BB962C8B-B14F-4D97-AF65-F5344CB8AC3E}">
        <p14:creationId xmlns:p14="http://schemas.microsoft.com/office/powerpoint/2010/main" val="29693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36" y="3568613"/>
            <a:ext cx="20128" cy="61722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497158" y="365178"/>
            <a:ext cx="1647739" cy="156966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defRPr/>
            </a:pPr>
            <a:r>
              <a:rPr lang="en-US" sz="1200" b="1" kern="0" dirty="0"/>
              <a:t>3.) Assyria</a:t>
            </a:r>
            <a:r>
              <a:rPr lang="en-US" sz="1200" kern="0" dirty="0"/>
              <a:t> </a:t>
            </a:r>
          </a:p>
          <a:p>
            <a:pPr algn="r">
              <a:defRPr/>
            </a:pPr>
            <a:r>
              <a:rPr lang="en-US" sz="1200" kern="0" dirty="0"/>
              <a:t>defeats </a:t>
            </a:r>
          </a:p>
          <a:p>
            <a:pPr algn="r">
              <a:defRPr/>
            </a:pPr>
            <a:r>
              <a:rPr lang="en-US" sz="1200" kern="0" dirty="0"/>
              <a:t>Samaria/ </a:t>
            </a:r>
          </a:p>
          <a:p>
            <a:pPr algn="r">
              <a:defRPr/>
            </a:pPr>
            <a:r>
              <a:rPr lang="en-US" sz="1200" kern="0" dirty="0"/>
              <a:t>Israel </a:t>
            </a:r>
          </a:p>
          <a:p>
            <a:pPr algn="r">
              <a:defRPr/>
            </a:pPr>
            <a:r>
              <a:rPr lang="en-US" sz="1200" kern="0" dirty="0"/>
              <a:t>taken </a:t>
            </a:r>
          </a:p>
          <a:p>
            <a:pPr algn="r">
              <a:defRPr/>
            </a:pPr>
            <a:r>
              <a:rPr lang="en-US" sz="1200" kern="0" dirty="0"/>
              <a:t>into exile </a:t>
            </a:r>
          </a:p>
          <a:p>
            <a:pPr algn="r">
              <a:defRPr/>
            </a:pPr>
            <a:r>
              <a:rPr lang="en-US" sz="1200" kern="0" dirty="0"/>
              <a:t>(722)</a:t>
            </a:r>
          </a:p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94560" y="2572572"/>
            <a:ext cx="1647739" cy="138499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defRPr/>
            </a:pPr>
            <a:r>
              <a:rPr lang="en-US" sz="1200" b="1" kern="0" dirty="0"/>
              <a:t>4.) Assyria </a:t>
            </a:r>
          </a:p>
          <a:p>
            <a:pPr algn="r">
              <a:defRPr/>
            </a:pPr>
            <a:r>
              <a:rPr lang="en-US" sz="1200" kern="0" dirty="0"/>
              <a:t>attacks </a:t>
            </a:r>
          </a:p>
          <a:p>
            <a:pPr algn="r">
              <a:defRPr/>
            </a:pPr>
            <a:r>
              <a:rPr lang="en-US" sz="1200" kern="0" dirty="0"/>
              <a:t>Judah/Fails </a:t>
            </a:r>
          </a:p>
          <a:p>
            <a:pPr algn="r">
              <a:defRPr/>
            </a:pPr>
            <a:r>
              <a:rPr lang="en-US" sz="1200" kern="0" dirty="0"/>
              <a:t>to take</a:t>
            </a:r>
          </a:p>
          <a:p>
            <a:pPr algn="r">
              <a:defRPr/>
            </a:pPr>
            <a:r>
              <a:rPr lang="en-US" sz="1200" kern="0" dirty="0"/>
              <a:t>Jerusalem  </a:t>
            </a:r>
          </a:p>
          <a:p>
            <a:pPr algn="r">
              <a:defRPr/>
            </a:pPr>
            <a:r>
              <a:rPr lang="en-US" sz="1200" kern="0" dirty="0"/>
              <a:t>(701) </a:t>
            </a:r>
          </a:p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3758455" y="3772900"/>
            <a:ext cx="423" cy="480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282125" y="2571751"/>
            <a:ext cx="1647739" cy="138499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defRPr/>
            </a:pPr>
            <a:r>
              <a:rPr lang="en-US" sz="1200" b="1" kern="0" dirty="0"/>
              <a:t>6.) Assyrian </a:t>
            </a:r>
          </a:p>
          <a:p>
            <a:pPr algn="r">
              <a:defRPr/>
            </a:pPr>
            <a:r>
              <a:rPr lang="en-US" sz="1200" kern="0" dirty="0"/>
              <a:t>capital falls</a:t>
            </a:r>
            <a:r>
              <a:rPr lang="en-US" sz="1200" b="1" kern="0" dirty="0"/>
              <a:t>/ Babylonian </a:t>
            </a:r>
          </a:p>
          <a:p>
            <a:pPr algn="r">
              <a:defRPr/>
            </a:pPr>
            <a:r>
              <a:rPr lang="en-US" sz="1200" kern="0" dirty="0"/>
              <a:t>empire rises </a:t>
            </a:r>
          </a:p>
          <a:p>
            <a:pPr algn="r">
              <a:defRPr/>
            </a:pPr>
            <a:r>
              <a:rPr lang="en-US" sz="1200" kern="0" dirty="0"/>
              <a:t>to power</a:t>
            </a:r>
          </a:p>
          <a:p>
            <a:pPr algn="r">
              <a:defRPr/>
            </a:pPr>
            <a:r>
              <a:rPr lang="en-US" sz="1200" kern="0" dirty="0"/>
              <a:t>(612) </a:t>
            </a:r>
          </a:p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25281" y="2571751"/>
            <a:ext cx="1647739" cy="138499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defRPr/>
            </a:pPr>
            <a:r>
              <a:rPr lang="en-US" sz="1200" b="1" kern="0" dirty="0"/>
              <a:t>9.) Babylon </a:t>
            </a:r>
          </a:p>
          <a:p>
            <a:pPr algn="r">
              <a:defRPr/>
            </a:pPr>
            <a:r>
              <a:rPr lang="en-US" sz="1200" kern="0" dirty="0"/>
              <a:t>destroys</a:t>
            </a:r>
          </a:p>
          <a:p>
            <a:pPr algn="r">
              <a:defRPr/>
            </a:pPr>
            <a:r>
              <a:rPr lang="en-US" sz="1200" kern="0" dirty="0"/>
              <a:t>Jerusalem/ </a:t>
            </a:r>
          </a:p>
          <a:p>
            <a:pPr algn="r">
              <a:defRPr/>
            </a:pPr>
            <a:r>
              <a:rPr lang="en-US" sz="1200" kern="0" dirty="0"/>
              <a:t>3</a:t>
            </a:r>
            <a:r>
              <a:rPr lang="en-US" sz="1200" kern="0" baseline="30000" dirty="0"/>
              <a:t>rd</a:t>
            </a:r>
            <a:r>
              <a:rPr lang="en-US" sz="1200" kern="0" dirty="0"/>
              <a:t> </a:t>
            </a:r>
          </a:p>
          <a:p>
            <a:pPr algn="r">
              <a:defRPr/>
            </a:pPr>
            <a:r>
              <a:rPr lang="en-US" sz="1200" kern="0" dirty="0"/>
              <a:t>deportation</a:t>
            </a:r>
          </a:p>
          <a:p>
            <a:pPr algn="r">
              <a:defRPr/>
            </a:pPr>
            <a:r>
              <a:rPr lang="en-US" sz="1200" kern="0" dirty="0"/>
              <a:t>(586) </a:t>
            </a:r>
          </a:p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4645517" y="3566054"/>
            <a:ext cx="423" cy="480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851632" y="3771900"/>
            <a:ext cx="423" cy="480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8860639" y="3771900"/>
            <a:ext cx="423" cy="480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318421" y="2571751"/>
            <a:ext cx="1647739" cy="138499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defRPr/>
            </a:pPr>
            <a:r>
              <a:rPr lang="en-US" sz="1200" b="1" kern="0" dirty="0"/>
              <a:t>8.) Babylon </a:t>
            </a:r>
          </a:p>
          <a:p>
            <a:pPr algn="r">
              <a:defRPr/>
            </a:pPr>
            <a:r>
              <a:rPr lang="en-US" sz="1200" kern="0" dirty="0"/>
              <a:t>defeats </a:t>
            </a:r>
          </a:p>
          <a:p>
            <a:pPr algn="r">
              <a:defRPr/>
            </a:pPr>
            <a:r>
              <a:rPr lang="en-US" sz="1200" kern="0" dirty="0"/>
              <a:t>Jerusalem/ </a:t>
            </a:r>
          </a:p>
          <a:p>
            <a:pPr algn="r">
              <a:defRPr/>
            </a:pPr>
            <a:r>
              <a:rPr lang="en-US" sz="1200" kern="0" dirty="0"/>
              <a:t>2</a:t>
            </a:r>
            <a:r>
              <a:rPr lang="en-US" sz="1200" kern="0" baseline="30000" dirty="0"/>
              <a:t>nd</a:t>
            </a:r>
            <a:r>
              <a:rPr lang="en-US" sz="1200" kern="0" dirty="0"/>
              <a:t> </a:t>
            </a:r>
          </a:p>
          <a:p>
            <a:pPr algn="r">
              <a:defRPr/>
            </a:pPr>
            <a:r>
              <a:rPr lang="en-US" sz="1200" kern="0" dirty="0"/>
              <a:t>deportation</a:t>
            </a:r>
            <a:r>
              <a:rPr lang="en-US" sz="1200" b="1" kern="0" dirty="0"/>
              <a:t>  </a:t>
            </a:r>
            <a:endParaRPr lang="en-US" sz="1200" kern="0" dirty="0"/>
          </a:p>
          <a:p>
            <a:pPr algn="r">
              <a:defRPr/>
            </a:pPr>
            <a:r>
              <a:rPr lang="en-US" sz="1200" kern="0" dirty="0"/>
              <a:t>(597) </a:t>
            </a:r>
          </a:p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6872677" y="3771900"/>
            <a:ext cx="423" cy="480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825336" y="3771900"/>
            <a:ext cx="423" cy="480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006033" y="1714500"/>
            <a:ext cx="423" cy="342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0" y="4058004"/>
            <a:ext cx="8881110" cy="225608"/>
          </a:xfrm>
          <a:prstGeom prst="rect">
            <a:avLst/>
          </a:prstGeom>
          <a:solidFill>
            <a:srgbClr val="00B0F0"/>
          </a:solidFill>
          <a:ln w="25400">
            <a:solidFill>
              <a:schemeClr val="bg1"/>
            </a:solidFill>
          </a:ln>
          <a:effectLst>
            <a:outerShdw blurRad="215900" dist="203200" dir="3000000" sx="101000" sy="101000" algn="tl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    </a:t>
            </a:r>
            <a:r>
              <a:rPr lang="en-US" b="1" kern="0" dirty="0">
                <a:solidFill>
                  <a:sysClr val="windowText" lastClr="000000"/>
                </a:solidFill>
              </a:rPr>
              <a:t>Judah/Southern Kingdom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714500" y="1577340"/>
            <a:ext cx="423" cy="411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7161" y="365179"/>
            <a:ext cx="1723475" cy="138499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defRPr/>
            </a:pPr>
            <a:r>
              <a:rPr lang="en-US" sz="1200" b="1" kern="0" dirty="0"/>
              <a:t>2.) Assyria</a:t>
            </a:r>
            <a:r>
              <a:rPr lang="en-US" sz="1200" kern="0" dirty="0"/>
              <a:t> </a:t>
            </a:r>
          </a:p>
          <a:p>
            <a:pPr algn="r">
              <a:defRPr/>
            </a:pPr>
            <a:r>
              <a:rPr lang="en-US" sz="1200" kern="0" dirty="0"/>
              <a:t>takes </a:t>
            </a:r>
          </a:p>
          <a:p>
            <a:pPr algn="r">
              <a:defRPr/>
            </a:pPr>
            <a:r>
              <a:rPr lang="en-US" sz="1200" kern="0" dirty="0"/>
              <a:t>captive </a:t>
            </a:r>
          </a:p>
          <a:p>
            <a:pPr algn="r">
              <a:defRPr/>
            </a:pPr>
            <a:r>
              <a:rPr lang="en-US" sz="1200" kern="0" dirty="0"/>
              <a:t>part of </a:t>
            </a:r>
          </a:p>
          <a:p>
            <a:pPr algn="r">
              <a:defRPr/>
            </a:pPr>
            <a:r>
              <a:rPr lang="en-US" sz="1200" kern="0" dirty="0"/>
              <a:t>Israel</a:t>
            </a:r>
          </a:p>
          <a:p>
            <a:pPr algn="r">
              <a:defRPr/>
            </a:pPr>
            <a:r>
              <a:rPr lang="en-US" sz="1200" kern="0" dirty="0"/>
              <a:t>(734/33)</a:t>
            </a:r>
          </a:p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71841" y="2572571"/>
            <a:ext cx="1647739" cy="120032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defRPr/>
            </a:pPr>
            <a:r>
              <a:rPr lang="en-US" sz="1200" b="1" kern="0" dirty="0"/>
              <a:t>5.) Assyria</a:t>
            </a:r>
            <a:r>
              <a:rPr lang="en-US" sz="1200" kern="0" dirty="0"/>
              <a:t> </a:t>
            </a:r>
          </a:p>
          <a:p>
            <a:pPr algn="r">
              <a:defRPr/>
            </a:pPr>
            <a:r>
              <a:rPr lang="en-US" sz="1200" kern="0" dirty="0"/>
              <a:t>captures </a:t>
            </a:r>
          </a:p>
          <a:p>
            <a:pPr algn="r">
              <a:defRPr/>
            </a:pPr>
            <a:r>
              <a:rPr lang="en-US" sz="1200" kern="0" dirty="0"/>
              <a:t>King </a:t>
            </a:r>
          </a:p>
          <a:p>
            <a:pPr algn="r">
              <a:defRPr/>
            </a:pPr>
            <a:r>
              <a:rPr lang="en-US" sz="1200" kern="0" dirty="0"/>
              <a:t>Manasseh</a:t>
            </a:r>
          </a:p>
          <a:p>
            <a:pPr algn="r">
              <a:defRPr/>
            </a:pPr>
            <a:r>
              <a:rPr lang="en-US" sz="1200" kern="0" dirty="0"/>
              <a:t>(667?) </a:t>
            </a:r>
          </a:p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1876019"/>
            <a:ext cx="3017520" cy="225608"/>
          </a:xfrm>
          <a:prstGeom prst="rect">
            <a:avLst/>
          </a:prstGeom>
          <a:solidFill>
            <a:srgbClr val="00B0F0"/>
          </a:solidFill>
          <a:ln w="25400">
            <a:solidFill>
              <a:schemeClr val="bg1"/>
            </a:solidFill>
          </a:ln>
          <a:effectLst>
            <a:outerShdw blurRad="165100" dist="203200" dir="3000000" sx="101000" sy="101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defRPr/>
            </a:pPr>
            <a:r>
              <a:rPr lang="en-US" b="1" kern="0" dirty="0">
                <a:solidFill>
                  <a:sysClr val="windowText" lastClr="000000"/>
                </a:solidFill>
              </a:rPr>
              <a:t>  Israel/Northern Kingdom</a:t>
            </a:r>
            <a:endParaRPr lang="en-US" sz="15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02734" y="2571751"/>
            <a:ext cx="1647739" cy="138499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defRPr/>
            </a:pPr>
            <a:r>
              <a:rPr lang="en-US" sz="1200" b="1" kern="0" dirty="0"/>
              <a:t>7.) Babylon </a:t>
            </a:r>
          </a:p>
          <a:p>
            <a:pPr algn="r">
              <a:defRPr/>
            </a:pPr>
            <a:r>
              <a:rPr lang="en-US" sz="1200" kern="0" dirty="0"/>
              <a:t>attacks </a:t>
            </a:r>
          </a:p>
          <a:p>
            <a:pPr algn="r">
              <a:defRPr/>
            </a:pPr>
            <a:r>
              <a:rPr lang="en-US" sz="1200" kern="0" dirty="0"/>
              <a:t>Jerusalem/ </a:t>
            </a:r>
          </a:p>
          <a:p>
            <a:pPr algn="r">
              <a:defRPr/>
            </a:pPr>
            <a:r>
              <a:rPr lang="en-US" sz="1200" kern="0" dirty="0"/>
              <a:t>1</a:t>
            </a:r>
            <a:r>
              <a:rPr lang="en-US" sz="1200" kern="0" baseline="30000" dirty="0"/>
              <a:t>st</a:t>
            </a:r>
            <a:r>
              <a:rPr lang="en-US" sz="1200" kern="0" dirty="0"/>
              <a:t> </a:t>
            </a:r>
          </a:p>
          <a:p>
            <a:pPr algn="r">
              <a:defRPr/>
            </a:pPr>
            <a:r>
              <a:rPr lang="en-US" sz="1200" kern="0" dirty="0"/>
              <a:t>deportation</a:t>
            </a:r>
            <a:r>
              <a:rPr lang="en-US" sz="1200" b="1" kern="0" dirty="0"/>
              <a:t>  </a:t>
            </a:r>
            <a:endParaRPr lang="en-US" sz="1200" kern="0" dirty="0"/>
          </a:p>
          <a:p>
            <a:pPr algn="r">
              <a:defRPr/>
            </a:pPr>
            <a:r>
              <a:rPr lang="en-US" sz="1200" kern="0" dirty="0"/>
              <a:t>(605) </a:t>
            </a:r>
          </a:p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298" y="4717788"/>
            <a:ext cx="338805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sz="1800" b="1" kern="0" dirty="0"/>
              <a:t>Isaiah’s </a:t>
            </a:r>
            <a:r>
              <a:rPr lang="en-US" sz="1500" kern="0" dirty="0"/>
              <a:t>prophecy</a:t>
            </a:r>
            <a:r>
              <a:rPr lang="en-US" kern="0" dirty="0"/>
              <a:t>≈ 739-686 </a:t>
            </a:r>
            <a:r>
              <a:rPr lang="en-US" sz="1200" kern="0" dirty="0"/>
              <a:t>BC</a:t>
            </a:r>
            <a:endParaRPr lang="en-US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4462819" y="399197"/>
            <a:ext cx="3388814" cy="5309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en-US" sz="3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 of Isaiah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2202407" y="2894383"/>
            <a:ext cx="446967" cy="3254990"/>
          </a:xfrm>
          <a:prstGeom prst="leftBrace">
            <a:avLst>
              <a:gd name="adj1" fmla="val 36896"/>
              <a:gd name="adj2" fmla="val 50000"/>
            </a:avLst>
          </a:prstGeom>
          <a:solidFill>
            <a:srgbClr val="FFFF00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367" y="4251069"/>
            <a:ext cx="388421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sz="1200" kern="0" dirty="0">
                <a:solidFill>
                  <a:schemeClr val="bg1"/>
                </a:solidFill>
              </a:rPr>
              <a:t>Kings </a:t>
            </a:r>
            <a:r>
              <a:rPr lang="en-US" sz="1200" kern="0" dirty="0" err="1">
                <a:solidFill>
                  <a:schemeClr val="bg1"/>
                </a:solidFill>
              </a:rPr>
              <a:t>Uzziah</a:t>
            </a:r>
            <a:r>
              <a:rPr lang="en-US" sz="1200" kern="0" dirty="0">
                <a:solidFill>
                  <a:schemeClr val="bg1"/>
                </a:solidFill>
              </a:rPr>
              <a:t>/ </a:t>
            </a:r>
            <a:r>
              <a:rPr lang="en-US" sz="1200" kern="0" dirty="0" err="1">
                <a:solidFill>
                  <a:schemeClr val="bg1"/>
                </a:solidFill>
              </a:rPr>
              <a:t>Jotham</a:t>
            </a:r>
            <a:r>
              <a:rPr lang="en-US" sz="1200" kern="0" dirty="0">
                <a:solidFill>
                  <a:schemeClr val="bg1"/>
                </a:solidFill>
              </a:rPr>
              <a:t>/ Ahaz/ Hezekiah</a:t>
            </a:r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13" name="Explosion: 8 Points 12"/>
          <p:cNvSpPr/>
          <p:nvPr/>
        </p:nvSpPr>
        <p:spPr>
          <a:xfrm>
            <a:off x="2653331" y="1701077"/>
            <a:ext cx="682100" cy="66839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511" y="3856325"/>
            <a:ext cx="699577" cy="68128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-394746" y="2568260"/>
            <a:ext cx="1723475" cy="120032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defRPr/>
            </a:pPr>
            <a:r>
              <a:rPr lang="en-US" sz="1200" b="1" kern="0" dirty="0"/>
              <a:t>1.) Syria </a:t>
            </a:r>
          </a:p>
          <a:p>
            <a:pPr algn="r">
              <a:defRPr/>
            </a:pPr>
            <a:r>
              <a:rPr lang="en-US" sz="1200" b="1" kern="0" dirty="0"/>
              <a:t>&amp; Israel </a:t>
            </a:r>
          </a:p>
          <a:p>
            <a:pPr algn="r">
              <a:defRPr/>
            </a:pPr>
            <a:r>
              <a:rPr lang="en-US" sz="1200" kern="0" dirty="0"/>
              <a:t>war with </a:t>
            </a:r>
          </a:p>
          <a:p>
            <a:pPr algn="r">
              <a:defRPr/>
            </a:pPr>
            <a:r>
              <a:rPr lang="en-US" sz="1200" kern="0" dirty="0"/>
              <a:t>Judah</a:t>
            </a:r>
          </a:p>
          <a:p>
            <a:pPr algn="r">
              <a:defRPr/>
            </a:pPr>
            <a:r>
              <a:rPr lang="en-US" sz="1200" kern="0" dirty="0"/>
              <a:t>(735)</a:t>
            </a:r>
          </a:p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79" y="1586552"/>
            <a:ext cx="1851660" cy="3060511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 err="1">
                <a:solidFill>
                  <a:schemeClr val="bg1"/>
                </a:solidFill>
                <a:latin typeface="Book Antiqua" panose="02040602050305030304" pitchFamily="18" charset="0"/>
              </a:rPr>
              <a:t>Uzziah</a:t>
            </a:r>
            <a:r>
              <a:rPr lang="en-US" sz="24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  <a:latin typeface="Book Antiqua" panose="02040602050305030304" pitchFamily="18" charset="0"/>
              </a:rPr>
              <a:t>Righteous</a:t>
            </a: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400" b="1" u="sng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24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People: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  <a:latin typeface="Book Antiqua" panose="02040602050305030304" pitchFamily="18" charset="0"/>
              </a:rPr>
              <a:t>Righteous</a:t>
            </a:r>
            <a:endParaRPr lang="en-US" sz="1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Explosion: 14 Points 8"/>
          <p:cNvSpPr/>
          <p:nvPr/>
        </p:nvSpPr>
        <p:spPr>
          <a:xfrm rot="1643592">
            <a:off x="291485" y="2312895"/>
            <a:ext cx="2194560" cy="1801906"/>
          </a:xfrm>
          <a:prstGeom prst="irregularSeal2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572" y="387239"/>
            <a:ext cx="7260923" cy="1050398"/>
          </a:xfrm>
        </p:spPr>
        <p:txBody>
          <a:bodyPr/>
          <a:lstStyle/>
          <a:p>
            <a:pPr algn="ctr"/>
            <a:r>
              <a:rPr lang="en-US" sz="3300" u="sng" dirty="0">
                <a:latin typeface="AR JULIAN" panose="02000000000000000000" pitchFamily="2" charset="0"/>
              </a:rPr>
              <a:t>Morality During the 4 Reigns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06040" y="1586550"/>
            <a:ext cx="1851660" cy="3060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50000"/>
              </a:prstClr>
            </a:outerShdw>
          </a:effectLst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 err="1">
                <a:solidFill>
                  <a:schemeClr val="bg1"/>
                </a:solidFill>
                <a:latin typeface="Book Antiqua" panose="02040602050305030304" pitchFamily="18" charset="0"/>
              </a:rPr>
              <a:t>Jotham</a:t>
            </a:r>
            <a:r>
              <a:rPr lang="en-US" sz="24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24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People:</a:t>
            </a:r>
          </a:p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1566070"/>
            <a:ext cx="1851660" cy="3060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50000"/>
              </a:prstClr>
            </a:outerShdw>
          </a:effectLst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Ahaz: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24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People:</a:t>
            </a: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33062" y="1586550"/>
            <a:ext cx="1851660" cy="3060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50000"/>
              </a:prstClr>
            </a:outerShdw>
          </a:effectLst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Hezekiah: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24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People: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039" y="2694474"/>
            <a:ext cx="1640541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342900">
              <a:spcBef>
                <a:spcPts val="75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2100" dirty="0">
                <a:latin typeface="Book Antiqua" panose="02040602050305030304" pitchFamily="18" charset="0"/>
                <a:ea typeface="+mj-ea"/>
                <a:cs typeface="+mj-cs"/>
              </a:rPr>
              <a:t>Incident of pride/ rebellion</a:t>
            </a:r>
          </a:p>
        </p:txBody>
      </p:sp>
    </p:spTree>
    <p:extLst>
      <p:ext uri="{BB962C8B-B14F-4D97-AF65-F5344CB8AC3E}">
        <p14:creationId xmlns:p14="http://schemas.microsoft.com/office/powerpoint/2010/main" val="166936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Chron. 26:15-16- </a:t>
            </a:r>
            <a:r>
              <a:rPr lang="en-US" dirty="0" err="1"/>
              <a:t>Uzziah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79" y="1389936"/>
            <a:ext cx="7603822" cy="4013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i="1" dirty="0"/>
              <a:t>And his fame spread far, for he was marvelously helped, till he was strong.</a:t>
            </a:r>
            <a:endParaRPr lang="en-US" sz="2100" b="1" i="1" dirty="0"/>
          </a:p>
          <a:p>
            <a:pPr marL="0" indent="0">
              <a:buNone/>
            </a:pPr>
            <a:endParaRPr lang="en-US" sz="2100" i="1" baseline="30000" dirty="0"/>
          </a:p>
          <a:p>
            <a:pPr marL="0" indent="0">
              <a:buNone/>
            </a:pPr>
            <a:r>
              <a:rPr lang="en-US" sz="2100" i="1" dirty="0"/>
              <a:t>But when he was strong, he grew proud, to his destruction. For he was unfaithful to the </a:t>
            </a:r>
            <a:r>
              <a:rPr lang="en-US" sz="2100" i="1" cap="small" dirty="0"/>
              <a:t>Lord</a:t>
            </a:r>
            <a:r>
              <a:rPr lang="en-US" sz="2100" i="1" dirty="0"/>
              <a:t> his God and entered the temple of the </a:t>
            </a:r>
            <a:r>
              <a:rPr lang="en-US" sz="2100" i="1" cap="small" dirty="0"/>
              <a:t>Lord</a:t>
            </a:r>
            <a:r>
              <a:rPr lang="en-US" sz="2100" i="1" dirty="0"/>
              <a:t> to burn incense on the altar of incense.</a:t>
            </a:r>
          </a:p>
          <a:p>
            <a:pPr marL="0" indent="0">
              <a:buNone/>
            </a:pPr>
            <a:endParaRPr lang="en-US" sz="2100" i="1" dirty="0"/>
          </a:p>
        </p:txBody>
      </p:sp>
    </p:spTree>
    <p:extLst>
      <p:ext uri="{BB962C8B-B14F-4D97-AF65-F5344CB8AC3E}">
        <p14:creationId xmlns:p14="http://schemas.microsoft.com/office/powerpoint/2010/main" val="338259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79" y="1586552"/>
            <a:ext cx="1851660" cy="3060511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 err="1">
                <a:solidFill>
                  <a:schemeClr val="bg1"/>
                </a:solidFill>
                <a:latin typeface="Book Antiqua" panose="02040602050305030304" pitchFamily="18" charset="0"/>
              </a:rPr>
              <a:t>Uzziah</a:t>
            </a:r>
            <a:r>
              <a:rPr lang="en-US" sz="24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  <a:latin typeface="Book Antiqua" panose="02040602050305030304" pitchFamily="18" charset="0"/>
              </a:rPr>
              <a:t>Righteous</a:t>
            </a: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400" b="1" u="sng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24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People: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  <a:latin typeface="Book Antiqua" panose="02040602050305030304" pitchFamily="18" charset="0"/>
              </a:rPr>
              <a:t>Righteous</a:t>
            </a:r>
            <a:endParaRPr lang="en-US" sz="1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Explosion: 14 Points 8"/>
          <p:cNvSpPr/>
          <p:nvPr/>
        </p:nvSpPr>
        <p:spPr>
          <a:xfrm rot="1643592">
            <a:off x="291485" y="2312895"/>
            <a:ext cx="2194560" cy="1801906"/>
          </a:xfrm>
          <a:prstGeom prst="irregularSeal2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572" y="387239"/>
            <a:ext cx="7260923" cy="1050398"/>
          </a:xfrm>
        </p:spPr>
        <p:txBody>
          <a:bodyPr/>
          <a:lstStyle/>
          <a:p>
            <a:r>
              <a:rPr lang="en-US" sz="3300" u="sng" dirty="0">
                <a:latin typeface="AR JULIAN" panose="02000000000000000000" pitchFamily="2" charset="0"/>
              </a:rPr>
              <a:t>Reigns of the 4 Kings During Isaiah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06040" y="1586550"/>
            <a:ext cx="1851660" cy="3060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50000"/>
              </a:prstClr>
            </a:outerShdw>
          </a:effectLst>
        </p:spPr>
        <p:txBody>
          <a:bodyPr vert="horz" lIns="68580" tIns="34290" rIns="68580" bIns="3429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 err="1">
                <a:solidFill>
                  <a:schemeClr val="bg1"/>
                </a:solidFill>
                <a:latin typeface="Book Antiqua" panose="02040602050305030304" pitchFamily="18" charset="0"/>
              </a:rPr>
              <a:t>Jotham</a:t>
            </a:r>
            <a:r>
              <a:rPr lang="en-US" sz="24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  <a:latin typeface="Book Antiqua" panose="02040602050305030304" pitchFamily="18" charset="0"/>
              </a:rPr>
              <a:t>Righteous </a:t>
            </a: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24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People: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Book Antiqua" panose="02040602050305030304" pitchFamily="18" charset="0"/>
              </a:rPr>
              <a:t>Righteous/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Book Antiqua" panose="02040602050305030304" pitchFamily="18" charset="0"/>
              </a:rPr>
              <a:t>Unrighteous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1566070"/>
            <a:ext cx="1851660" cy="3060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50000"/>
              </a:prstClr>
            </a:outerShdw>
          </a:effectLst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Ahaz: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24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People:</a:t>
            </a: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33062" y="1586550"/>
            <a:ext cx="1851660" cy="3060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50000"/>
              </a:prstClr>
            </a:outerShdw>
          </a:effectLst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Hezekiah:</a:t>
            </a: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24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People: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039" y="2694474"/>
            <a:ext cx="1640541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342900">
              <a:spcBef>
                <a:spcPts val="75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2100" dirty="0">
                <a:latin typeface="Book Antiqua" panose="02040602050305030304" pitchFamily="18" charset="0"/>
                <a:ea typeface="+mj-ea"/>
                <a:cs typeface="+mj-cs"/>
              </a:rPr>
              <a:t>Incident of pride/ rebellion</a:t>
            </a:r>
          </a:p>
        </p:txBody>
      </p:sp>
    </p:spTree>
    <p:extLst>
      <p:ext uri="{BB962C8B-B14F-4D97-AF65-F5344CB8AC3E}">
        <p14:creationId xmlns:p14="http://schemas.microsoft.com/office/powerpoint/2010/main" val="340508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Chron. 27:2- </a:t>
            </a:r>
            <a:r>
              <a:rPr lang="en-US" dirty="0" err="1"/>
              <a:t>Jotham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79" y="1389936"/>
            <a:ext cx="7603822" cy="4013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i="1" dirty="0"/>
              <a:t>And he did what was right in the eyes of the </a:t>
            </a:r>
            <a:r>
              <a:rPr lang="en-US" sz="2100" i="1" cap="small" dirty="0"/>
              <a:t>Lord</a:t>
            </a:r>
            <a:r>
              <a:rPr lang="en-US" sz="2100" i="1" dirty="0"/>
              <a:t> according to all that his father </a:t>
            </a:r>
            <a:r>
              <a:rPr lang="en-US" sz="2100" i="1" dirty="0" err="1"/>
              <a:t>Uzziah</a:t>
            </a:r>
            <a:r>
              <a:rPr lang="en-US" sz="2100" i="1" dirty="0"/>
              <a:t> had done, except he did not enter the temple of the </a:t>
            </a:r>
            <a:r>
              <a:rPr lang="en-US" sz="2100" i="1" cap="small" dirty="0"/>
              <a:t>Lord</a:t>
            </a:r>
            <a:r>
              <a:rPr lang="en-US" sz="2100" i="1" dirty="0"/>
              <a:t>. But the people still followed corrupt practices.</a:t>
            </a:r>
          </a:p>
        </p:txBody>
      </p:sp>
    </p:spTree>
    <p:extLst>
      <p:ext uri="{BB962C8B-B14F-4D97-AF65-F5344CB8AC3E}">
        <p14:creationId xmlns:p14="http://schemas.microsoft.com/office/powerpoint/2010/main" val="47142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79" y="1586552"/>
            <a:ext cx="1851660" cy="3060511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 err="1">
                <a:solidFill>
                  <a:schemeClr val="bg1"/>
                </a:solidFill>
                <a:latin typeface="Book Antiqua" panose="02040602050305030304" pitchFamily="18" charset="0"/>
              </a:rPr>
              <a:t>Uzziah</a:t>
            </a:r>
            <a:r>
              <a:rPr lang="en-US" sz="24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  <a:latin typeface="Book Antiqua" panose="02040602050305030304" pitchFamily="18" charset="0"/>
              </a:rPr>
              <a:t>Righteous</a:t>
            </a: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400" b="1" u="sng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24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People: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  <a:latin typeface="Book Antiqua" panose="02040602050305030304" pitchFamily="18" charset="0"/>
              </a:rPr>
              <a:t>Righteous</a:t>
            </a:r>
            <a:endParaRPr lang="en-US" sz="1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Explosion: 14 Points 8"/>
          <p:cNvSpPr/>
          <p:nvPr/>
        </p:nvSpPr>
        <p:spPr>
          <a:xfrm rot="1643592">
            <a:off x="291485" y="2312895"/>
            <a:ext cx="2194560" cy="1801906"/>
          </a:xfrm>
          <a:prstGeom prst="irregularSeal2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572" y="387239"/>
            <a:ext cx="7260923" cy="1050398"/>
          </a:xfrm>
        </p:spPr>
        <p:txBody>
          <a:bodyPr/>
          <a:lstStyle/>
          <a:p>
            <a:r>
              <a:rPr lang="en-US" sz="3300" u="sng" dirty="0">
                <a:latin typeface="AR JULIAN" panose="02000000000000000000" pitchFamily="2" charset="0"/>
              </a:rPr>
              <a:t>Reigns of the 4 Kings During Isaiah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06040" y="1586550"/>
            <a:ext cx="1851660" cy="3060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50000"/>
              </a:prstClr>
            </a:outerShdw>
          </a:effectLst>
        </p:spPr>
        <p:txBody>
          <a:bodyPr vert="horz" lIns="68580" tIns="34290" rIns="68580" bIns="3429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 err="1">
                <a:solidFill>
                  <a:schemeClr val="bg1"/>
                </a:solidFill>
                <a:latin typeface="Book Antiqua" panose="02040602050305030304" pitchFamily="18" charset="0"/>
              </a:rPr>
              <a:t>Jotham</a:t>
            </a:r>
            <a:r>
              <a:rPr lang="en-US" sz="24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  <a:latin typeface="Book Antiqua" panose="02040602050305030304" pitchFamily="18" charset="0"/>
              </a:rPr>
              <a:t>Righteous </a:t>
            </a: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24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People: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Book Antiqua" panose="02040602050305030304" pitchFamily="18" charset="0"/>
              </a:rPr>
              <a:t>Righteous/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Book Antiqua" panose="02040602050305030304" pitchFamily="18" charset="0"/>
              </a:rPr>
              <a:t>Unrighteous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1566070"/>
            <a:ext cx="1851660" cy="3060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50000"/>
              </a:prstClr>
            </a:outerShdw>
          </a:effectLst>
        </p:spPr>
        <p:txBody>
          <a:bodyPr vert="horz" lIns="68580" tIns="34290" rIns="68580" bIns="3429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Ahaz: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  <a:latin typeface="Book Antiqua" panose="02040602050305030304" pitchFamily="18" charset="0"/>
              </a:rPr>
              <a:t>Unrighteous </a:t>
            </a: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24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People: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  <a:latin typeface="Book Antiqua" panose="02040602050305030304" pitchFamily="18" charset="0"/>
              </a:rPr>
              <a:t>Unrighteous</a:t>
            </a: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33062" y="1586550"/>
            <a:ext cx="1851660" cy="3060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50000"/>
              </a:prstClr>
            </a:outerShdw>
          </a:effectLst>
        </p:spPr>
        <p:txBody>
          <a:bodyPr vert="horz" lIns="68580" tIns="34290" rIns="68580" bIns="3429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Hezekiah: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  <a:latin typeface="Book Antiqua" panose="02040602050305030304" pitchFamily="18" charset="0"/>
              </a:rPr>
              <a:t>Righteous </a:t>
            </a: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sz="21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24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People: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  <a:latin typeface="Book Antiqua" panose="02040602050305030304" pitchFamily="18" charset="0"/>
              </a:rPr>
              <a:t>Righteous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039" y="2694474"/>
            <a:ext cx="1640541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342900">
              <a:spcBef>
                <a:spcPts val="75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2100" dirty="0">
                <a:latin typeface="Book Antiqua" panose="02040602050305030304" pitchFamily="18" charset="0"/>
                <a:ea typeface="+mj-ea"/>
                <a:cs typeface="+mj-cs"/>
              </a:rPr>
              <a:t>Incident of pride/ rebellion</a:t>
            </a:r>
          </a:p>
        </p:txBody>
      </p:sp>
      <p:sp>
        <p:nvSpPr>
          <p:cNvPr id="10" name="Scroll: Horizontal 9"/>
          <p:cNvSpPr/>
          <p:nvPr/>
        </p:nvSpPr>
        <p:spPr>
          <a:xfrm>
            <a:off x="7059706" y="2366683"/>
            <a:ext cx="1573306" cy="1366538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66119" y="2530579"/>
            <a:ext cx="1366893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AR JULIAN" panose="02000000000000000000" pitchFamily="2" charset="0"/>
              </a:rPr>
              <a:t>Major spiritual reforms</a:t>
            </a:r>
          </a:p>
        </p:txBody>
      </p:sp>
    </p:spTree>
    <p:extLst>
      <p:ext uri="{BB962C8B-B14F-4D97-AF65-F5344CB8AC3E}">
        <p14:creationId xmlns:p14="http://schemas.microsoft.com/office/powerpoint/2010/main" val="223138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67" y="350089"/>
            <a:ext cx="7053542" cy="1050398"/>
          </a:xfrm>
        </p:spPr>
        <p:txBody>
          <a:bodyPr/>
          <a:lstStyle/>
          <a:p>
            <a:pPr algn="ctr"/>
            <a:r>
              <a:rPr lang="en-US" u="sng" dirty="0">
                <a:effectLst>
                  <a:outerShdw blurRad="50800" dist="63500" dir="5400000" algn="t" rotWithShape="0">
                    <a:prstClr val="black">
                      <a:alpha val="61000"/>
                    </a:prstClr>
                  </a:outerShdw>
                </a:effectLst>
                <a:latin typeface="AR JULIAN" panose="02000000000000000000" pitchFamily="2" charset="0"/>
              </a:rPr>
              <a:t>Breakdown of the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107" y="1539686"/>
            <a:ext cx="2743200" cy="3146611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101600" dir="2700000" algn="tl" rotWithShape="0">
              <a:prstClr val="black">
                <a:alpha val="8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 err="1">
                <a:solidFill>
                  <a:schemeClr val="bg1"/>
                </a:solidFill>
                <a:latin typeface="AR JULIAN" panose="02000000000000000000" pitchFamily="2" charset="0"/>
              </a:rPr>
              <a:t>Chs</a:t>
            </a:r>
            <a:r>
              <a:rPr lang="en-US" sz="2400" b="1" u="sng" dirty="0">
                <a:solidFill>
                  <a:schemeClr val="bg1"/>
                </a:solidFill>
                <a:latin typeface="AR JULIAN" panose="02000000000000000000" pitchFamily="2" charset="0"/>
              </a:rPr>
              <a:t>. 1-37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  <a:latin typeface="AR JULIAN" panose="02000000000000000000" pitchFamily="2" charset="0"/>
              </a:rPr>
              <a:t>-Assyria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  <a:latin typeface="AR JULIAN" panose="02000000000000000000" pitchFamily="2" charset="0"/>
              </a:rPr>
              <a:t>-God’s King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25440" y="1539686"/>
            <a:ext cx="2743200" cy="31466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101600" dir="8100000" algn="tr" rotWithShape="0">
              <a:prstClr val="black">
                <a:alpha val="80000"/>
              </a:prstClr>
            </a:outerShdw>
          </a:effectLst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 err="1">
                <a:solidFill>
                  <a:schemeClr val="bg1"/>
                </a:solidFill>
                <a:latin typeface="AR JULIAN" panose="02000000000000000000" pitchFamily="2" charset="0"/>
              </a:rPr>
              <a:t>Chs</a:t>
            </a:r>
            <a:r>
              <a:rPr lang="en-US" sz="2400" b="1" u="sng" dirty="0">
                <a:solidFill>
                  <a:schemeClr val="bg1"/>
                </a:solidFill>
                <a:latin typeface="AR JULIAN" panose="02000000000000000000" pitchFamily="2" charset="0"/>
              </a:rPr>
              <a:t>. 40-66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  <a:latin typeface="AR JULIAN" panose="02000000000000000000" pitchFamily="2" charset="0"/>
              </a:rPr>
              <a:t>-Babylon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  <a:latin typeface="AR JULIAN" panose="02000000000000000000" pitchFamily="2" charset="0"/>
              </a:rPr>
              <a:t>-God’s Servant &amp; 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  <a:latin typeface="AR JULIAN" panose="02000000000000000000" pitchFamily="2" charset="0"/>
              </a:rPr>
              <a:t>Conqueror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889" y="1539686"/>
            <a:ext cx="1547969" cy="31466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101600" dir="5400000" algn="t" rotWithShape="0">
              <a:prstClr val="black">
                <a:alpha val="80000"/>
              </a:prstClr>
            </a:outerShdw>
          </a:effectLst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300" b="1" u="sng" dirty="0" err="1">
                <a:solidFill>
                  <a:schemeClr val="bg1"/>
                </a:solidFill>
                <a:latin typeface="AR JULIAN" panose="02000000000000000000" pitchFamily="2" charset="0"/>
              </a:rPr>
              <a:t>Chs</a:t>
            </a:r>
            <a:r>
              <a:rPr lang="en-US" sz="2300" b="1" u="sng" dirty="0">
                <a:solidFill>
                  <a:schemeClr val="bg1"/>
                </a:solidFill>
                <a:latin typeface="AR JULIAN" panose="02000000000000000000" pitchFamily="2" charset="0"/>
              </a:rPr>
              <a:t>. 38-39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  <a:latin typeface="AR JULIAN" panose="02000000000000000000" pitchFamily="2" charset="0"/>
              </a:rPr>
              <a:t>-Assyria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  <a:latin typeface="AR JULIAN" panose="02000000000000000000" pitchFamily="2" charset="0"/>
              </a:rPr>
              <a:t>-Babylon</a:t>
            </a:r>
          </a:p>
        </p:txBody>
      </p:sp>
    </p:spTree>
    <p:extLst>
      <p:ext uri="{BB962C8B-B14F-4D97-AF65-F5344CB8AC3E}">
        <p14:creationId xmlns:p14="http://schemas.microsoft.com/office/powerpoint/2010/main" val="27256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460</Words>
  <Application>Microsoft Office PowerPoint</Application>
  <PresentationFormat>On-screen Show (16:9)</PresentationFormat>
  <Paragraphs>185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Ion</vt:lpstr>
      <vt:lpstr>PowerPoint Presentation</vt:lpstr>
      <vt:lpstr>PowerPoint Presentation</vt:lpstr>
      <vt:lpstr>Morality During the 4 Reigns </vt:lpstr>
      <vt:lpstr>2 Chron. 26:15-16- Uzziah</vt:lpstr>
      <vt:lpstr>Reigns of the 4 Kings During Isaiah</vt:lpstr>
      <vt:lpstr>2 Chron. 27:2- Jotham</vt:lpstr>
      <vt:lpstr>Reigns of the 4 Kings During Isaiah</vt:lpstr>
      <vt:lpstr>Breakdown of the Book</vt:lpstr>
      <vt:lpstr>PowerPoint Presentation</vt:lpstr>
      <vt:lpstr>Like a booth in a vineyard, Like a lodge in a cucumber field</vt:lpstr>
      <vt:lpstr>1:18-20</vt:lpstr>
      <vt:lpstr>“The city”- Jerusalem/Zion (1:21-23)</vt:lpstr>
      <vt:lpstr>1:24-26</vt:lpstr>
      <vt:lpstr>1:27-31</vt:lpstr>
      <vt:lpstr>Isaiah 2:2-4 </vt:lpstr>
      <vt:lpstr>2:5</vt:lpstr>
      <vt:lpstr>2:5-11</vt:lpstr>
      <vt:lpstr>2:12-22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Pickup</dc:creator>
  <cp:lastModifiedBy>University</cp:lastModifiedBy>
  <cp:revision>33</cp:revision>
  <dcterms:created xsi:type="dcterms:W3CDTF">2016-09-06T15:33:07Z</dcterms:created>
  <dcterms:modified xsi:type="dcterms:W3CDTF">2016-09-07T22:53:10Z</dcterms:modified>
</cp:coreProperties>
</file>