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7" r:id="rId2"/>
    <p:sldId id="258" r:id="rId3"/>
    <p:sldId id="271" r:id="rId4"/>
    <p:sldId id="261" r:id="rId5"/>
    <p:sldId id="262" r:id="rId6"/>
    <p:sldId id="263" r:id="rId7"/>
    <p:sldId id="264" r:id="rId8"/>
    <p:sldId id="265" r:id="rId9"/>
    <p:sldId id="266" r:id="rId10"/>
    <p:sldId id="267" r:id="rId11"/>
    <p:sldId id="268" r:id="rId12"/>
    <p:sldId id="270" r:id="rId13"/>
    <p:sldId id="272" r:id="rId14"/>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6" d="100"/>
          <a:sy n="96" d="100"/>
        </p:scale>
        <p:origin x="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085850"/>
            <a:ext cx="6619244" cy="2497186"/>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66216" y="3583035"/>
            <a:ext cx="6619244" cy="646065"/>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37004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3600440"/>
            <a:ext cx="6619243"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216" y="514350"/>
            <a:ext cx="6619244" cy="27305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7" y="4025494"/>
            <a:ext cx="6619242"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1036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6619244" cy="1485900"/>
          </a:xfrm>
        </p:spPr>
        <p:txBody>
          <a:bodyPr/>
          <a:lstStyle>
            <a:lvl1pPr>
              <a:defRPr sz="3600"/>
            </a:lvl1pPr>
          </a:lstStyle>
          <a:p>
            <a:r>
              <a:rPr lang="en-US"/>
              <a:t>Click to edit Master title style</a:t>
            </a:r>
            <a:endParaRPr lang="en-US" dirty="0"/>
          </a:p>
        </p:txBody>
      </p:sp>
      <p:sp>
        <p:nvSpPr>
          <p:cNvPr id="8" name="Text Placeholder 3"/>
          <p:cNvSpPr>
            <a:spLocks noGrp="1"/>
          </p:cNvSpPr>
          <p:nvPr>
            <p:ph type="body" sz="half" idx="2"/>
          </p:nvPr>
        </p:nvSpPr>
        <p:spPr>
          <a:xfrm>
            <a:off x="866216" y="2743200"/>
            <a:ext cx="6619244" cy="177165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02138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085850"/>
            <a:ext cx="5999486" cy="1742531"/>
          </a:xfrm>
        </p:spPr>
        <p:txBody>
          <a:bodyPr/>
          <a:lstStyle>
            <a:lvl1pPr>
              <a:defRPr sz="3600"/>
            </a:lvl1pPr>
          </a:lstStyle>
          <a:p>
            <a:r>
              <a:rPr lang="en-US"/>
              <a:t>Click to edit Master title style</a:t>
            </a:r>
            <a:endParaRPr lang="en-US" dirty="0"/>
          </a:p>
        </p:txBody>
      </p:sp>
      <p:sp>
        <p:nvSpPr>
          <p:cNvPr id="11" name="Text Placeholder 3"/>
          <p:cNvSpPr>
            <a:spLocks noGrp="1"/>
          </p:cNvSpPr>
          <p:nvPr>
            <p:ph type="body" sz="half" idx="14"/>
          </p:nvPr>
        </p:nvSpPr>
        <p:spPr>
          <a:xfrm>
            <a:off x="1447800" y="2828380"/>
            <a:ext cx="5459737" cy="256631"/>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en-US"/>
              <a:t>Edit Master text styles</a:t>
            </a:r>
          </a:p>
        </p:txBody>
      </p:sp>
      <p:sp>
        <p:nvSpPr>
          <p:cNvPr id="10" name="Text Placeholder 3"/>
          <p:cNvSpPr>
            <a:spLocks noGrp="1"/>
          </p:cNvSpPr>
          <p:nvPr>
            <p:ph type="body" sz="half" idx="2"/>
          </p:nvPr>
        </p:nvSpPr>
        <p:spPr>
          <a:xfrm>
            <a:off x="866216" y="3262993"/>
            <a:ext cx="6619244" cy="12573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673721" y="728440"/>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1960341"/>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375527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343151"/>
            <a:ext cx="6619245" cy="1239885"/>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60048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74710" y="1485900"/>
            <a:ext cx="2210150"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6" name="Text Placeholder 3"/>
          <p:cNvSpPr>
            <a:spLocks noGrp="1"/>
          </p:cNvSpPr>
          <p:nvPr>
            <p:ph type="body" sz="half" idx="15"/>
          </p:nvPr>
        </p:nvSpPr>
        <p:spPr>
          <a:xfrm>
            <a:off x="489347" y="2000250"/>
            <a:ext cx="2195513"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Text Placeholder 4"/>
          <p:cNvSpPr>
            <a:spLocks noGrp="1"/>
          </p:cNvSpPr>
          <p:nvPr>
            <p:ph type="body" sz="quarter" idx="3"/>
          </p:nvPr>
        </p:nvSpPr>
        <p:spPr>
          <a:xfrm>
            <a:off x="2912745" y="1485900"/>
            <a:ext cx="2202181"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9" name="Text Placeholder 3"/>
          <p:cNvSpPr>
            <a:spLocks noGrp="1"/>
          </p:cNvSpPr>
          <p:nvPr>
            <p:ph type="body" sz="half" idx="16"/>
          </p:nvPr>
        </p:nvSpPr>
        <p:spPr>
          <a:xfrm>
            <a:off x="2904829" y="2000250"/>
            <a:ext cx="2210096"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4" name="Text Placeholder 4"/>
          <p:cNvSpPr>
            <a:spLocks noGrp="1"/>
          </p:cNvSpPr>
          <p:nvPr>
            <p:ph type="body" sz="quarter" idx="13"/>
          </p:nvPr>
        </p:nvSpPr>
        <p:spPr>
          <a:xfrm>
            <a:off x="5343525" y="1485900"/>
            <a:ext cx="2199085"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Text Placeholder 3"/>
          <p:cNvSpPr>
            <a:spLocks noGrp="1"/>
          </p:cNvSpPr>
          <p:nvPr>
            <p:ph type="body" sz="half" idx="17"/>
          </p:nvPr>
        </p:nvSpPr>
        <p:spPr>
          <a:xfrm>
            <a:off x="5343525" y="2000250"/>
            <a:ext cx="2199085"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cxnSp>
        <p:nvCxnSpPr>
          <p:cNvPr id="17" name="Straight Connector 16"/>
          <p:cNvCxnSpPr/>
          <p:nvPr/>
        </p:nvCxnSpPr>
        <p:spPr>
          <a:xfrm>
            <a:off x="2794607" y="1600200"/>
            <a:ext cx="0" cy="29718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10/18/2016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35680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89347" y="3188212"/>
            <a:ext cx="2205038"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9" name="Picture Placeholder 2"/>
          <p:cNvSpPr>
            <a:spLocks noGrp="1" noChangeAspect="1"/>
          </p:cNvSpPr>
          <p:nvPr>
            <p:ph type="pic" idx="15"/>
          </p:nvPr>
        </p:nvSpPr>
        <p:spPr>
          <a:xfrm>
            <a:off x="489347" y="1657350"/>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2" name="Text Placeholder 3"/>
          <p:cNvSpPr>
            <a:spLocks noGrp="1"/>
          </p:cNvSpPr>
          <p:nvPr>
            <p:ph type="body" sz="half" idx="18"/>
          </p:nvPr>
        </p:nvSpPr>
        <p:spPr>
          <a:xfrm>
            <a:off x="489347" y="3620409"/>
            <a:ext cx="220503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Text Placeholder 4"/>
          <p:cNvSpPr>
            <a:spLocks noGrp="1"/>
          </p:cNvSpPr>
          <p:nvPr>
            <p:ph type="body" sz="quarter" idx="3"/>
          </p:nvPr>
        </p:nvSpPr>
        <p:spPr>
          <a:xfrm>
            <a:off x="2917032" y="3188212"/>
            <a:ext cx="2197894"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30" name="Picture Placeholder 2"/>
          <p:cNvSpPr>
            <a:spLocks noGrp="1" noChangeAspect="1"/>
          </p:cNvSpPr>
          <p:nvPr>
            <p:ph type="pic" idx="21"/>
          </p:nvPr>
        </p:nvSpPr>
        <p:spPr>
          <a:xfrm>
            <a:off x="2917031" y="1657350"/>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3" name="Text Placeholder 3"/>
          <p:cNvSpPr>
            <a:spLocks noGrp="1"/>
          </p:cNvSpPr>
          <p:nvPr>
            <p:ph type="body" sz="half" idx="19"/>
          </p:nvPr>
        </p:nvSpPr>
        <p:spPr>
          <a:xfrm>
            <a:off x="2916016" y="3620408"/>
            <a:ext cx="2200805"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4" name="Text Placeholder 4"/>
          <p:cNvSpPr>
            <a:spLocks noGrp="1"/>
          </p:cNvSpPr>
          <p:nvPr>
            <p:ph type="body" sz="quarter" idx="13"/>
          </p:nvPr>
        </p:nvSpPr>
        <p:spPr>
          <a:xfrm>
            <a:off x="5343525" y="3188212"/>
            <a:ext cx="2199085"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31" name="Picture Placeholder 2"/>
          <p:cNvSpPr>
            <a:spLocks noGrp="1" noChangeAspect="1"/>
          </p:cNvSpPr>
          <p:nvPr>
            <p:ph type="pic" idx="22"/>
          </p:nvPr>
        </p:nvSpPr>
        <p:spPr>
          <a:xfrm>
            <a:off x="5343525" y="1657350"/>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20"/>
          </p:nvPr>
        </p:nvSpPr>
        <p:spPr>
          <a:xfrm>
            <a:off x="5343432" y="3620406"/>
            <a:ext cx="220199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cxnSp>
        <p:nvCxnSpPr>
          <p:cNvPr id="19" name="Straight Connector 18"/>
          <p:cNvCxnSpPr/>
          <p:nvPr/>
        </p:nvCxnSpPr>
        <p:spPr>
          <a:xfrm>
            <a:off x="2794607" y="1600200"/>
            <a:ext cx="0" cy="29718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1600200"/>
            <a:ext cx="0" cy="297516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10/18/2016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3386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260210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22660"/>
            <a:ext cx="1314451" cy="4369594"/>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348" y="665561"/>
            <a:ext cx="5567362" cy="402669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19162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70461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146300"/>
            <a:ext cx="6619243" cy="1436735"/>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16578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485" y="1545432"/>
            <a:ext cx="3297254" cy="3146822"/>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0870" y="1542069"/>
            <a:ext cx="3297256" cy="315018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27815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485" y="1428750"/>
            <a:ext cx="3297254"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27485" y="1885950"/>
            <a:ext cx="3297254" cy="28063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0872" y="1428750"/>
            <a:ext cx="3297254"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240872" y="1885950"/>
            <a:ext cx="3297254" cy="28063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10/18/2016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87210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10/18/2016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90981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10/18/2016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59545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5" y="1085850"/>
            <a:ext cx="2550798" cy="1085850"/>
          </a:xfrm>
        </p:spPr>
        <p:txBody>
          <a:bodyPr anchor="b"/>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3588462" y="1085850"/>
            <a:ext cx="3896998" cy="3429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215" y="2346961"/>
            <a:ext cx="2550797" cy="21716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10/18/2016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82640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390644"/>
            <a:ext cx="3819680" cy="1181106"/>
          </a:xfrm>
        </p:spPr>
        <p:txBody>
          <a:bodyPr anchor="b">
            <a:normAutofit/>
          </a:bodyPr>
          <a:lstStyle>
            <a:lvl1pPr algn="l">
              <a:defRPr sz="27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2160" y="857250"/>
            <a:ext cx="2400300"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6" y="2743200"/>
            <a:ext cx="3813734" cy="10287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96581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002264"/>
            <a:ext cx="3027759" cy="3141236"/>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169261"/>
            <a:ext cx="1141809" cy="1774090"/>
          </a:xfrm>
          <a:prstGeom prst="rect">
            <a:avLst/>
          </a:prstGeom>
        </p:spPr>
      </p:pic>
      <p:sp>
        <p:nvSpPr>
          <p:cNvPr id="16" name="Oval 15"/>
          <p:cNvSpPr/>
          <p:nvPr/>
        </p:nvSpPr>
        <p:spPr>
          <a:xfrm>
            <a:off x="6456759" y="1257300"/>
            <a:ext cx="2114550" cy="211455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856055"/>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4572000"/>
            <a:ext cx="745301" cy="571500"/>
          </a:xfrm>
          <a:prstGeom prst="rect">
            <a:avLst/>
          </a:prstGeom>
        </p:spPr>
      </p:pic>
      <p:sp>
        <p:nvSpPr>
          <p:cNvPr id="14" name="Rectangle 13"/>
          <p:cNvSpPr/>
          <p:nvPr/>
        </p:nvSpPr>
        <p:spPr>
          <a:xfrm>
            <a:off x="7828359" y="0"/>
            <a:ext cx="514350" cy="8572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39538"/>
            <a:ext cx="7053542" cy="1050398"/>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484" y="1539689"/>
            <a:ext cx="6709906" cy="314661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616730" y="1343026"/>
            <a:ext cx="74294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4AAD347D-5ACD-4C99-B74B-A9C85AD731AF}" type="datetimeFigureOut">
              <a:rPr lang="en-US" smtClean="0"/>
              <a:t>10/18/2016</a:t>
            </a:fld>
            <a:endParaRPr lang="en-US" dirty="0"/>
          </a:p>
        </p:txBody>
      </p:sp>
      <p:sp>
        <p:nvSpPr>
          <p:cNvPr id="5" name="Footer Placeholder 4"/>
          <p:cNvSpPr>
            <a:spLocks noGrp="1"/>
          </p:cNvSpPr>
          <p:nvPr>
            <p:ph type="ftr" sz="quarter" idx="3"/>
          </p:nvPr>
        </p:nvSpPr>
        <p:spPr>
          <a:xfrm rot="5400000">
            <a:off x="6713680" y="2418973"/>
            <a:ext cx="2894846"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4406" y="221797"/>
            <a:ext cx="628649" cy="575765"/>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581995116"/>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hf sldNum="0" hdr="0" ftr="0" dt="0"/>
  <p:txStyles>
    <p:titleStyle>
      <a:lvl1pPr algn="l" defTabSz="342900" rtl="0" eaLnBrk="1" latinLnBrk="0" hangingPunct="1">
        <a:spcBef>
          <a:spcPct val="0"/>
        </a:spcBef>
        <a:buNone/>
        <a:defRPr sz="315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bg2">
            <a:lumMod val="40000"/>
            <a:lumOff val="60000"/>
          </a:schemeClr>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bg2">
            <a:lumMod val="40000"/>
            <a:lumOff val="60000"/>
          </a:schemeClr>
        </a:buClr>
        <a:buSzPct val="80000"/>
        <a:buFont typeface="Wingdings 3" charset="2"/>
        <a:buChar char=""/>
        <a:defRPr sz="135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5pPr>
      <a:lvl6pPr marL="187950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7449" y="2175766"/>
            <a:ext cx="7277669" cy="1419619"/>
          </a:xfrm>
          <a:prstGeom prst="rect">
            <a:avLst/>
          </a:prstGeom>
          <a:noFill/>
        </p:spPr>
        <p:txBody>
          <a:bodyPr wrap="square" rtlCol="0">
            <a:spAutoFit/>
          </a:bodyPr>
          <a:lstStyle/>
          <a:p>
            <a:pPr algn="ctr" defTabSz="914310">
              <a:defRPr/>
            </a:pPr>
            <a:r>
              <a:rPr lang="en-US" sz="8625" kern="0" dirty="0">
                <a:effectLst>
                  <a:outerShdw blurRad="50800" dist="38100" dir="2700000" algn="tl" rotWithShape="0">
                    <a:prstClr val="black">
                      <a:alpha val="40000"/>
                    </a:prstClr>
                  </a:outerShdw>
                </a:effectLst>
              </a:rPr>
              <a:t>Isaiah:</a:t>
            </a:r>
          </a:p>
        </p:txBody>
      </p:sp>
      <p:sp>
        <p:nvSpPr>
          <p:cNvPr id="7" name="TextBox 6"/>
          <p:cNvSpPr txBox="1"/>
          <p:nvPr/>
        </p:nvSpPr>
        <p:spPr>
          <a:xfrm>
            <a:off x="0" y="3572306"/>
            <a:ext cx="9144000" cy="600164"/>
          </a:xfrm>
          <a:prstGeom prst="rect">
            <a:avLst/>
          </a:prstGeom>
          <a:solidFill>
            <a:schemeClr val="accent1">
              <a:lumMod val="75000"/>
            </a:schemeClr>
          </a:solidFill>
          <a:effectLst>
            <a:outerShdw blurRad="50800" dist="63500" dir="5400000" algn="t" rotWithShape="0">
              <a:prstClr val="black">
                <a:alpha val="40000"/>
              </a:prstClr>
            </a:outerShdw>
          </a:effectLst>
        </p:spPr>
        <p:txBody>
          <a:bodyPr wrap="square" rtlCol="0">
            <a:spAutoFit/>
          </a:bodyPr>
          <a:lstStyle/>
          <a:p>
            <a:pPr defTabSz="914310">
              <a:defRPr/>
            </a:pPr>
            <a:r>
              <a:rPr lang="en-US" sz="3300" kern="0" dirty="0"/>
              <a:t>                    </a:t>
            </a:r>
            <a:r>
              <a:rPr lang="en-US" sz="3300" kern="0" dirty="0">
                <a:effectLst>
                  <a:outerShdw blurRad="50800" dist="127000" dir="2700000" algn="tl" rotWithShape="0">
                    <a:prstClr val="black">
                      <a:alpha val="40000"/>
                    </a:prstClr>
                  </a:outerShdw>
                </a:effectLst>
              </a:rPr>
              <a:t>Portraits of Jesus</a:t>
            </a:r>
          </a:p>
        </p:txBody>
      </p:sp>
    </p:spTree>
    <p:extLst>
      <p:ext uri="{BB962C8B-B14F-4D97-AF65-F5344CB8AC3E}">
        <p14:creationId xmlns:p14="http://schemas.microsoft.com/office/powerpoint/2010/main" val="3435648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171372"/>
            <a:ext cx="7053542" cy="1050398"/>
          </a:xfrm>
        </p:spPr>
        <p:txBody>
          <a:bodyPr/>
          <a:lstStyle/>
          <a:p>
            <a:r>
              <a:rPr lang="en-US" dirty="0"/>
              <a:t>Ch. 31 Getting Help from Egypt</a:t>
            </a:r>
            <a:br>
              <a:rPr lang="en-US" dirty="0"/>
            </a:br>
            <a:endParaRPr lang="en-US" dirty="0"/>
          </a:p>
        </p:txBody>
      </p:sp>
      <p:sp>
        <p:nvSpPr>
          <p:cNvPr id="3" name="Content Placeholder 2"/>
          <p:cNvSpPr>
            <a:spLocks noGrp="1"/>
          </p:cNvSpPr>
          <p:nvPr>
            <p:ph idx="1"/>
          </p:nvPr>
        </p:nvSpPr>
        <p:spPr>
          <a:xfrm>
            <a:off x="389990" y="735724"/>
            <a:ext cx="8207471" cy="4319751"/>
          </a:xfrm>
        </p:spPr>
        <p:txBody>
          <a:bodyPr>
            <a:normAutofit fontScale="92500" lnSpcReduction="10000"/>
          </a:bodyPr>
          <a:lstStyle/>
          <a:p>
            <a:pPr marL="0" indent="0">
              <a:buNone/>
            </a:pPr>
            <a:r>
              <a:rPr lang="en-US" sz="1800" i="1" dirty="0"/>
              <a:t>The Egyptians are man, and not God,</a:t>
            </a:r>
            <a:br>
              <a:rPr lang="en-US" sz="1800" i="1" dirty="0"/>
            </a:br>
            <a:r>
              <a:rPr lang="en-US" sz="1800" i="1" dirty="0"/>
              <a:t>    and their horses are flesh, and not spirit.</a:t>
            </a:r>
            <a:br>
              <a:rPr lang="en-US" sz="1800" i="1" dirty="0"/>
            </a:br>
            <a:r>
              <a:rPr lang="en-US" sz="1800" i="1" dirty="0"/>
              <a:t>When the </a:t>
            </a:r>
            <a:r>
              <a:rPr lang="en-US" sz="1800" i="1" cap="small" dirty="0"/>
              <a:t>Lord</a:t>
            </a:r>
            <a:r>
              <a:rPr lang="en-US" sz="1800" i="1" dirty="0"/>
              <a:t> stretches out his hand,</a:t>
            </a:r>
            <a:br>
              <a:rPr lang="en-US" sz="1800" i="1" dirty="0"/>
            </a:br>
            <a:r>
              <a:rPr lang="en-US" sz="1800" i="1" dirty="0"/>
              <a:t>    the helper will stumble, and he who is helped will fall,</a:t>
            </a:r>
            <a:br>
              <a:rPr lang="en-US" sz="1800" i="1" dirty="0"/>
            </a:br>
            <a:r>
              <a:rPr lang="en-US" sz="1800" i="1" dirty="0"/>
              <a:t>    and they will all perish together. (vs. 3)</a:t>
            </a:r>
          </a:p>
          <a:p>
            <a:pPr marL="0" indent="0">
              <a:buNone/>
            </a:pPr>
            <a:r>
              <a:rPr lang="en-US" sz="1800" i="1" dirty="0"/>
              <a:t>For thus the </a:t>
            </a:r>
            <a:r>
              <a:rPr lang="en-US" sz="1800" i="1" cap="small" dirty="0"/>
              <a:t>Lord</a:t>
            </a:r>
            <a:r>
              <a:rPr lang="en-US" sz="1800" i="1" dirty="0"/>
              <a:t> said to me,</a:t>
            </a:r>
            <a:br>
              <a:rPr lang="en-US" sz="1800" i="1" dirty="0"/>
            </a:br>
            <a:r>
              <a:rPr lang="en-US" sz="1800" i="1" dirty="0"/>
              <a:t>“As a lion or a young lion growls over his prey,</a:t>
            </a:r>
            <a:br>
              <a:rPr lang="en-US" sz="1800" i="1" dirty="0"/>
            </a:br>
            <a:r>
              <a:rPr lang="en-US" sz="1800" i="1" dirty="0"/>
              <a:t>    and when a band of shepherds is called out against him</a:t>
            </a:r>
            <a:br>
              <a:rPr lang="en-US" sz="1800" i="1" dirty="0"/>
            </a:br>
            <a:r>
              <a:rPr lang="en-US" sz="1800" i="1" dirty="0"/>
              <a:t>he is not terrified by their shouting</a:t>
            </a:r>
            <a:br>
              <a:rPr lang="en-US" sz="1800" i="1" dirty="0"/>
            </a:br>
            <a:r>
              <a:rPr lang="en-US" sz="1800" i="1" dirty="0"/>
              <a:t>    or daunted at their noise,</a:t>
            </a:r>
            <a:br>
              <a:rPr lang="en-US" sz="1800" i="1" dirty="0"/>
            </a:br>
            <a:r>
              <a:rPr lang="en-US" sz="1800" i="1" dirty="0"/>
              <a:t>so the </a:t>
            </a:r>
            <a:r>
              <a:rPr lang="en-US" sz="1800" i="1" cap="small" dirty="0"/>
              <a:t>Lord</a:t>
            </a:r>
            <a:r>
              <a:rPr lang="en-US" sz="1800" i="1" dirty="0"/>
              <a:t> of hosts will come down</a:t>
            </a:r>
            <a:br>
              <a:rPr lang="en-US" sz="1800" i="1" dirty="0"/>
            </a:br>
            <a:r>
              <a:rPr lang="en-US" sz="1800" i="1" dirty="0"/>
              <a:t>    to fight on Mount Zion and on its hill.</a:t>
            </a:r>
            <a:br>
              <a:rPr lang="en-US" sz="1800" i="1" dirty="0"/>
            </a:br>
            <a:r>
              <a:rPr lang="en-US" sz="1800" i="1" dirty="0"/>
              <a:t>Like birds hovering, so the </a:t>
            </a:r>
            <a:r>
              <a:rPr lang="en-US" sz="1800" i="1" cap="small" dirty="0"/>
              <a:t>Lord</a:t>
            </a:r>
            <a:r>
              <a:rPr lang="en-US" sz="1800" i="1" dirty="0"/>
              <a:t> of hosts</a:t>
            </a:r>
            <a:br>
              <a:rPr lang="en-US" sz="1800" i="1" dirty="0"/>
            </a:br>
            <a:r>
              <a:rPr lang="en-US" sz="1800" i="1" dirty="0"/>
              <a:t>    will protect Jerusalem;</a:t>
            </a:r>
            <a:br>
              <a:rPr lang="en-US" sz="1800" i="1" dirty="0"/>
            </a:br>
            <a:r>
              <a:rPr lang="en-US" sz="1800" i="1" dirty="0"/>
              <a:t>he will protect and deliver it;</a:t>
            </a:r>
            <a:br>
              <a:rPr lang="en-US" sz="1800" i="1" dirty="0"/>
            </a:br>
            <a:r>
              <a:rPr lang="en-US" sz="1800" i="1" dirty="0"/>
              <a:t>    he will spare and rescue it.” (vs. 4-5)</a:t>
            </a:r>
          </a:p>
          <a:p>
            <a:pPr marL="0" indent="0">
              <a:buNone/>
            </a:pPr>
            <a:endParaRPr lang="en-US" sz="1800" i="1" dirty="0"/>
          </a:p>
          <a:p>
            <a:pPr marL="0" indent="0">
              <a:buNone/>
            </a:pPr>
            <a:endParaRPr lang="en-US" sz="1800" i="1" dirty="0"/>
          </a:p>
        </p:txBody>
      </p:sp>
    </p:spTree>
    <p:extLst>
      <p:ext uri="{BB962C8B-B14F-4D97-AF65-F5344CB8AC3E}">
        <p14:creationId xmlns:p14="http://schemas.microsoft.com/office/powerpoint/2010/main" val="2958151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171372"/>
            <a:ext cx="7053542" cy="1050398"/>
          </a:xfrm>
        </p:spPr>
        <p:txBody>
          <a:bodyPr/>
          <a:lstStyle/>
          <a:p>
            <a:r>
              <a:rPr lang="en-US" dirty="0"/>
              <a:t>Ch. 32</a:t>
            </a:r>
            <a:br>
              <a:rPr lang="en-US" dirty="0"/>
            </a:br>
            <a:endParaRPr lang="en-US" dirty="0"/>
          </a:p>
        </p:txBody>
      </p:sp>
      <p:sp>
        <p:nvSpPr>
          <p:cNvPr id="3" name="Content Placeholder 2"/>
          <p:cNvSpPr>
            <a:spLocks noGrp="1"/>
          </p:cNvSpPr>
          <p:nvPr>
            <p:ph idx="1"/>
          </p:nvPr>
        </p:nvSpPr>
        <p:spPr>
          <a:xfrm>
            <a:off x="389990" y="735724"/>
            <a:ext cx="8207471" cy="4319751"/>
          </a:xfrm>
        </p:spPr>
        <p:txBody>
          <a:bodyPr>
            <a:normAutofit lnSpcReduction="10000"/>
          </a:bodyPr>
          <a:lstStyle/>
          <a:p>
            <a:pPr marL="0" indent="0">
              <a:buNone/>
            </a:pPr>
            <a:r>
              <a:rPr lang="en-US" sz="1800" i="1" dirty="0"/>
              <a:t>Behold, a king will reign in righteousness,</a:t>
            </a:r>
            <a:br>
              <a:rPr lang="en-US" sz="1800" i="1" dirty="0"/>
            </a:br>
            <a:r>
              <a:rPr lang="en-US" sz="1800" i="1" dirty="0"/>
              <a:t>    and princes will rule in justice. (vs. 1)</a:t>
            </a:r>
          </a:p>
          <a:p>
            <a:pPr marL="0" indent="0">
              <a:buNone/>
            </a:pPr>
            <a:endParaRPr lang="en-US" sz="1800" i="1" dirty="0"/>
          </a:p>
          <a:p>
            <a:pPr marL="0" indent="0">
              <a:buNone/>
            </a:pPr>
            <a:r>
              <a:rPr lang="en-US" sz="1800" i="1" dirty="0"/>
              <a:t>For the palace is forsaken,</a:t>
            </a:r>
            <a:br>
              <a:rPr lang="en-US" sz="1800" i="1" dirty="0"/>
            </a:br>
            <a:r>
              <a:rPr lang="en-US" sz="1800" i="1" dirty="0"/>
              <a:t>    the populous city deserted…</a:t>
            </a:r>
          </a:p>
          <a:p>
            <a:pPr marL="0" indent="0">
              <a:buNone/>
            </a:pPr>
            <a:br>
              <a:rPr lang="en-US" sz="1800" i="1" dirty="0"/>
            </a:br>
            <a:r>
              <a:rPr lang="en-US" sz="1800" i="1" dirty="0"/>
              <a:t>…until the Spirit is poured upon us from on high,</a:t>
            </a:r>
            <a:br>
              <a:rPr lang="en-US" sz="1800" i="1" dirty="0"/>
            </a:br>
            <a:r>
              <a:rPr lang="en-US" sz="1800" i="1" dirty="0"/>
              <a:t>    and the wilderness becomes a fruitful field,</a:t>
            </a:r>
            <a:br>
              <a:rPr lang="en-US" sz="1800" i="1" dirty="0"/>
            </a:br>
            <a:r>
              <a:rPr lang="en-US" sz="1800" i="1" dirty="0"/>
              <a:t>    and the fruitful field is deemed a forest.</a:t>
            </a:r>
            <a:br>
              <a:rPr lang="en-US" sz="1800" i="1" dirty="0"/>
            </a:br>
            <a:r>
              <a:rPr lang="en-US" sz="1800" i="1" dirty="0"/>
              <a:t>Then justice will dwell in the wilderness,</a:t>
            </a:r>
            <a:br>
              <a:rPr lang="en-US" sz="1800" i="1" dirty="0"/>
            </a:br>
            <a:r>
              <a:rPr lang="en-US" sz="1800" i="1" dirty="0"/>
              <a:t>    and righteousness abide in the fruitful field.</a:t>
            </a:r>
            <a:br>
              <a:rPr lang="en-US" sz="1800" i="1" dirty="0"/>
            </a:br>
            <a:r>
              <a:rPr lang="en-US" sz="1800" i="1" dirty="0"/>
              <a:t>And the effect of righteousness will be peace,</a:t>
            </a:r>
            <a:br>
              <a:rPr lang="en-US" sz="1800" i="1" dirty="0"/>
            </a:br>
            <a:r>
              <a:rPr lang="en-US" sz="1800" i="1" dirty="0"/>
              <a:t>    and the result of righteousness, quietness and trust forever.</a:t>
            </a:r>
            <a:br>
              <a:rPr lang="en-US" sz="1800" i="1" dirty="0"/>
            </a:br>
            <a:r>
              <a:rPr lang="en-US" sz="1800" i="1" dirty="0"/>
              <a:t>My people will abide in a peaceful habitation,</a:t>
            </a:r>
            <a:br>
              <a:rPr lang="en-US" sz="1800" i="1" dirty="0"/>
            </a:br>
            <a:r>
              <a:rPr lang="en-US" sz="1800" i="1" dirty="0"/>
              <a:t>    in secure dwellings, and in quiet resting places. (vs. 14-18)</a:t>
            </a:r>
          </a:p>
        </p:txBody>
      </p:sp>
    </p:spTree>
    <p:extLst>
      <p:ext uri="{BB962C8B-B14F-4D97-AF65-F5344CB8AC3E}">
        <p14:creationId xmlns:p14="http://schemas.microsoft.com/office/powerpoint/2010/main" val="137107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171372"/>
            <a:ext cx="7053542" cy="1050398"/>
          </a:xfrm>
        </p:spPr>
        <p:txBody>
          <a:bodyPr/>
          <a:lstStyle/>
          <a:p>
            <a:r>
              <a:rPr lang="en-US" dirty="0"/>
              <a:t>Ch. 33</a:t>
            </a:r>
            <a:br>
              <a:rPr lang="en-US" dirty="0"/>
            </a:br>
            <a:endParaRPr lang="en-US" dirty="0"/>
          </a:p>
        </p:txBody>
      </p:sp>
      <p:sp>
        <p:nvSpPr>
          <p:cNvPr id="3" name="Content Placeholder 2"/>
          <p:cNvSpPr>
            <a:spLocks noGrp="1"/>
          </p:cNvSpPr>
          <p:nvPr>
            <p:ph idx="1"/>
          </p:nvPr>
        </p:nvSpPr>
        <p:spPr>
          <a:xfrm>
            <a:off x="389990" y="735724"/>
            <a:ext cx="8207471" cy="4319751"/>
          </a:xfrm>
        </p:spPr>
        <p:txBody>
          <a:bodyPr>
            <a:normAutofit/>
          </a:bodyPr>
          <a:lstStyle/>
          <a:p>
            <a:pPr marL="0" indent="0">
              <a:buNone/>
            </a:pPr>
            <a:r>
              <a:rPr lang="en-US" sz="1800" i="1" dirty="0"/>
              <a:t>And no inhabitant will say, “I am sick”;</a:t>
            </a:r>
            <a:br>
              <a:rPr lang="en-US" sz="1800" i="1" dirty="0"/>
            </a:br>
            <a:r>
              <a:rPr lang="en-US" sz="1800" i="1" dirty="0"/>
              <a:t>    the people who dwell there will be forgiven their iniquity. (vs. 24)</a:t>
            </a:r>
          </a:p>
        </p:txBody>
      </p:sp>
    </p:spTree>
    <p:extLst>
      <p:ext uri="{BB962C8B-B14F-4D97-AF65-F5344CB8AC3E}">
        <p14:creationId xmlns:p14="http://schemas.microsoft.com/office/powerpoint/2010/main" val="3705141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30959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6118" y="29815"/>
            <a:ext cx="7053542" cy="1050398"/>
          </a:xfrm>
        </p:spPr>
        <p:txBody>
          <a:bodyPr/>
          <a:lstStyle/>
          <a:p>
            <a:pPr algn="ctr"/>
            <a:r>
              <a:rPr lang="en-US" dirty="0"/>
              <a:t>Chapters 1-39</a:t>
            </a:r>
          </a:p>
        </p:txBody>
      </p:sp>
      <p:sp>
        <p:nvSpPr>
          <p:cNvPr id="10" name="TextBox 9"/>
          <p:cNvSpPr txBox="1"/>
          <p:nvPr/>
        </p:nvSpPr>
        <p:spPr>
          <a:xfrm>
            <a:off x="79897" y="1333954"/>
            <a:ext cx="1220246" cy="369332"/>
          </a:xfrm>
          <a:prstGeom prst="rect">
            <a:avLst/>
          </a:prstGeom>
          <a:noFill/>
        </p:spPr>
        <p:txBody>
          <a:bodyPr wrap="square" rtlCol="0">
            <a:spAutoFit/>
          </a:bodyPr>
          <a:lstStyle/>
          <a:p>
            <a:pPr defTabSz="685766"/>
            <a:r>
              <a:rPr lang="en-US" sz="1800" b="1" kern="0" dirty="0"/>
              <a:t>Intro:</a:t>
            </a:r>
          </a:p>
        </p:txBody>
      </p:sp>
      <p:sp>
        <p:nvSpPr>
          <p:cNvPr id="12" name="TextBox 11"/>
          <p:cNvSpPr txBox="1"/>
          <p:nvPr/>
        </p:nvSpPr>
        <p:spPr>
          <a:xfrm>
            <a:off x="1071219" y="1307231"/>
            <a:ext cx="1593329" cy="646331"/>
          </a:xfrm>
          <a:prstGeom prst="rect">
            <a:avLst/>
          </a:prstGeom>
          <a:noFill/>
        </p:spPr>
        <p:txBody>
          <a:bodyPr wrap="square" rtlCol="0">
            <a:spAutoFit/>
          </a:bodyPr>
          <a:lstStyle/>
          <a:p>
            <a:pPr algn="ctr" defTabSz="685766"/>
            <a:r>
              <a:rPr lang="en-US" sz="1800" b="1" kern="0" dirty="0"/>
              <a:t>The Coming King</a:t>
            </a:r>
            <a:endParaRPr lang="en-US" sz="1500" kern="0" dirty="0"/>
          </a:p>
        </p:txBody>
      </p:sp>
      <p:sp>
        <p:nvSpPr>
          <p:cNvPr id="22" name="TextBox 21"/>
          <p:cNvSpPr txBox="1"/>
          <p:nvPr/>
        </p:nvSpPr>
        <p:spPr>
          <a:xfrm>
            <a:off x="4283244" y="2141624"/>
            <a:ext cx="902369" cy="646331"/>
          </a:xfrm>
          <a:prstGeom prst="rect">
            <a:avLst/>
          </a:prstGeom>
          <a:noFill/>
        </p:spPr>
        <p:txBody>
          <a:bodyPr wrap="square" rtlCol="0">
            <a:spAutoFit/>
          </a:bodyPr>
          <a:lstStyle/>
          <a:p>
            <a:pPr defTabSz="685766"/>
            <a:endParaRPr lang="en-US" sz="1800" kern="0" dirty="0">
              <a:solidFill>
                <a:sysClr val="windowText" lastClr="000000"/>
              </a:solidFill>
            </a:endParaRPr>
          </a:p>
          <a:p>
            <a:pPr marL="214303" indent="-214303" defTabSz="685766">
              <a:buFont typeface="Arial" panose="020B0604020202020204" pitchFamily="34" charset="0"/>
              <a:buChar char="•"/>
            </a:pPr>
            <a:endParaRPr lang="en-US" sz="1800" kern="0" dirty="0">
              <a:solidFill>
                <a:sysClr val="windowText" lastClr="000000"/>
              </a:solidFill>
            </a:endParaRPr>
          </a:p>
        </p:txBody>
      </p:sp>
      <p:sp>
        <p:nvSpPr>
          <p:cNvPr id="25" name="TextBox 24"/>
          <p:cNvSpPr txBox="1"/>
          <p:nvPr/>
        </p:nvSpPr>
        <p:spPr>
          <a:xfrm>
            <a:off x="2836232" y="1333954"/>
            <a:ext cx="1593329" cy="923330"/>
          </a:xfrm>
          <a:prstGeom prst="rect">
            <a:avLst/>
          </a:prstGeom>
          <a:noFill/>
        </p:spPr>
        <p:txBody>
          <a:bodyPr wrap="square" rtlCol="0">
            <a:spAutoFit/>
          </a:bodyPr>
          <a:lstStyle/>
          <a:p>
            <a:pPr algn="ctr" defTabSz="685766"/>
            <a:r>
              <a:rPr lang="en-US" sz="1800" b="1" kern="0" dirty="0"/>
              <a:t>The King Rules the Nations</a:t>
            </a:r>
            <a:endParaRPr lang="en-US" sz="1500" kern="0" dirty="0"/>
          </a:p>
        </p:txBody>
      </p:sp>
      <p:sp>
        <p:nvSpPr>
          <p:cNvPr id="15" name="TextBox 14"/>
          <p:cNvSpPr txBox="1"/>
          <p:nvPr/>
        </p:nvSpPr>
        <p:spPr>
          <a:xfrm>
            <a:off x="4551255" y="1333954"/>
            <a:ext cx="1593329" cy="923330"/>
          </a:xfrm>
          <a:prstGeom prst="rect">
            <a:avLst/>
          </a:prstGeom>
          <a:noFill/>
        </p:spPr>
        <p:txBody>
          <a:bodyPr wrap="square" rtlCol="0">
            <a:spAutoFit/>
          </a:bodyPr>
          <a:lstStyle/>
          <a:p>
            <a:pPr algn="ctr" defTabSz="685766"/>
            <a:r>
              <a:rPr lang="en-US" sz="1800" b="1" kern="0" dirty="0"/>
              <a:t>The King Rules the Earth</a:t>
            </a:r>
            <a:endParaRPr lang="en-US" sz="1400" kern="0" dirty="0"/>
          </a:p>
        </p:txBody>
      </p:sp>
      <p:sp>
        <p:nvSpPr>
          <p:cNvPr id="9" name="Rectangle 8"/>
          <p:cNvSpPr/>
          <p:nvPr/>
        </p:nvSpPr>
        <p:spPr>
          <a:xfrm>
            <a:off x="102870" y="685803"/>
            <a:ext cx="1062315" cy="621430"/>
          </a:xfrm>
          <a:prstGeom prst="rect">
            <a:avLst/>
          </a:prstGeom>
          <a:solidFill>
            <a:schemeClr val="accent4">
              <a:lumMod val="40000"/>
              <a:lumOff val="60000"/>
            </a:schemeClr>
          </a:solidFill>
          <a:ln>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r>
              <a:rPr lang="en-US" sz="2700" kern="0" dirty="0">
                <a:solidFill>
                  <a:schemeClr val="bg1"/>
                </a:solidFill>
                <a:latin typeface="AR JULIAN" panose="02000000000000000000" pitchFamily="2" charset="0"/>
              </a:rPr>
              <a:t>1-5</a:t>
            </a:r>
          </a:p>
        </p:txBody>
      </p:sp>
      <p:sp>
        <p:nvSpPr>
          <p:cNvPr id="11" name="Rectangle 10"/>
          <p:cNvSpPr/>
          <p:nvPr/>
        </p:nvSpPr>
        <p:spPr>
          <a:xfrm>
            <a:off x="1200141" y="685803"/>
            <a:ext cx="1312271" cy="621430"/>
          </a:xfrm>
          <a:prstGeom prst="rect">
            <a:avLst/>
          </a:prstGeom>
          <a:solidFill>
            <a:schemeClr val="accent4">
              <a:lumMod val="40000"/>
              <a:lumOff val="60000"/>
            </a:schemeClr>
          </a:solidFill>
          <a:ln>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r>
              <a:rPr lang="en-US" sz="2700" kern="0" dirty="0">
                <a:solidFill>
                  <a:schemeClr val="bg1"/>
                </a:solidFill>
                <a:latin typeface="AR JULIAN" panose="02000000000000000000" pitchFamily="2" charset="0"/>
              </a:rPr>
              <a:t>6-12</a:t>
            </a:r>
          </a:p>
        </p:txBody>
      </p:sp>
      <p:sp>
        <p:nvSpPr>
          <p:cNvPr id="13" name="Rectangle 12"/>
          <p:cNvSpPr/>
          <p:nvPr/>
        </p:nvSpPr>
        <p:spPr>
          <a:xfrm>
            <a:off x="2539944" y="685803"/>
            <a:ext cx="2249608" cy="621430"/>
          </a:xfrm>
          <a:prstGeom prst="rect">
            <a:avLst/>
          </a:prstGeom>
          <a:solidFill>
            <a:schemeClr val="accent4">
              <a:lumMod val="40000"/>
              <a:lumOff val="60000"/>
            </a:schemeClr>
          </a:solidFill>
          <a:ln>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r>
              <a:rPr lang="en-US" sz="2700" kern="0" dirty="0">
                <a:solidFill>
                  <a:schemeClr val="bg1"/>
                </a:solidFill>
                <a:latin typeface="AR JULIAN" panose="02000000000000000000" pitchFamily="2" charset="0"/>
              </a:rPr>
              <a:t>13-23</a:t>
            </a:r>
          </a:p>
        </p:txBody>
      </p:sp>
      <p:sp>
        <p:nvSpPr>
          <p:cNvPr id="14" name="Rectangle 13"/>
          <p:cNvSpPr/>
          <p:nvPr/>
        </p:nvSpPr>
        <p:spPr>
          <a:xfrm>
            <a:off x="4823921" y="685801"/>
            <a:ext cx="1024997" cy="621430"/>
          </a:xfrm>
          <a:prstGeom prst="rect">
            <a:avLst/>
          </a:prstGeom>
          <a:solidFill>
            <a:schemeClr val="accent4">
              <a:lumMod val="40000"/>
              <a:lumOff val="60000"/>
            </a:schemeClr>
          </a:solidFill>
          <a:ln>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475" kern="0" dirty="0">
                <a:solidFill>
                  <a:schemeClr val="bg1"/>
                </a:solidFill>
                <a:latin typeface="AR JULIAN" panose="02000000000000000000" pitchFamily="2" charset="0"/>
              </a:rPr>
              <a:t>24-27</a:t>
            </a:r>
          </a:p>
        </p:txBody>
      </p:sp>
      <p:sp>
        <p:nvSpPr>
          <p:cNvPr id="16" name="Rectangle 15"/>
          <p:cNvSpPr/>
          <p:nvPr/>
        </p:nvSpPr>
        <p:spPr>
          <a:xfrm>
            <a:off x="5874889" y="685800"/>
            <a:ext cx="2249608" cy="621792"/>
          </a:xfrm>
          <a:prstGeom prst="rect">
            <a:avLst/>
          </a:prstGeom>
          <a:solidFill>
            <a:schemeClr val="accent4">
              <a:lumMod val="40000"/>
              <a:lumOff val="60000"/>
            </a:schemeClr>
          </a:solidFill>
          <a:ln>
            <a:solidFill>
              <a:schemeClr val="tx1"/>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700" b="0" i="0" u="none" strike="noStrike" kern="0" cap="none" spc="0" normalizeH="0" baseline="0" noProof="0" dirty="0">
                <a:ln>
                  <a:noFill/>
                </a:ln>
                <a:solidFill>
                  <a:schemeClr val="bg1"/>
                </a:solidFill>
                <a:effectLst/>
                <a:uLnTx/>
                <a:uFillTx/>
                <a:latin typeface="AR JULIAN" panose="02000000000000000000" pitchFamily="2" charset="0"/>
              </a:rPr>
              <a:t>28-35</a:t>
            </a:r>
          </a:p>
        </p:txBody>
      </p:sp>
      <p:sp>
        <p:nvSpPr>
          <p:cNvPr id="17" name="TextBox 16"/>
          <p:cNvSpPr txBox="1"/>
          <p:nvPr/>
        </p:nvSpPr>
        <p:spPr>
          <a:xfrm>
            <a:off x="6110419" y="1333954"/>
            <a:ext cx="1778547" cy="1200329"/>
          </a:xfrm>
          <a:prstGeom prst="rect">
            <a:avLst/>
          </a:prstGeom>
          <a:noFill/>
        </p:spPr>
        <p:txBody>
          <a:bodyPr wrap="square" rtlCol="0">
            <a:spAutoFit/>
          </a:bodyPr>
          <a:lstStyle/>
          <a:p>
            <a:pPr algn="ctr" defTabSz="685766"/>
            <a:r>
              <a:rPr lang="en-US" sz="1800" b="1" kern="0" dirty="0"/>
              <a:t>The Astonishing Work of the King</a:t>
            </a:r>
            <a:endParaRPr lang="en-US" sz="1400" kern="0" dirty="0"/>
          </a:p>
        </p:txBody>
      </p:sp>
      <p:sp>
        <p:nvSpPr>
          <p:cNvPr id="5" name="TextBox 4"/>
          <p:cNvSpPr txBox="1"/>
          <p:nvPr/>
        </p:nvSpPr>
        <p:spPr>
          <a:xfrm>
            <a:off x="4283243" y="2225810"/>
            <a:ext cx="4363799" cy="1962076"/>
          </a:xfrm>
          <a:prstGeom prst="rect">
            <a:avLst/>
          </a:prstGeom>
          <a:noFill/>
        </p:spPr>
        <p:txBody>
          <a:bodyPr wrap="square" rtlCol="0">
            <a:spAutoFit/>
          </a:bodyPr>
          <a:lstStyle/>
          <a:p>
            <a:r>
              <a:rPr lang="en-US" dirty="0"/>
              <a:t>-The Lord Reigns over the earth</a:t>
            </a:r>
          </a:p>
          <a:p>
            <a:endParaRPr lang="en-US" dirty="0"/>
          </a:p>
          <a:p>
            <a:r>
              <a:rPr lang="en-US" dirty="0"/>
              <a:t>-He will bring down the sinful city </a:t>
            </a:r>
          </a:p>
          <a:p>
            <a:endParaRPr lang="en-US" dirty="0"/>
          </a:p>
          <a:p>
            <a:r>
              <a:rPr lang="en-US" dirty="0"/>
              <a:t>-He will dwell with His people on Mt. Zion</a:t>
            </a:r>
          </a:p>
          <a:p>
            <a:endParaRPr lang="en-US" dirty="0"/>
          </a:p>
          <a:p>
            <a:r>
              <a:rPr lang="en-US" dirty="0"/>
              <a:t>-He will swallow up death forever</a:t>
            </a:r>
          </a:p>
          <a:p>
            <a:endParaRPr lang="en-US" dirty="0"/>
          </a:p>
          <a:p>
            <a:r>
              <a:rPr lang="en-US" dirty="0"/>
              <a:t>-People from all over the world will come to Him</a:t>
            </a:r>
          </a:p>
        </p:txBody>
      </p:sp>
    </p:spTree>
    <p:extLst>
      <p:ext uri="{BB962C8B-B14F-4D97-AF65-F5344CB8AC3E}">
        <p14:creationId xmlns:p14="http://schemas.microsoft.com/office/powerpoint/2010/main" val="214368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5" grpId="0"/>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72350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Explosion: 14 Points 5"/>
          <p:cNvSpPr/>
          <p:nvPr/>
        </p:nvSpPr>
        <p:spPr>
          <a:xfrm rot="847314">
            <a:off x="649535" y="968781"/>
            <a:ext cx="2405761" cy="1650125"/>
          </a:xfrm>
          <a:prstGeom prst="irregularSeal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xplosion: 14 Points 4"/>
          <p:cNvSpPr/>
          <p:nvPr/>
        </p:nvSpPr>
        <p:spPr>
          <a:xfrm rot="847314">
            <a:off x="558156" y="1133287"/>
            <a:ext cx="2405761" cy="1650125"/>
          </a:xfrm>
          <a:prstGeom prst="irregularSeal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xplosion: 14 Points 3"/>
          <p:cNvSpPr/>
          <p:nvPr/>
        </p:nvSpPr>
        <p:spPr>
          <a:xfrm rot="847314">
            <a:off x="558156" y="1051034"/>
            <a:ext cx="2405761" cy="1650125"/>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28220" y="1634282"/>
            <a:ext cx="6709906" cy="3146611"/>
          </a:xfrm>
        </p:spPr>
        <p:txBody>
          <a:bodyPr>
            <a:normAutofit/>
          </a:bodyPr>
          <a:lstStyle/>
          <a:p>
            <a:pPr marL="0" indent="0">
              <a:buNone/>
            </a:pPr>
            <a:r>
              <a:rPr lang="en-US" sz="2400" dirty="0">
                <a:latin typeface="AR JULIAN" panose="02000000000000000000" pitchFamily="2" charset="0"/>
              </a:rPr>
              <a:t>Destruction </a:t>
            </a:r>
          </a:p>
        </p:txBody>
      </p:sp>
      <p:sp>
        <p:nvSpPr>
          <p:cNvPr id="7" name="Arrow: Striped Right 6"/>
          <p:cNvSpPr/>
          <p:nvPr/>
        </p:nvSpPr>
        <p:spPr>
          <a:xfrm>
            <a:off x="3311627" y="1331761"/>
            <a:ext cx="2227326" cy="1253176"/>
          </a:xfrm>
          <a:prstGeom prst="stripedRightArrow">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857575" y="1196342"/>
            <a:ext cx="2680138" cy="1195001"/>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latin typeface="AR JULIAN" panose="02000000000000000000" pitchFamily="2" charset="0"/>
              </a:rPr>
              <a:t>Salvation</a:t>
            </a:r>
          </a:p>
        </p:txBody>
      </p:sp>
    </p:spTree>
    <p:extLst>
      <p:ext uri="{BB962C8B-B14F-4D97-AF65-F5344CB8AC3E}">
        <p14:creationId xmlns:p14="http://schemas.microsoft.com/office/powerpoint/2010/main" val="38100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28:15  Trusting in Egypt</a:t>
            </a:r>
          </a:p>
        </p:txBody>
      </p:sp>
      <p:sp>
        <p:nvSpPr>
          <p:cNvPr id="3" name="Content Placeholder 2"/>
          <p:cNvSpPr>
            <a:spLocks noGrp="1"/>
          </p:cNvSpPr>
          <p:nvPr>
            <p:ph idx="1"/>
          </p:nvPr>
        </p:nvSpPr>
        <p:spPr>
          <a:xfrm>
            <a:off x="484583" y="1040525"/>
            <a:ext cx="8207471" cy="3645776"/>
          </a:xfrm>
        </p:spPr>
        <p:txBody>
          <a:bodyPr>
            <a:normAutofit/>
          </a:bodyPr>
          <a:lstStyle/>
          <a:p>
            <a:pPr marL="0" indent="0">
              <a:buNone/>
            </a:pPr>
            <a:r>
              <a:rPr lang="en-US" sz="1800" i="1" dirty="0"/>
              <a:t>Because you have said, “We have made a covenant with death,</a:t>
            </a:r>
            <a:br>
              <a:rPr lang="en-US" sz="1800" i="1" dirty="0"/>
            </a:br>
            <a:r>
              <a:rPr lang="en-US" sz="1800" i="1" dirty="0"/>
              <a:t>    and with </a:t>
            </a:r>
            <a:r>
              <a:rPr lang="en-US" sz="1800" i="1" dirty="0" err="1"/>
              <a:t>Sheol</a:t>
            </a:r>
            <a:r>
              <a:rPr lang="en-US" sz="1800" i="1" dirty="0"/>
              <a:t> we have an agreement,</a:t>
            </a:r>
            <a:br>
              <a:rPr lang="en-US" sz="1800" i="1" dirty="0"/>
            </a:br>
            <a:r>
              <a:rPr lang="en-US" sz="1800" i="1" dirty="0"/>
              <a:t>when the overwhelming whip passes through</a:t>
            </a:r>
            <a:br>
              <a:rPr lang="en-US" sz="1800" i="1" dirty="0"/>
            </a:br>
            <a:r>
              <a:rPr lang="en-US" sz="1800" i="1" dirty="0"/>
              <a:t>    it will not come to us,</a:t>
            </a:r>
            <a:br>
              <a:rPr lang="en-US" sz="1800" i="1" dirty="0"/>
            </a:br>
            <a:r>
              <a:rPr lang="en-US" sz="1800" i="1" dirty="0"/>
              <a:t>for we have made lies our refuge,</a:t>
            </a:r>
            <a:br>
              <a:rPr lang="en-US" sz="1800" i="1" dirty="0"/>
            </a:br>
            <a:r>
              <a:rPr lang="en-US" sz="1800" i="1" dirty="0"/>
              <a:t>    and in falsehood we have taken shelter”</a:t>
            </a:r>
          </a:p>
        </p:txBody>
      </p:sp>
    </p:spTree>
    <p:extLst>
      <p:ext uri="{BB962C8B-B14F-4D97-AF65-F5344CB8AC3E}">
        <p14:creationId xmlns:p14="http://schemas.microsoft.com/office/powerpoint/2010/main" val="228660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28:16</a:t>
            </a:r>
          </a:p>
        </p:txBody>
      </p:sp>
      <p:sp>
        <p:nvSpPr>
          <p:cNvPr id="3" name="Content Placeholder 2"/>
          <p:cNvSpPr>
            <a:spLocks noGrp="1"/>
          </p:cNvSpPr>
          <p:nvPr>
            <p:ph idx="1"/>
          </p:nvPr>
        </p:nvSpPr>
        <p:spPr>
          <a:xfrm>
            <a:off x="484583" y="1040525"/>
            <a:ext cx="8207471" cy="3645776"/>
          </a:xfrm>
        </p:spPr>
        <p:txBody>
          <a:bodyPr>
            <a:normAutofit/>
          </a:bodyPr>
          <a:lstStyle/>
          <a:p>
            <a:pPr marL="0" indent="0">
              <a:buNone/>
            </a:pPr>
            <a:r>
              <a:rPr lang="en-US" sz="1800" i="1" dirty="0"/>
              <a:t>therefore thus says the Lord </a:t>
            </a:r>
            <a:r>
              <a:rPr lang="en-US" sz="1800" i="1" cap="small" dirty="0"/>
              <a:t>God</a:t>
            </a:r>
            <a:r>
              <a:rPr lang="en-US" sz="1800" i="1" dirty="0"/>
              <a:t>,</a:t>
            </a:r>
            <a:br>
              <a:rPr lang="en-US" sz="1800" i="1" dirty="0"/>
            </a:br>
            <a:r>
              <a:rPr lang="en-US" sz="1800" i="1" dirty="0"/>
              <a:t>“Behold, I am the one who has laid as a foundation in Zion,</a:t>
            </a:r>
            <a:br>
              <a:rPr lang="en-US" sz="1800" i="1" dirty="0"/>
            </a:br>
            <a:r>
              <a:rPr lang="en-US" sz="1800" i="1" dirty="0"/>
              <a:t>    a stone, a tested stone,</a:t>
            </a:r>
            <a:br>
              <a:rPr lang="en-US" sz="1800" i="1" dirty="0"/>
            </a:br>
            <a:r>
              <a:rPr lang="en-US" sz="1800" i="1" dirty="0"/>
              <a:t>a precious cornerstone, of a sure foundation.</a:t>
            </a:r>
          </a:p>
        </p:txBody>
      </p:sp>
      <p:sp>
        <p:nvSpPr>
          <p:cNvPr id="4" name="Rectangle 3"/>
          <p:cNvSpPr/>
          <p:nvPr/>
        </p:nvSpPr>
        <p:spPr>
          <a:xfrm>
            <a:off x="251791" y="2391299"/>
            <a:ext cx="8564217" cy="2031325"/>
          </a:xfrm>
          <a:prstGeom prst="rect">
            <a:avLst/>
          </a:prstGeom>
          <a:solidFill>
            <a:schemeClr val="accent1"/>
          </a:solidFill>
          <a:ln>
            <a:solidFill>
              <a:schemeClr val="tx1"/>
            </a:solidFill>
          </a:ln>
        </p:spPr>
        <p:txBody>
          <a:bodyPr wrap="square">
            <a:spAutoFit/>
          </a:bodyPr>
          <a:lstStyle/>
          <a:p>
            <a:r>
              <a:rPr lang="en-US" sz="1800" b="1" dirty="0"/>
              <a:t>1 Peter 2:4-6 </a:t>
            </a:r>
            <a:r>
              <a:rPr lang="en-US" sz="1800" dirty="0"/>
              <a:t>As you come to him, a living stone rejected by men but in the sight of God chosen and precious, you yourselves like living stones are being built up as a spiritual house, to be a holy priesthood, to offer spiritual sacrifices acceptable to God through Jesus Christ. For it stands in Scripture:</a:t>
            </a:r>
          </a:p>
          <a:p>
            <a:r>
              <a:rPr lang="en-US" sz="1800" dirty="0"/>
              <a:t> </a:t>
            </a:r>
            <a:r>
              <a:rPr lang="en-US" sz="1800" b="1" i="1" dirty="0"/>
              <a:t>Behold, I am laying in Zion a stone,</a:t>
            </a:r>
            <a:br>
              <a:rPr lang="en-US" sz="1800" b="1" i="1" dirty="0"/>
            </a:br>
            <a:r>
              <a:rPr lang="en-US" sz="1800" b="1" i="1" dirty="0"/>
              <a:t>    a cornerstone chosen and precious,</a:t>
            </a:r>
            <a:br>
              <a:rPr lang="en-US" sz="1800" b="1" i="1" dirty="0"/>
            </a:br>
            <a:r>
              <a:rPr lang="en-US" sz="1800" b="1" i="1" dirty="0"/>
              <a:t>and whoever believes in him will not be put to shame.</a:t>
            </a:r>
          </a:p>
        </p:txBody>
      </p:sp>
    </p:spTree>
    <p:extLst>
      <p:ext uri="{BB962C8B-B14F-4D97-AF65-F5344CB8AC3E}">
        <p14:creationId xmlns:p14="http://schemas.microsoft.com/office/powerpoint/2010/main" val="314957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28:21-22</a:t>
            </a:r>
            <a:br>
              <a:rPr lang="en-US" dirty="0"/>
            </a:br>
            <a:endParaRPr lang="en-US" dirty="0"/>
          </a:p>
        </p:txBody>
      </p:sp>
      <p:sp>
        <p:nvSpPr>
          <p:cNvPr id="3" name="Content Placeholder 2"/>
          <p:cNvSpPr>
            <a:spLocks noGrp="1"/>
          </p:cNvSpPr>
          <p:nvPr>
            <p:ph idx="1"/>
          </p:nvPr>
        </p:nvSpPr>
        <p:spPr>
          <a:xfrm>
            <a:off x="484583" y="1040525"/>
            <a:ext cx="8207471" cy="3645776"/>
          </a:xfrm>
        </p:spPr>
        <p:txBody>
          <a:bodyPr>
            <a:normAutofit/>
          </a:bodyPr>
          <a:lstStyle/>
          <a:p>
            <a:pPr marL="0" indent="0">
              <a:buNone/>
            </a:pPr>
            <a:r>
              <a:rPr lang="en-US" sz="1800" i="1" dirty="0"/>
              <a:t>For the </a:t>
            </a:r>
            <a:r>
              <a:rPr lang="en-US" sz="1800" i="1" cap="small" dirty="0"/>
              <a:t>Lord</a:t>
            </a:r>
            <a:r>
              <a:rPr lang="en-US" sz="1800" i="1" dirty="0"/>
              <a:t> will rise up as on Mount </a:t>
            </a:r>
            <a:r>
              <a:rPr lang="en-US" sz="1800" i="1" dirty="0" err="1"/>
              <a:t>Perazim</a:t>
            </a:r>
            <a:r>
              <a:rPr lang="en-US" sz="1800" i="1" dirty="0"/>
              <a:t>;</a:t>
            </a:r>
            <a:br>
              <a:rPr lang="en-US" sz="1800" i="1" dirty="0"/>
            </a:br>
            <a:r>
              <a:rPr lang="en-US" sz="1800" i="1" dirty="0"/>
              <a:t>    as in the Valley of Gibeon he will be roused;</a:t>
            </a:r>
            <a:br>
              <a:rPr lang="en-US" sz="1800" i="1" dirty="0"/>
            </a:br>
            <a:r>
              <a:rPr lang="en-US" sz="1800" i="1" dirty="0"/>
              <a:t>to do his deed—strange is his deed!</a:t>
            </a:r>
            <a:br>
              <a:rPr lang="en-US" sz="1800" i="1" dirty="0"/>
            </a:br>
            <a:r>
              <a:rPr lang="en-US" sz="1800" i="1" dirty="0"/>
              <a:t>    and to work his work—alien is his work!</a:t>
            </a:r>
            <a:br>
              <a:rPr lang="en-US" sz="1800" i="1" dirty="0"/>
            </a:br>
            <a:r>
              <a:rPr lang="en-US" sz="1800" i="1" dirty="0"/>
              <a:t>Now therefore do not scoff,</a:t>
            </a:r>
            <a:br>
              <a:rPr lang="en-US" sz="1800" i="1" dirty="0"/>
            </a:br>
            <a:r>
              <a:rPr lang="en-US" sz="1800" i="1" dirty="0"/>
              <a:t>    lest your bonds be made strong;</a:t>
            </a:r>
            <a:br>
              <a:rPr lang="en-US" sz="1800" i="1" dirty="0"/>
            </a:br>
            <a:r>
              <a:rPr lang="en-US" sz="1800" i="1" dirty="0"/>
              <a:t>for I have heard a decree of destruction</a:t>
            </a:r>
            <a:br>
              <a:rPr lang="en-US" sz="1800" i="1" dirty="0"/>
            </a:br>
            <a:r>
              <a:rPr lang="en-US" sz="1800" i="1" dirty="0"/>
              <a:t>    from the Lord </a:t>
            </a:r>
            <a:r>
              <a:rPr lang="en-US" sz="1800" i="1" cap="small" dirty="0"/>
              <a:t>God</a:t>
            </a:r>
            <a:r>
              <a:rPr lang="en-US" sz="1800" i="1" dirty="0"/>
              <a:t> of hosts against the whole land.</a:t>
            </a:r>
          </a:p>
          <a:p>
            <a:pPr marL="0" indent="0">
              <a:buNone/>
            </a:pPr>
            <a:endParaRPr lang="en-US" sz="1800" i="1" dirty="0"/>
          </a:p>
          <a:p>
            <a:pPr marL="0" indent="0">
              <a:buNone/>
            </a:pPr>
            <a:endParaRPr lang="en-US" sz="1800" i="1" dirty="0"/>
          </a:p>
        </p:txBody>
      </p:sp>
    </p:spTree>
    <p:extLst>
      <p:ext uri="{BB962C8B-B14F-4D97-AF65-F5344CB8AC3E}">
        <p14:creationId xmlns:p14="http://schemas.microsoft.com/office/powerpoint/2010/main" val="3126250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171372"/>
            <a:ext cx="7053542" cy="1050398"/>
          </a:xfrm>
        </p:spPr>
        <p:txBody>
          <a:bodyPr/>
          <a:lstStyle/>
          <a:p>
            <a:r>
              <a:rPr lang="en-US" dirty="0"/>
              <a:t>Ch. 29 The attack on Jerusalem</a:t>
            </a:r>
            <a:br>
              <a:rPr lang="en-US" dirty="0"/>
            </a:br>
            <a:endParaRPr lang="en-US" dirty="0"/>
          </a:p>
        </p:txBody>
      </p:sp>
      <p:sp>
        <p:nvSpPr>
          <p:cNvPr id="3" name="Content Placeholder 2"/>
          <p:cNvSpPr>
            <a:spLocks noGrp="1"/>
          </p:cNvSpPr>
          <p:nvPr>
            <p:ph idx="1"/>
          </p:nvPr>
        </p:nvSpPr>
        <p:spPr>
          <a:xfrm>
            <a:off x="484584" y="819807"/>
            <a:ext cx="8207471" cy="4221478"/>
          </a:xfrm>
        </p:spPr>
        <p:txBody>
          <a:bodyPr>
            <a:normAutofit fontScale="92500" lnSpcReduction="10000"/>
          </a:bodyPr>
          <a:lstStyle/>
          <a:p>
            <a:pPr marL="0" indent="0">
              <a:buNone/>
            </a:pPr>
            <a:r>
              <a:rPr lang="en-US" sz="1800" i="1" dirty="0"/>
              <a:t>And you will be brought low; from the earth you shall speak,</a:t>
            </a:r>
            <a:br>
              <a:rPr lang="en-US" sz="1800" i="1" dirty="0"/>
            </a:br>
            <a:r>
              <a:rPr lang="en-US" sz="1800" i="1" dirty="0"/>
              <a:t>    and from the dust your speech will be bowed down;</a:t>
            </a:r>
            <a:br>
              <a:rPr lang="en-US" sz="1800" i="1" dirty="0"/>
            </a:br>
            <a:r>
              <a:rPr lang="en-US" sz="1800" i="1" dirty="0"/>
              <a:t>your voice shall come from the ground like the voice of a ghost,</a:t>
            </a:r>
            <a:br>
              <a:rPr lang="en-US" sz="1800" i="1" dirty="0"/>
            </a:br>
            <a:r>
              <a:rPr lang="en-US" sz="1800" i="1" dirty="0"/>
              <a:t>    and from the dust your speech shall whisper.</a:t>
            </a:r>
          </a:p>
          <a:p>
            <a:pPr marL="0" indent="0">
              <a:buNone/>
            </a:pPr>
            <a:r>
              <a:rPr lang="en-US" sz="1800" i="1" dirty="0"/>
              <a:t>But the multitude of your foreign foes shall be like small dust,</a:t>
            </a:r>
            <a:br>
              <a:rPr lang="en-US" sz="1800" i="1" dirty="0"/>
            </a:br>
            <a:r>
              <a:rPr lang="en-US" sz="1800" i="1" dirty="0"/>
              <a:t>    and the multitude of the ruthless like passing chaff.</a:t>
            </a:r>
            <a:br>
              <a:rPr lang="en-US" sz="1800" i="1" dirty="0"/>
            </a:br>
            <a:r>
              <a:rPr lang="en-US" sz="1800" i="1" dirty="0"/>
              <a:t>And in an instant, suddenly,</a:t>
            </a:r>
            <a:br>
              <a:rPr lang="en-US" sz="1800" i="1" dirty="0"/>
            </a:br>
            <a:r>
              <a:rPr lang="en-US" sz="1800" i="1" baseline="30000" dirty="0"/>
              <a:t> </a:t>
            </a:r>
            <a:r>
              <a:rPr lang="en-US" sz="1800" i="1" dirty="0"/>
              <a:t>    you will be visited by the </a:t>
            </a:r>
            <a:r>
              <a:rPr lang="en-US" sz="1800" i="1" cap="small" dirty="0"/>
              <a:t>Lord</a:t>
            </a:r>
            <a:r>
              <a:rPr lang="en-US" sz="1800" i="1" dirty="0"/>
              <a:t> of hosts</a:t>
            </a:r>
            <a:br>
              <a:rPr lang="en-US" sz="1800" i="1" dirty="0"/>
            </a:br>
            <a:r>
              <a:rPr lang="en-US" sz="1800" i="1" dirty="0"/>
              <a:t>with thunder and with earthquake and great noise,</a:t>
            </a:r>
            <a:br>
              <a:rPr lang="en-US" sz="1800" i="1" dirty="0"/>
            </a:br>
            <a:r>
              <a:rPr lang="en-US" sz="1800" i="1" dirty="0"/>
              <a:t>    with whirlwind and tempest, and the flame of a devouring fire.</a:t>
            </a:r>
            <a:br>
              <a:rPr lang="en-US" sz="1800" i="1" dirty="0"/>
            </a:br>
            <a:r>
              <a:rPr lang="en-US" sz="1800" i="1" baseline="30000" dirty="0"/>
              <a:t> </a:t>
            </a:r>
            <a:r>
              <a:rPr lang="en-US" sz="1800" i="1" dirty="0"/>
              <a:t>And the multitude of all the nations that fight against Ariel,</a:t>
            </a:r>
            <a:br>
              <a:rPr lang="en-US" sz="1800" i="1" dirty="0"/>
            </a:br>
            <a:r>
              <a:rPr lang="en-US" sz="1800" i="1" dirty="0"/>
              <a:t>    all that fight against her and her stronghold and distress her,</a:t>
            </a:r>
            <a:br>
              <a:rPr lang="en-US" sz="1800" i="1" dirty="0"/>
            </a:br>
            <a:r>
              <a:rPr lang="en-US" sz="1800" i="1" dirty="0"/>
              <a:t>    shall be like a dream, a vision of the night….</a:t>
            </a:r>
          </a:p>
          <a:p>
            <a:pPr marL="0" indent="0">
              <a:buNone/>
            </a:pPr>
            <a:br>
              <a:rPr lang="en-US" sz="1800" i="1" dirty="0"/>
            </a:br>
            <a:r>
              <a:rPr lang="en-US" sz="1800" i="1" dirty="0"/>
              <a:t>…so shall the multitude of all the nations be</a:t>
            </a:r>
            <a:br>
              <a:rPr lang="en-US" sz="1800" i="1" dirty="0"/>
            </a:br>
            <a:r>
              <a:rPr lang="en-US" sz="1800" i="1" dirty="0"/>
              <a:t>    that fight against Mount Zion.</a:t>
            </a:r>
          </a:p>
          <a:p>
            <a:pPr marL="0" indent="0">
              <a:buNone/>
            </a:pPr>
            <a:endParaRPr lang="en-US" sz="1800" i="1" dirty="0"/>
          </a:p>
          <a:p>
            <a:pPr marL="0" indent="0">
              <a:buNone/>
            </a:pPr>
            <a:endParaRPr lang="en-US" sz="1800" i="1" dirty="0"/>
          </a:p>
        </p:txBody>
      </p:sp>
    </p:spTree>
    <p:extLst>
      <p:ext uri="{BB962C8B-B14F-4D97-AF65-F5344CB8AC3E}">
        <p14:creationId xmlns:p14="http://schemas.microsoft.com/office/powerpoint/2010/main" val="266132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171372"/>
            <a:ext cx="7053542" cy="1050398"/>
          </a:xfrm>
        </p:spPr>
        <p:txBody>
          <a:bodyPr/>
          <a:lstStyle/>
          <a:p>
            <a:r>
              <a:rPr lang="en-US" dirty="0"/>
              <a:t>Ch. 30</a:t>
            </a:r>
            <a:br>
              <a:rPr lang="en-US" dirty="0"/>
            </a:br>
            <a:endParaRPr lang="en-US" dirty="0"/>
          </a:p>
        </p:txBody>
      </p:sp>
      <p:sp>
        <p:nvSpPr>
          <p:cNvPr id="3" name="Content Placeholder 2"/>
          <p:cNvSpPr>
            <a:spLocks noGrp="1"/>
          </p:cNvSpPr>
          <p:nvPr>
            <p:ph idx="1"/>
          </p:nvPr>
        </p:nvSpPr>
        <p:spPr>
          <a:xfrm>
            <a:off x="389990" y="922022"/>
            <a:ext cx="8207471" cy="1516378"/>
          </a:xfrm>
        </p:spPr>
        <p:txBody>
          <a:bodyPr>
            <a:normAutofit/>
          </a:bodyPr>
          <a:lstStyle/>
          <a:p>
            <a:pPr marL="0" indent="0">
              <a:buNone/>
            </a:pPr>
            <a:r>
              <a:rPr lang="en-US" sz="1800" dirty="0"/>
              <a:t>And though the Lord give you the bread of adversity and the water of affliction, yet your Teacher will not hide himself anymore, but your eyes shall see your Teacher. And your ears shall hear a word behind you, saying, “This is the way, walk in it,” (vs. 20-21)</a:t>
            </a:r>
          </a:p>
          <a:p>
            <a:pPr marL="0" indent="0">
              <a:buNone/>
            </a:pPr>
            <a:endParaRPr lang="en-US" sz="1800" i="1" dirty="0"/>
          </a:p>
          <a:p>
            <a:pPr marL="0" indent="0">
              <a:buNone/>
            </a:pPr>
            <a:endParaRPr lang="en-US" sz="1800" i="1" dirty="0"/>
          </a:p>
        </p:txBody>
      </p:sp>
      <p:sp>
        <p:nvSpPr>
          <p:cNvPr id="4" name="Rectangle 3"/>
          <p:cNvSpPr/>
          <p:nvPr/>
        </p:nvSpPr>
        <p:spPr>
          <a:xfrm>
            <a:off x="389990" y="2173696"/>
            <a:ext cx="8281044" cy="2031325"/>
          </a:xfrm>
          <a:prstGeom prst="rect">
            <a:avLst/>
          </a:prstGeom>
        </p:spPr>
        <p:txBody>
          <a:bodyPr wrap="square">
            <a:spAutoFit/>
          </a:bodyPr>
          <a:lstStyle/>
          <a:p>
            <a:r>
              <a:rPr lang="en-US" sz="1800" dirty="0"/>
              <a:t>And the </a:t>
            </a:r>
            <a:r>
              <a:rPr lang="en-US" sz="1800" cap="small" dirty="0"/>
              <a:t>Lord</a:t>
            </a:r>
            <a:r>
              <a:rPr lang="en-US" sz="1800" dirty="0"/>
              <a:t> will cause his majestic voice to be heard and the descending blow of his arm to be seen, in furious anger and a flame of devouring fire, with a cloudburst and storm and hailstones. The Assyrians will be terror-stricken at the voice of the </a:t>
            </a:r>
            <a:r>
              <a:rPr lang="en-US" sz="1800" cap="small" dirty="0"/>
              <a:t>Lord</a:t>
            </a:r>
            <a:r>
              <a:rPr lang="en-US" sz="1800" dirty="0"/>
              <a:t>, when he strikes with his rod. And every stroke of the appointed staff that the </a:t>
            </a:r>
            <a:r>
              <a:rPr lang="en-US" sz="1800" cap="small" dirty="0"/>
              <a:t>Lord</a:t>
            </a:r>
            <a:r>
              <a:rPr lang="en-US" sz="1800" dirty="0"/>
              <a:t> lays on them will be to the sound of tambourines and lyres. Battling with brandished arm, he will fight with them. (vs. 30-32)</a:t>
            </a:r>
          </a:p>
        </p:txBody>
      </p:sp>
    </p:spTree>
    <p:extLst>
      <p:ext uri="{BB962C8B-B14F-4D97-AF65-F5344CB8AC3E}">
        <p14:creationId xmlns:p14="http://schemas.microsoft.com/office/powerpoint/2010/main" val="166864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1720</TotalTime>
  <Words>415</Words>
  <Application>Microsoft Office PowerPoint</Application>
  <PresentationFormat>On-screen Show (16:9)</PresentationFormat>
  <Paragraphs>49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 JULIAN</vt:lpstr>
      <vt:lpstr>Arial</vt:lpstr>
      <vt:lpstr>Century Gothic</vt:lpstr>
      <vt:lpstr>Wingdings 3</vt:lpstr>
      <vt:lpstr>Ion</vt:lpstr>
      <vt:lpstr>PowerPoint Presentation</vt:lpstr>
      <vt:lpstr>Chapters 1-39</vt:lpstr>
      <vt:lpstr>PowerPoint Presentation</vt:lpstr>
      <vt:lpstr>PowerPoint Presentation</vt:lpstr>
      <vt:lpstr>28:15  Trusting in Egypt</vt:lpstr>
      <vt:lpstr>28:16</vt:lpstr>
      <vt:lpstr>28:21-22 </vt:lpstr>
      <vt:lpstr>Ch. 29 The attack on Jerusalem </vt:lpstr>
      <vt:lpstr>Ch. 30 </vt:lpstr>
      <vt:lpstr>Ch. 31 Getting Help from Egypt </vt:lpstr>
      <vt:lpstr>Ch. 32 </vt:lpstr>
      <vt:lpstr>Ch. 33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Pickup</dc:creator>
  <cp:lastModifiedBy>Taylor Pickup</cp:lastModifiedBy>
  <cp:revision>21</cp:revision>
  <dcterms:created xsi:type="dcterms:W3CDTF">2016-10-18T13:20:28Z</dcterms:created>
  <dcterms:modified xsi:type="dcterms:W3CDTF">2016-10-19T21:53:23Z</dcterms:modified>
</cp:coreProperties>
</file>