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13"/>
  </p:handoutMasterIdLst>
  <p:sldIdLst>
    <p:sldId id="284" r:id="rId2"/>
    <p:sldId id="268" r:id="rId3"/>
    <p:sldId id="286" r:id="rId4"/>
    <p:sldId id="287" r:id="rId5"/>
    <p:sldId id="288" r:id="rId6"/>
    <p:sldId id="289" r:id="rId7"/>
    <p:sldId id="290" r:id="rId8"/>
    <p:sldId id="291" r:id="rId9"/>
    <p:sldId id="269" r:id="rId10"/>
    <p:sldId id="292" r:id="rId11"/>
    <p:sldId id="29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91916"/>
    <a:srgbClr val="431714"/>
    <a:srgbClr val="521B18"/>
    <a:srgbClr val="522824"/>
    <a:srgbClr val="3340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055"/>
    <p:restoredTop sz="94643"/>
  </p:normalViewPr>
  <p:slideViewPr>
    <p:cSldViewPr snapToGrid="0" snapToObjects="1">
      <p:cViewPr varScale="1">
        <p:scale>
          <a:sx n="65" d="100"/>
          <a:sy n="65" d="100"/>
        </p:scale>
        <p:origin x="216" y="8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handoutMaster" Target="handoutMasters/handoutMaster1.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A1F53E-49FA-1241-A483-48CAC2CE2100}" type="datetimeFigureOut">
              <a:rPr lang="en-US" smtClean="0"/>
              <a:t>12/3/16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554DBAC-D2DB-0946-AD49-AE3C5628E53A}" type="slidenum">
              <a:rPr lang="en-US" smtClean="0"/>
              <a:t>‹#›</a:t>
            </a:fld>
            <a:endParaRPr lang="en-US"/>
          </a:p>
        </p:txBody>
      </p:sp>
    </p:spTree>
    <p:extLst>
      <p:ext uri="{BB962C8B-B14F-4D97-AF65-F5344CB8AC3E}">
        <p14:creationId xmlns:p14="http://schemas.microsoft.com/office/powerpoint/2010/main" val="23929338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6E99708-35FE-CC4A-B3AC-99886C172094}" type="datetimeFigureOut">
              <a:rPr lang="en-US" smtClean="0"/>
              <a:t>12/3/16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212575-0B89-F348-A34C-40A00C0C3C34}" type="slidenum">
              <a:rPr lang="en-US" smtClean="0"/>
              <a:t>‹#›</a:t>
            </a:fld>
            <a:endParaRPr lang="en-US"/>
          </a:p>
        </p:txBody>
      </p:sp>
    </p:spTree>
    <p:extLst>
      <p:ext uri="{BB962C8B-B14F-4D97-AF65-F5344CB8AC3E}">
        <p14:creationId xmlns:p14="http://schemas.microsoft.com/office/powerpoint/2010/main" val="1614956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E99708-35FE-CC4A-B3AC-99886C172094}" type="datetimeFigureOut">
              <a:rPr lang="en-US" smtClean="0"/>
              <a:t>12/3/16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212575-0B89-F348-A34C-40A00C0C3C34}" type="slidenum">
              <a:rPr lang="en-US" smtClean="0"/>
              <a:t>‹#›</a:t>
            </a:fld>
            <a:endParaRPr lang="en-US"/>
          </a:p>
        </p:txBody>
      </p:sp>
    </p:spTree>
    <p:extLst>
      <p:ext uri="{BB962C8B-B14F-4D97-AF65-F5344CB8AC3E}">
        <p14:creationId xmlns:p14="http://schemas.microsoft.com/office/powerpoint/2010/main" val="244109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E99708-35FE-CC4A-B3AC-99886C172094}" type="datetimeFigureOut">
              <a:rPr lang="en-US" smtClean="0"/>
              <a:t>12/3/16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212575-0B89-F348-A34C-40A00C0C3C34}" type="slidenum">
              <a:rPr lang="en-US" smtClean="0"/>
              <a:t>‹#›</a:t>
            </a:fld>
            <a:endParaRPr lang="en-US"/>
          </a:p>
        </p:txBody>
      </p:sp>
    </p:spTree>
    <p:extLst>
      <p:ext uri="{BB962C8B-B14F-4D97-AF65-F5344CB8AC3E}">
        <p14:creationId xmlns:p14="http://schemas.microsoft.com/office/powerpoint/2010/main" val="10502645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4207331" y="5490871"/>
            <a:ext cx="7053004" cy="379912"/>
          </a:xfrm>
        </p:spPr>
        <p:txBody>
          <a:bodyPr>
            <a:normAutofit/>
          </a:bodyPr>
          <a:lstStyle>
            <a:lvl1pPr>
              <a:defRPr sz="2133"/>
            </a:lvl1pPr>
          </a:lstStyle>
          <a:p>
            <a:pPr lvl="0"/>
            <a:r>
              <a:rPr lang="en-US" dirty="0" smtClean="0"/>
              <a:t>Add Your Subtitle</a:t>
            </a:r>
            <a:endParaRPr lang="en-US" dirty="0"/>
          </a:p>
        </p:txBody>
      </p:sp>
    </p:spTree>
    <p:extLst>
      <p:ext uri="{BB962C8B-B14F-4D97-AF65-F5344CB8AC3E}">
        <p14:creationId xmlns:p14="http://schemas.microsoft.com/office/powerpoint/2010/main" val="14652280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E99708-35FE-CC4A-B3AC-99886C172094}" type="datetimeFigureOut">
              <a:rPr lang="en-US" smtClean="0"/>
              <a:t>12/3/16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212575-0B89-F348-A34C-40A00C0C3C34}" type="slidenum">
              <a:rPr lang="en-US" smtClean="0"/>
              <a:t>‹#›</a:t>
            </a:fld>
            <a:endParaRPr lang="en-US"/>
          </a:p>
        </p:txBody>
      </p:sp>
    </p:spTree>
    <p:extLst>
      <p:ext uri="{BB962C8B-B14F-4D97-AF65-F5344CB8AC3E}">
        <p14:creationId xmlns:p14="http://schemas.microsoft.com/office/powerpoint/2010/main" val="529963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E99708-35FE-CC4A-B3AC-99886C172094}" type="datetimeFigureOut">
              <a:rPr lang="en-US" smtClean="0"/>
              <a:t>12/3/16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212575-0B89-F348-A34C-40A00C0C3C34}" type="slidenum">
              <a:rPr lang="en-US" smtClean="0"/>
              <a:t>‹#›</a:t>
            </a:fld>
            <a:endParaRPr lang="en-US"/>
          </a:p>
        </p:txBody>
      </p:sp>
    </p:spTree>
    <p:extLst>
      <p:ext uri="{BB962C8B-B14F-4D97-AF65-F5344CB8AC3E}">
        <p14:creationId xmlns:p14="http://schemas.microsoft.com/office/powerpoint/2010/main" val="1481036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E99708-35FE-CC4A-B3AC-99886C172094}" type="datetimeFigureOut">
              <a:rPr lang="en-US" smtClean="0"/>
              <a:t>12/3/16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212575-0B89-F348-A34C-40A00C0C3C34}" type="slidenum">
              <a:rPr lang="en-US" smtClean="0"/>
              <a:t>‹#›</a:t>
            </a:fld>
            <a:endParaRPr lang="en-US"/>
          </a:p>
        </p:txBody>
      </p:sp>
    </p:spTree>
    <p:extLst>
      <p:ext uri="{BB962C8B-B14F-4D97-AF65-F5344CB8AC3E}">
        <p14:creationId xmlns:p14="http://schemas.microsoft.com/office/powerpoint/2010/main" val="303351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E99708-35FE-CC4A-B3AC-99886C172094}" type="datetimeFigureOut">
              <a:rPr lang="en-US" smtClean="0"/>
              <a:t>12/3/16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212575-0B89-F348-A34C-40A00C0C3C34}" type="slidenum">
              <a:rPr lang="en-US" smtClean="0"/>
              <a:t>‹#›</a:t>
            </a:fld>
            <a:endParaRPr lang="en-US"/>
          </a:p>
        </p:txBody>
      </p:sp>
    </p:spTree>
    <p:extLst>
      <p:ext uri="{BB962C8B-B14F-4D97-AF65-F5344CB8AC3E}">
        <p14:creationId xmlns:p14="http://schemas.microsoft.com/office/powerpoint/2010/main" val="310196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E99708-35FE-CC4A-B3AC-99886C172094}" type="datetimeFigureOut">
              <a:rPr lang="en-US" smtClean="0"/>
              <a:t>12/3/16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212575-0B89-F348-A34C-40A00C0C3C34}" type="slidenum">
              <a:rPr lang="en-US" smtClean="0"/>
              <a:t>‹#›</a:t>
            </a:fld>
            <a:endParaRPr lang="en-US"/>
          </a:p>
        </p:txBody>
      </p:sp>
    </p:spTree>
    <p:extLst>
      <p:ext uri="{BB962C8B-B14F-4D97-AF65-F5344CB8AC3E}">
        <p14:creationId xmlns:p14="http://schemas.microsoft.com/office/powerpoint/2010/main" val="1537075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9708-35FE-CC4A-B3AC-99886C172094}" type="datetimeFigureOut">
              <a:rPr lang="en-US" smtClean="0"/>
              <a:t>12/3/16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212575-0B89-F348-A34C-40A00C0C3C34}" type="slidenum">
              <a:rPr lang="en-US" smtClean="0"/>
              <a:t>‹#›</a:t>
            </a:fld>
            <a:endParaRPr lang="en-US"/>
          </a:p>
        </p:txBody>
      </p:sp>
    </p:spTree>
    <p:extLst>
      <p:ext uri="{BB962C8B-B14F-4D97-AF65-F5344CB8AC3E}">
        <p14:creationId xmlns:p14="http://schemas.microsoft.com/office/powerpoint/2010/main" val="1543373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E99708-35FE-CC4A-B3AC-99886C172094}" type="datetimeFigureOut">
              <a:rPr lang="en-US" smtClean="0"/>
              <a:t>12/3/16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212575-0B89-F348-A34C-40A00C0C3C34}" type="slidenum">
              <a:rPr lang="en-US" smtClean="0"/>
              <a:t>‹#›</a:t>
            </a:fld>
            <a:endParaRPr lang="en-US"/>
          </a:p>
        </p:txBody>
      </p:sp>
    </p:spTree>
    <p:extLst>
      <p:ext uri="{BB962C8B-B14F-4D97-AF65-F5344CB8AC3E}">
        <p14:creationId xmlns:p14="http://schemas.microsoft.com/office/powerpoint/2010/main" val="31324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E99708-35FE-CC4A-B3AC-99886C172094}" type="datetimeFigureOut">
              <a:rPr lang="en-US" smtClean="0"/>
              <a:t>12/3/16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212575-0B89-F348-A34C-40A00C0C3C34}" type="slidenum">
              <a:rPr lang="en-US" smtClean="0"/>
              <a:t>‹#›</a:t>
            </a:fld>
            <a:endParaRPr lang="en-US"/>
          </a:p>
        </p:txBody>
      </p:sp>
    </p:spTree>
    <p:extLst>
      <p:ext uri="{BB962C8B-B14F-4D97-AF65-F5344CB8AC3E}">
        <p14:creationId xmlns:p14="http://schemas.microsoft.com/office/powerpoint/2010/main" val="34359657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E99708-35FE-CC4A-B3AC-99886C172094}" type="datetimeFigureOut">
              <a:rPr lang="en-US" smtClean="0"/>
              <a:t>12/3/16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212575-0B89-F348-A34C-40A00C0C3C34}" type="slidenum">
              <a:rPr lang="en-US" smtClean="0"/>
              <a:t>‹#›</a:t>
            </a:fld>
            <a:endParaRPr lang="en-US"/>
          </a:p>
        </p:txBody>
      </p:sp>
    </p:spTree>
    <p:extLst>
      <p:ext uri="{BB962C8B-B14F-4D97-AF65-F5344CB8AC3E}">
        <p14:creationId xmlns:p14="http://schemas.microsoft.com/office/powerpoint/2010/main" val="3905708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tif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40109829"/>
      </p:ext>
    </p:extLst>
  </p:cSld>
  <p:clrMapOvr>
    <a:masterClrMapping/>
  </p:clrMapOvr>
  <mc:AlternateContent xmlns:mc="http://schemas.openxmlformats.org/markup-compatibility/2006" xmlns:p14="http://schemas.microsoft.com/office/powerpoint/2010/main">
    <mc:Choice Requires="p14">
      <p:transition spd="slow" p14:dur="1250">
        <p:fade thruBlk="1"/>
      </p:transition>
    </mc:Choice>
    <mc:Fallback xmlns="">
      <p:transition spd="slow">
        <p:fade thruBlk="1"/>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lnSpcReduction="10000"/>
          </a:bodyPr>
          <a:lstStyle/>
          <a:p>
            <a:endParaRPr lang="en-US"/>
          </a:p>
        </p:txBody>
      </p:sp>
      <p:pic>
        <p:nvPicPr>
          <p:cNvPr id="3" name="Picture 2"/>
          <p:cNvPicPr>
            <a:picLocks noChangeAspect="1"/>
          </p:cNvPicPr>
          <p:nvPr/>
        </p:nvPicPr>
        <p:blipFill>
          <a:blip r:embed="rId2"/>
          <a:stretch>
            <a:fillRect/>
          </a:stretch>
        </p:blipFill>
        <p:spPr>
          <a:xfrm>
            <a:off x="0" y="0"/>
            <a:ext cx="12192000" cy="6858000"/>
          </a:xfrm>
          <a:prstGeom prst="rect">
            <a:avLst/>
          </a:prstGeom>
        </p:spPr>
      </p:pic>
      <p:sp>
        <p:nvSpPr>
          <p:cNvPr id="4" name="TextBox 3"/>
          <p:cNvSpPr txBox="1"/>
          <p:nvPr/>
        </p:nvSpPr>
        <p:spPr>
          <a:xfrm>
            <a:off x="270934" y="152532"/>
            <a:ext cx="11650133" cy="6417141"/>
          </a:xfrm>
          <a:prstGeom prst="rect">
            <a:avLst/>
          </a:prstGeom>
          <a:solidFill>
            <a:srgbClr val="491916">
              <a:alpha val="74902"/>
            </a:srgbClr>
          </a:solidFill>
        </p:spPr>
        <p:txBody>
          <a:bodyPr wrap="square" tIns="365760" rtlCol="0">
            <a:spAutoFit/>
          </a:bodyPr>
          <a:lstStyle>
            <a:defPPr>
              <a:defRPr lang="en-US"/>
            </a:defPPr>
            <a:lvl1pPr marL="389457" algn="ctr">
              <a:defRPr sz="5400" spc="400">
                <a:solidFill>
                  <a:schemeClr val="bg1"/>
                </a:solidFill>
                <a:latin typeface="Times New Roman" charset="0"/>
                <a:ea typeface="Times New Roman" charset="0"/>
                <a:cs typeface="Times New Roman" charset="0"/>
              </a:defRPr>
            </a:lvl1pPr>
          </a:lstStyle>
          <a:p>
            <a:endParaRPr lang="en-US" dirty="0"/>
          </a:p>
          <a:p>
            <a:endParaRPr lang="en-US" dirty="0"/>
          </a:p>
          <a:p>
            <a:r>
              <a:rPr lang="en-US" sz="6000" dirty="0"/>
              <a:t>What Does God </a:t>
            </a:r>
          </a:p>
          <a:p>
            <a:r>
              <a:rPr lang="en-US" sz="6000" dirty="0"/>
              <a:t>Desire for You?</a:t>
            </a:r>
          </a:p>
          <a:p>
            <a:endParaRPr lang="en-US" dirty="0"/>
          </a:p>
          <a:p>
            <a:endParaRPr lang="en-US" dirty="0"/>
          </a:p>
          <a:p>
            <a:endParaRPr lang="en-US" dirty="0"/>
          </a:p>
        </p:txBody>
      </p:sp>
    </p:spTree>
    <p:extLst>
      <p:ext uri="{BB962C8B-B14F-4D97-AF65-F5344CB8AC3E}">
        <p14:creationId xmlns:p14="http://schemas.microsoft.com/office/powerpoint/2010/main" val="21383001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6977668"/>
      </p:ext>
    </p:extLst>
  </p:cSld>
  <p:clrMapOvr>
    <a:masterClrMapping/>
  </p:clrMapOvr>
  <mc:AlternateContent xmlns:mc="http://schemas.openxmlformats.org/markup-compatibility/2006" xmlns:p14="http://schemas.microsoft.com/office/powerpoint/2010/main">
    <mc:Choice Requires="p14">
      <p:transition spd="slow" p14:dur="1250">
        <p:fade thruBlk="1"/>
      </p:transition>
    </mc:Choice>
    <mc:Fallback xmlns="">
      <p:transition spd="slow">
        <p:fade thruBlk="1"/>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lnSpcReduction="10000"/>
          </a:bodyPr>
          <a:lstStyle/>
          <a:p>
            <a:endParaRPr lang="en-US"/>
          </a:p>
        </p:txBody>
      </p:sp>
      <p:pic>
        <p:nvPicPr>
          <p:cNvPr id="3" name="Picture 2"/>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8930578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lnSpcReduction="10000"/>
          </a:bodyPr>
          <a:lstStyle/>
          <a:p>
            <a:endParaRPr lang="en-US"/>
          </a:p>
        </p:txBody>
      </p:sp>
      <p:pic>
        <p:nvPicPr>
          <p:cNvPr id="3" name="Picture 2"/>
          <p:cNvPicPr>
            <a:picLocks noChangeAspect="1"/>
          </p:cNvPicPr>
          <p:nvPr/>
        </p:nvPicPr>
        <p:blipFill>
          <a:blip r:embed="rId2"/>
          <a:stretch>
            <a:fillRect/>
          </a:stretch>
        </p:blipFill>
        <p:spPr>
          <a:xfrm>
            <a:off x="0" y="0"/>
            <a:ext cx="12192000" cy="6858000"/>
          </a:xfrm>
          <a:prstGeom prst="rect">
            <a:avLst/>
          </a:prstGeom>
        </p:spPr>
      </p:pic>
      <p:sp>
        <p:nvSpPr>
          <p:cNvPr id="4" name="TextBox 3"/>
          <p:cNvSpPr txBox="1"/>
          <p:nvPr/>
        </p:nvSpPr>
        <p:spPr>
          <a:xfrm>
            <a:off x="270934" y="182028"/>
            <a:ext cx="11650133" cy="6488443"/>
          </a:xfrm>
          <a:prstGeom prst="rect">
            <a:avLst/>
          </a:prstGeom>
          <a:solidFill>
            <a:srgbClr val="491916">
              <a:alpha val="74902"/>
            </a:srgbClr>
          </a:solidFill>
        </p:spPr>
        <p:txBody>
          <a:bodyPr wrap="square" tIns="365760" rtlCol="0">
            <a:spAutoFit/>
          </a:bodyPr>
          <a:lstStyle/>
          <a:p>
            <a:pPr marL="389457" algn="ctr"/>
            <a:r>
              <a:rPr lang="en-US" sz="4800" spc="400" dirty="0">
                <a:solidFill>
                  <a:schemeClr val="bg1"/>
                </a:solidFill>
                <a:latin typeface="Times New Roman" charset="0"/>
                <a:ea typeface="Times New Roman" charset="0"/>
                <a:cs typeface="Times New Roman" charset="0"/>
              </a:rPr>
              <a:t>Isaiah </a:t>
            </a:r>
            <a:r>
              <a:rPr lang="en-US" sz="4800" spc="400" dirty="0" smtClean="0">
                <a:solidFill>
                  <a:schemeClr val="bg1"/>
                </a:solidFill>
                <a:latin typeface="Times New Roman" charset="0"/>
                <a:ea typeface="Times New Roman" charset="0"/>
                <a:cs typeface="Times New Roman" charset="0"/>
              </a:rPr>
              <a:t>66:24</a:t>
            </a:r>
            <a:endParaRPr lang="en-US" sz="4800" spc="400" dirty="0">
              <a:solidFill>
                <a:schemeClr val="bg1"/>
              </a:solidFill>
              <a:latin typeface="Times New Roman" charset="0"/>
              <a:ea typeface="Times New Roman" charset="0"/>
              <a:cs typeface="Times New Roman" charset="0"/>
            </a:endParaRPr>
          </a:p>
          <a:p>
            <a:pPr marL="389457"/>
            <a:endParaRPr lang="en-US" sz="4800" dirty="0">
              <a:latin typeface="Times New Roman" charset="0"/>
              <a:ea typeface="Times New Roman" charset="0"/>
              <a:cs typeface="Times New Roman" charset="0"/>
            </a:endParaRPr>
          </a:p>
          <a:p>
            <a:pPr marL="641350"/>
            <a:r>
              <a:rPr lang="en-US" sz="3733" dirty="0">
                <a:solidFill>
                  <a:schemeClr val="bg1"/>
                </a:solidFill>
                <a:latin typeface="Times New Roman" charset="0"/>
                <a:ea typeface="Times New Roman" charset="0"/>
                <a:cs typeface="Times New Roman" charset="0"/>
              </a:rPr>
              <a:t>“And they shall go out and look on the dead bodies of the men who have rebelled against me. For their worm shall not die, their fire shall not be quenched, and they shall be an abhorrence to all flesh</a:t>
            </a:r>
            <a:r>
              <a:rPr lang="en-US" sz="3733" dirty="0" smtClean="0">
                <a:solidFill>
                  <a:schemeClr val="bg1"/>
                </a:solidFill>
                <a:latin typeface="Times New Roman" charset="0"/>
                <a:ea typeface="Times New Roman" charset="0"/>
                <a:cs typeface="Times New Roman" charset="0"/>
              </a:rPr>
              <a:t>.”</a:t>
            </a:r>
          </a:p>
          <a:p>
            <a:pPr marL="641350"/>
            <a:endParaRPr lang="en-US" sz="3733" dirty="0" smtClean="0">
              <a:solidFill>
                <a:schemeClr val="bg1"/>
              </a:solidFill>
              <a:latin typeface="Times New Roman" charset="0"/>
              <a:ea typeface="Times New Roman" charset="0"/>
              <a:cs typeface="Times New Roman" charset="0"/>
            </a:endParaRPr>
          </a:p>
          <a:p>
            <a:pPr marL="641350"/>
            <a:endParaRPr lang="en-US" sz="3733" dirty="0">
              <a:solidFill>
                <a:schemeClr val="bg1"/>
              </a:solidFill>
              <a:latin typeface="Times New Roman" charset="0"/>
              <a:ea typeface="Times New Roman" charset="0"/>
              <a:cs typeface="Times New Roman" charset="0"/>
            </a:endParaRPr>
          </a:p>
          <a:p>
            <a:pPr marL="380990" indent="-380990">
              <a:buFont typeface="Arial" charset="0"/>
              <a:buChar char="•"/>
            </a:pPr>
            <a:endParaRPr lang="en-US" sz="3733" dirty="0">
              <a:latin typeface="Times New Roman" charset="0"/>
              <a:ea typeface="Times New Roman" charset="0"/>
              <a:cs typeface="Times New Roman" charset="0"/>
            </a:endParaRPr>
          </a:p>
          <a:p>
            <a:pPr marL="380990" indent="-380990">
              <a:buFont typeface="Arial" charset="0"/>
              <a:buChar char="•"/>
            </a:pPr>
            <a:endParaRPr lang="en-US" sz="3733"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0900116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lnSpcReduction="10000"/>
          </a:bodyPr>
          <a:lstStyle/>
          <a:p>
            <a:endParaRPr lang="en-US"/>
          </a:p>
        </p:txBody>
      </p:sp>
      <p:pic>
        <p:nvPicPr>
          <p:cNvPr id="3" name="Picture 2"/>
          <p:cNvPicPr>
            <a:picLocks noChangeAspect="1"/>
          </p:cNvPicPr>
          <p:nvPr/>
        </p:nvPicPr>
        <p:blipFill>
          <a:blip r:embed="rId2"/>
          <a:stretch>
            <a:fillRect/>
          </a:stretch>
        </p:blipFill>
        <p:spPr>
          <a:xfrm>
            <a:off x="0" y="0"/>
            <a:ext cx="12192000" cy="6858000"/>
          </a:xfrm>
          <a:prstGeom prst="rect">
            <a:avLst/>
          </a:prstGeom>
        </p:spPr>
      </p:pic>
      <p:sp>
        <p:nvSpPr>
          <p:cNvPr id="4" name="TextBox 3"/>
          <p:cNvSpPr txBox="1"/>
          <p:nvPr/>
        </p:nvSpPr>
        <p:spPr>
          <a:xfrm>
            <a:off x="270934" y="196776"/>
            <a:ext cx="11650133" cy="6529544"/>
          </a:xfrm>
          <a:prstGeom prst="rect">
            <a:avLst/>
          </a:prstGeom>
          <a:solidFill>
            <a:srgbClr val="491916">
              <a:alpha val="74902"/>
            </a:srgbClr>
          </a:solidFill>
        </p:spPr>
        <p:txBody>
          <a:bodyPr wrap="square" tIns="365760" rtlCol="0">
            <a:spAutoFit/>
          </a:bodyPr>
          <a:lstStyle>
            <a:defPPr>
              <a:defRPr lang="en-US"/>
            </a:defPPr>
            <a:lvl1pPr marL="389457" algn="ctr">
              <a:defRPr sz="4800" spc="400">
                <a:solidFill>
                  <a:schemeClr val="bg1"/>
                </a:solidFill>
                <a:latin typeface="Book Antiqua" charset="0"/>
                <a:ea typeface="Book Antiqua" charset="0"/>
                <a:cs typeface="Book Antiqua" charset="0"/>
              </a:defRPr>
            </a:lvl1pPr>
          </a:lstStyle>
          <a:p>
            <a:r>
              <a:rPr lang="en-US" dirty="0"/>
              <a:t>Isaiah 66:7,8</a:t>
            </a:r>
          </a:p>
          <a:p>
            <a:endParaRPr lang="en-US" sz="3200" dirty="0"/>
          </a:p>
          <a:p>
            <a:pPr algn="l"/>
            <a:r>
              <a:rPr lang="en-US" sz="3733" dirty="0">
                <a:latin typeface="Times New Roman" charset="0"/>
                <a:ea typeface="Times New Roman" charset="0"/>
                <a:cs typeface="Times New Roman" charset="0"/>
              </a:rPr>
              <a:t>“Before she was in labor she gave birth; before her pain came upon her she delivered a son</a:t>
            </a:r>
            <a:r>
              <a:rPr lang="en-US" sz="3733" dirty="0" smtClean="0">
                <a:latin typeface="Times New Roman" charset="0"/>
                <a:ea typeface="Times New Roman" charset="0"/>
                <a:cs typeface="Times New Roman" charset="0"/>
              </a:rPr>
              <a:t>. Who </a:t>
            </a:r>
            <a:r>
              <a:rPr lang="en-US" sz="3733" dirty="0">
                <a:latin typeface="Times New Roman" charset="0"/>
                <a:ea typeface="Times New Roman" charset="0"/>
                <a:cs typeface="Times New Roman" charset="0"/>
              </a:rPr>
              <a:t>has heard such a thing? Who has seen such things? Shall a land be born in one day? Shall a nation be brought forth in one moment? For as soon as Zion was in </a:t>
            </a:r>
            <a:r>
              <a:rPr lang="en-US" sz="3733" dirty="0" smtClean="0">
                <a:latin typeface="Times New Roman" charset="0"/>
                <a:ea typeface="Times New Roman" charset="0"/>
                <a:cs typeface="Times New Roman" charset="0"/>
              </a:rPr>
              <a:t>labor she </a:t>
            </a:r>
            <a:r>
              <a:rPr lang="en-US" sz="3733" dirty="0">
                <a:latin typeface="Times New Roman" charset="0"/>
                <a:ea typeface="Times New Roman" charset="0"/>
                <a:cs typeface="Times New Roman" charset="0"/>
              </a:rPr>
              <a:t>brought forth her children.”</a:t>
            </a:r>
          </a:p>
          <a:p>
            <a:endParaRPr lang="en-US" sz="2800" dirty="0" smtClean="0"/>
          </a:p>
          <a:p>
            <a:endParaRPr lang="en-US" sz="2800" dirty="0"/>
          </a:p>
        </p:txBody>
      </p:sp>
    </p:spTree>
    <p:extLst>
      <p:ext uri="{BB962C8B-B14F-4D97-AF65-F5344CB8AC3E}">
        <p14:creationId xmlns:p14="http://schemas.microsoft.com/office/powerpoint/2010/main" val="9724046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lnSpcReduction="10000"/>
          </a:bodyPr>
          <a:lstStyle/>
          <a:p>
            <a:endParaRPr lang="en-US"/>
          </a:p>
        </p:txBody>
      </p:sp>
      <p:pic>
        <p:nvPicPr>
          <p:cNvPr id="3" name="Picture 2"/>
          <p:cNvPicPr>
            <a:picLocks noChangeAspect="1"/>
          </p:cNvPicPr>
          <p:nvPr/>
        </p:nvPicPr>
        <p:blipFill>
          <a:blip r:embed="rId2"/>
          <a:stretch>
            <a:fillRect/>
          </a:stretch>
        </p:blipFill>
        <p:spPr>
          <a:xfrm>
            <a:off x="0" y="0"/>
            <a:ext cx="12192000" cy="6858000"/>
          </a:xfrm>
          <a:prstGeom prst="rect">
            <a:avLst/>
          </a:prstGeom>
        </p:spPr>
      </p:pic>
      <p:sp>
        <p:nvSpPr>
          <p:cNvPr id="4" name="TextBox 3"/>
          <p:cNvSpPr txBox="1"/>
          <p:nvPr/>
        </p:nvSpPr>
        <p:spPr>
          <a:xfrm>
            <a:off x="270934" y="182028"/>
            <a:ext cx="11650133" cy="6506397"/>
          </a:xfrm>
          <a:prstGeom prst="rect">
            <a:avLst/>
          </a:prstGeom>
          <a:solidFill>
            <a:srgbClr val="491916">
              <a:alpha val="74902"/>
            </a:srgbClr>
          </a:solidFill>
        </p:spPr>
        <p:txBody>
          <a:bodyPr wrap="square" tIns="365760" rtlCol="0">
            <a:spAutoFit/>
          </a:bodyPr>
          <a:lstStyle>
            <a:defPPr>
              <a:defRPr lang="en-US"/>
            </a:defPPr>
            <a:lvl1pPr marL="389457" algn="ctr">
              <a:defRPr sz="4800" spc="400">
                <a:solidFill>
                  <a:schemeClr val="bg1"/>
                </a:solidFill>
                <a:latin typeface="Book Antiqua" charset="0"/>
                <a:ea typeface="Book Antiqua" charset="0"/>
                <a:cs typeface="Book Antiqua" charset="0"/>
              </a:defRPr>
            </a:lvl1pPr>
          </a:lstStyle>
          <a:p>
            <a:r>
              <a:rPr lang="en-US" dirty="0">
                <a:latin typeface="Times New Roman" charset="0"/>
                <a:ea typeface="Times New Roman" charset="0"/>
                <a:cs typeface="Times New Roman" charset="0"/>
              </a:rPr>
              <a:t>Isaiah 66:15,16</a:t>
            </a:r>
          </a:p>
          <a:p>
            <a:endParaRPr lang="en-US" sz="3600" dirty="0">
              <a:latin typeface="Times New Roman" charset="0"/>
              <a:ea typeface="Times New Roman" charset="0"/>
              <a:cs typeface="Times New Roman" charset="0"/>
            </a:endParaRPr>
          </a:p>
          <a:p>
            <a:pPr marL="641350" algn="l"/>
            <a:r>
              <a:rPr lang="en-US" sz="3733" dirty="0">
                <a:latin typeface="Times New Roman" charset="0"/>
                <a:ea typeface="Times New Roman" charset="0"/>
                <a:cs typeface="Times New Roman" charset="0"/>
              </a:rPr>
              <a:t>“For behold, the Lord will come in fire, and his chariots like the whirlwind, to render his anger in fury, and his rebuke with flames of fire. For by fire will the Lord enter into judgment, and by his sword, with all flesh; and those slain by the Lord shall be many.”</a:t>
            </a:r>
          </a:p>
          <a:p>
            <a:endParaRPr lang="en-US" dirty="0"/>
          </a:p>
          <a:p>
            <a:endParaRPr lang="en-US" sz="2400" dirty="0"/>
          </a:p>
        </p:txBody>
      </p:sp>
    </p:spTree>
    <p:extLst>
      <p:ext uri="{BB962C8B-B14F-4D97-AF65-F5344CB8AC3E}">
        <p14:creationId xmlns:p14="http://schemas.microsoft.com/office/powerpoint/2010/main" val="10700419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lnSpcReduction="10000"/>
          </a:bodyPr>
          <a:lstStyle/>
          <a:p>
            <a:endParaRPr lang="en-US"/>
          </a:p>
        </p:txBody>
      </p:sp>
      <p:pic>
        <p:nvPicPr>
          <p:cNvPr id="3" name="Picture 2"/>
          <p:cNvPicPr>
            <a:picLocks noChangeAspect="1"/>
          </p:cNvPicPr>
          <p:nvPr/>
        </p:nvPicPr>
        <p:blipFill>
          <a:blip r:embed="rId2"/>
          <a:stretch>
            <a:fillRect/>
          </a:stretch>
        </p:blipFill>
        <p:spPr>
          <a:xfrm>
            <a:off x="0" y="0"/>
            <a:ext cx="12192000" cy="6858000"/>
          </a:xfrm>
          <a:prstGeom prst="rect">
            <a:avLst/>
          </a:prstGeom>
        </p:spPr>
      </p:pic>
      <p:sp>
        <p:nvSpPr>
          <p:cNvPr id="4" name="TextBox 3"/>
          <p:cNvSpPr txBox="1"/>
          <p:nvPr/>
        </p:nvSpPr>
        <p:spPr>
          <a:xfrm>
            <a:off x="270934" y="167280"/>
            <a:ext cx="11650133" cy="6447919"/>
          </a:xfrm>
          <a:prstGeom prst="rect">
            <a:avLst/>
          </a:prstGeom>
          <a:solidFill>
            <a:srgbClr val="491916">
              <a:alpha val="74902"/>
            </a:srgbClr>
          </a:solidFill>
        </p:spPr>
        <p:txBody>
          <a:bodyPr wrap="square" tIns="365760" rtlCol="0">
            <a:spAutoFit/>
          </a:bodyPr>
          <a:lstStyle>
            <a:defPPr>
              <a:defRPr lang="en-US"/>
            </a:defPPr>
            <a:lvl1pPr marL="389457" algn="ctr">
              <a:defRPr sz="4800" spc="400">
                <a:solidFill>
                  <a:schemeClr val="bg1"/>
                </a:solidFill>
                <a:latin typeface="Times New Roman" charset="0"/>
                <a:ea typeface="Times New Roman" charset="0"/>
                <a:cs typeface="Times New Roman" charset="0"/>
              </a:defRPr>
            </a:lvl1pPr>
          </a:lstStyle>
          <a:p>
            <a:endParaRPr lang="en-US" dirty="0"/>
          </a:p>
          <a:p>
            <a:endParaRPr lang="en-US" dirty="0"/>
          </a:p>
          <a:p>
            <a:r>
              <a:rPr lang="en-US" dirty="0">
                <a:latin typeface="Book Antiqua" charset="0"/>
                <a:ea typeface="Book Antiqua" charset="0"/>
                <a:cs typeface="Book Antiqua" charset="0"/>
              </a:rPr>
              <a:t>Judgement and Glory are Inseparably Intertwined Throughout </a:t>
            </a:r>
            <a:r>
              <a:rPr lang="en-US" dirty="0" smtClean="0">
                <a:latin typeface="Book Antiqua" charset="0"/>
                <a:ea typeface="Book Antiqua" charset="0"/>
                <a:cs typeface="Book Antiqua" charset="0"/>
              </a:rPr>
              <a:t>Isaiah</a:t>
            </a:r>
          </a:p>
          <a:p>
            <a:endParaRPr lang="en-US" dirty="0"/>
          </a:p>
          <a:p>
            <a:endParaRPr lang="en-US" sz="4000" dirty="0"/>
          </a:p>
          <a:p>
            <a:endParaRPr lang="en-US" dirty="0"/>
          </a:p>
          <a:p>
            <a:endParaRPr lang="en-US" sz="1600" dirty="0" smtClean="0"/>
          </a:p>
        </p:txBody>
      </p:sp>
    </p:spTree>
    <p:extLst>
      <p:ext uri="{BB962C8B-B14F-4D97-AF65-F5344CB8AC3E}">
        <p14:creationId xmlns:p14="http://schemas.microsoft.com/office/powerpoint/2010/main" val="19973038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lnSpcReduction="10000"/>
          </a:bodyPr>
          <a:lstStyle/>
          <a:p>
            <a:endParaRPr lang="en-US"/>
          </a:p>
        </p:txBody>
      </p:sp>
      <p:pic>
        <p:nvPicPr>
          <p:cNvPr id="3" name="Picture 2"/>
          <p:cNvPicPr>
            <a:picLocks noChangeAspect="1"/>
          </p:cNvPicPr>
          <p:nvPr/>
        </p:nvPicPr>
        <p:blipFill>
          <a:blip r:embed="rId2"/>
          <a:stretch>
            <a:fillRect/>
          </a:stretch>
        </p:blipFill>
        <p:spPr>
          <a:xfrm>
            <a:off x="0" y="0"/>
            <a:ext cx="12192000" cy="6858000"/>
          </a:xfrm>
          <a:prstGeom prst="rect">
            <a:avLst/>
          </a:prstGeom>
        </p:spPr>
      </p:pic>
      <p:sp>
        <p:nvSpPr>
          <p:cNvPr id="4" name="TextBox 3"/>
          <p:cNvSpPr txBox="1"/>
          <p:nvPr/>
        </p:nvSpPr>
        <p:spPr>
          <a:xfrm>
            <a:off x="270934" y="182028"/>
            <a:ext cx="11650133" cy="6404830"/>
          </a:xfrm>
          <a:prstGeom prst="rect">
            <a:avLst/>
          </a:prstGeom>
          <a:solidFill>
            <a:srgbClr val="491916">
              <a:alpha val="74902"/>
            </a:srgbClr>
          </a:solidFill>
        </p:spPr>
        <p:txBody>
          <a:bodyPr wrap="square" tIns="365760" rtlCol="0">
            <a:spAutoFit/>
          </a:bodyPr>
          <a:lstStyle>
            <a:defPPr>
              <a:defRPr lang="en-US"/>
            </a:defPPr>
            <a:lvl1pPr marL="389457" algn="ctr">
              <a:defRPr sz="4800" spc="400">
                <a:solidFill>
                  <a:schemeClr val="bg1"/>
                </a:solidFill>
                <a:latin typeface="Times New Roman" charset="0"/>
                <a:ea typeface="Times New Roman" charset="0"/>
                <a:cs typeface="Times New Roman" charset="0"/>
              </a:defRPr>
            </a:lvl1pPr>
          </a:lstStyle>
          <a:p>
            <a:r>
              <a:rPr lang="en-US" dirty="0"/>
              <a:t>Romans 11:22</a:t>
            </a:r>
          </a:p>
          <a:p>
            <a:endParaRPr lang="en-US" dirty="0"/>
          </a:p>
          <a:p>
            <a:pPr algn="l"/>
            <a:r>
              <a:rPr lang="en-US" sz="3730" dirty="0" smtClean="0"/>
              <a:t>“Note </a:t>
            </a:r>
            <a:r>
              <a:rPr lang="en-US" sz="3730" dirty="0"/>
              <a:t>then the kindness and the severity of God: severity toward those who have fallen, but God's kindness to you, provided you continue in his kindness</a:t>
            </a:r>
            <a:r>
              <a:rPr lang="en-US" sz="3730" dirty="0" smtClean="0"/>
              <a:t>.”</a:t>
            </a:r>
            <a:endParaRPr lang="en-US" sz="3730" dirty="0"/>
          </a:p>
          <a:p>
            <a:endParaRPr lang="en-US" dirty="0" smtClean="0"/>
          </a:p>
          <a:p>
            <a:endParaRPr lang="en-US" dirty="0"/>
          </a:p>
          <a:p>
            <a:endParaRPr lang="en-US" dirty="0"/>
          </a:p>
        </p:txBody>
      </p:sp>
    </p:spTree>
    <p:extLst>
      <p:ext uri="{BB962C8B-B14F-4D97-AF65-F5344CB8AC3E}">
        <p14:creationId xmlns:p14="http://schemas.microsoft.com/office/powerpoint/2010/main" val="1734348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lnSpcReduction="10000"/>
          </a:bodyPr>
          <a:lstStyle/>
          <a:p>
            <a:endParaRPr lang="en-US"/>
          </a:p>
        </p:txBody>
      </p:sp>
      <p:pic>
        <p:nvPicPr>
          <p:cNvPr id="3" name="Picture 2"/>
          <p:cNvPicPr>
            <a:picLocks noChangeAspect="1"/>
          </p:cNvPicPr>
          <p:nvPr/>
        </p:nvPicPr>
        <p:blipFill>
          <a:blip r:embed="rId2"/>
          <a:stretch>
            <a:fillRect/>
          </a:stretch>
        </p:blipFill>
        <p:spPr>
          <a:xfrm>
            <a:off x="0" y="0"/>
            <a:ext cx="12192000" cy="6858000"/>
          </a:xfrm>
          <a:prstGeom prst="rect">
            <a:avLst/>
          </a:prstGeom>
        </p:spPr>
      </p:pic>
      <p:sp>
        <p:nvSpPr>
          <p:cNvPr id="4" name="TextBox 3"/>
          <p:cNvSpPr txBox="1"/>
          <p:nvPr/>
        </p:nvSpPr>
        <p:spPr>
          <a:xfrm>
            <a:off x="270934" y="241020"/>
            <a:ext cx="11650133" cy="6386364"/>
          </a:xfrm>
          <a:prstGeom prst="rect">
            <a:avLst/>
          </a:prstGeom>
          <a:solidFill>
            <a:srgbClr val="491916">
              <a:alpha val="74902"/>
            </a:srgbClr>
          </a:solidFill>
        </p:spPr>
        <p:txBody>
          <a:bodyPr wrap="square" tIns="365760" rtlCol="0">
            <a:spAutoFit/>
          </a:bodyPr>
          <a:lstStyle>
            <a:defPPr>
              <a:defRPr lang="en-US"/>
            </a:defPPr>
            <a:lvl1pPr marL="389457" algn="ctr">
              <a:defRPr sz="4800" spc="400">
                <a:solidFill>
                  <a:schemeClr val="bg1"/>
                </a:solidFill>
                <a:latin typeface="Times New Roman" charset="0"/>
                <a:ea typeface="Times New Roman" charset="0"/>
                <a:cs typeface="Times New Roman" charset="0"/>
              </a:defRPr>
            </a:lvl1pPr>
          </a:lstStyle>
          <a:p>
            <a:endParaRPr lang="en-US" dirty="0"/>
          </a:p>
          <a:p>
            <a:endParaRPr lang="en-US" dirty="0"/>
          </a:p>
          <a:p>
            <a:r>
              <a:rPr lang="en-US" sz="6000" dirty="0"/>
              <a:t>What Is Our </a:t>
            </a:r>
          </a:p>
          <a:p>
            <a:r>
              <a:rPr lang="en-US" sz="6000" dirty="0"/>
              <a:t>Greatest Motivation?</a:t>
            </a:r>
          </a:p>
          <a:p>
            <a:endParaRPr lang="en-US" dirty="0"/>
          </a:p>
          <a:p>
            <a:endParaRPr lang="en-US" dirty="0"/>
          </a:p>
          <a:p>
            <a:endParaRPr lang="en-US" dirty="0" smtClean="0"/>
          </a:p>
          <a:p>
            <a:endParaRPr lang="en-US" sz="2800" dirty="0"/>
          </a:p>
        </p:txBody>
      </p:sp>
    </p:spTree>
    <p:extLst>
      <p:ext uri="{BB962C8B-B14F-4D97-AF65-F5344CB8AC3E}">
        <p14:creationId xmlns:p14="http://schemas.microsoft.com/office/powerpoint/2010/main" val="4226026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lnSpcReduction="10000"/>
          </a:bodyPr>
          <a:lstStyle/>
          <a:p>
            <a:endParaRPr lang="en-US"/>
          </a:p>
        </p:txBody>
      </p:sp>
      <p:pic>
        <p:nvPicPr>
          <p:cNvPr id="3" name="Picture 2"/>
          <p:cNvPicPr>
            <a:picLocks noChangeAspect="1"/>
          </p:cNvPicPr>
          <p:nvPr/>
        </p:nvPicPr>
        <p:blipFill>
          <a:blip r:embed="rId2"/>
          <a:stretch>
            <a:fillRect/>
          </a:stretch>
        </p:blipFill>
        <p:spPr>
          <a:xfrm>
            <a:off x="0" y="0"/>
            <a:ext cx="12192000" cy="6858000"/>
          </a:xfrm>
          <a:prstGeom prst="rect">
            <a:avLst/>
          </a:prstGeom>
        </p:spPr>
      </p:pic>
      <p:sp>
        <p:nvSpPr>
          <p:cNvPr id="5" name="TextBox 4"/>
          <p:cNvSpPr txBox="1"/>
          <p:nvPr/>
        </p:nvSpPr>
        <p:spPr>
          <a:xfrm>
            <a:off x="256187" y="211525"/>
            <a:ext cx="11650133" cy="6417141"/>
          </a:xfrm>
          <a:prstGeom prst="rect">
            <a:avLst/>
          </a:prstGeom>
          <a:solidFill>
            <a:srgbClr val="491916">
              <a:alpha val="74902"/>
            </a:srgbClr>
          </a:solidFill>
        </p:spPr>
        <p:txBody>
          <a:bodyPr wrap="square" tIns="365760" rtlCol="0">
            <a:spAutoFit/>
          </a:bodyPr>
          <a:lstStyle>
            <a:defPPr>
              <a:defRPr lang="en-US"/>
            </a:defPPr>
            <a:lvl1pPr marL="389457" algn="ctr">
              <a:defRPr sz="4800" spc="400">
                <a:solidFill>
                  <a:schemeClr val="bg1"/>
                </a:solidFill>
                <a:latin typeface="Times New Roman" charset="0"/>
                <a:ea typeface="Times New Roman" charset="0"/>
                <a:cs typeface="Times New Roman" charset="0"/>
              </a:defRPr>
            </a:lvl1pPr>
          </a:lstStyle>
          <a:p>
            <a:r>
              <a:rPr lang="en-US" sz="5400" dirty="0"/>
              <a:t>Two Great Motivations</a:t>
            </a:r>
          </a:p>
          <a:p>
            <a:endParaRPr lang="en-US" dirty="0"/>
          </a:p>
          <a:p>
            <a:r>
              <a:rPr lang="en-US" sz="4400" dirty="0"/>
              <a:t>God’s Love and Grace</a:t>
            </a:r>
          </a:p>
          <a:p>
            <a:r>
              <a:rPr lang="en-US" sz="4400" dirty="0"/>
              <a:t>God’s Righteous Judgement</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8827292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wipe(left)">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wipe(left)">
                                      <p:cBhvr>
                                        <p:cTn id="1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TotalTime>
  <Words>244</Words>
  <Application>Microsoft Macintosh PowerPoint</Application>
  <PresentationFormat>Widescreen</PresentationFormat>
  <Paragraphs>37</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Book Antiqua</vt:lpstr>
      <vt:lpstr>Calibri</vt:lpstr>
      <vt:lpstr>Calibri Light</vt:lpstr>
      <vt:lpstr>Times New Roman</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Patton</dc:creator>
  <cp:lastModifiedBy>Steve Patton</cp:lastModifiedBy>
  <cp:revision>18</cp:revision>
  <cp:lastPrinted>2016-11-30T21:54:45Z</cp:lastPrinted>
  <dcterms:created xsi:type="dcterms:W3CDTF">2016-11-02T18:59:28Z</dcterms:created>
  <dcterms:modified xsi:type="dcterms:W3CDTF">2016-12-03T19:09:42Z</dcterms:modified>
</cp:coreProperties>
</file>