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85" r:id="rId3"/>
    <p:sldId id="291" r:id="rId4"/>
    <p:sldId id="287" r:id="rId5"/>
    <p:sldId id="289" r:id="rId6"/>
    <p:sldId id="286" r:id="rId7"/>
    <p:sldId id="288" r:id="rId8"/>
    <p:sldId id="290" r:id="rId9"/>
    <p:sldId id="28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264"/>
    <p:restoredTop sz="94633"/>
  </p:normalViewPr>
  <p:slideViewPr>
    <p:cSldViewPr snapToGrid="0" snapToObjects="1">
      <p:cViewPr varScale="1">
        <p:scale>
          <a:sx n="49" d="100"/>
          <a:sy n="49" d="100"/>
        </p:scale>
        <p:origin x="184" y="10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2/15/17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2/15/17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2/15/17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2/15/17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2/15/17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2/15/17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2/15/17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2/15/17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2/15/17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2/15/17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2/15/17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84108-6F97-544F-8EE9-43532464FCAC}" type="datetimeFigureOut">
              <a:rPr lang="en-US" smtClean="0"/>
              <a:t>2/15/17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199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14775" y="2728912"/>
            <a:ext cx="5629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Avenir Heavy" charset="0"/>
                <a:ea typeface="Avenir Heavy" charset="0"/>
                <a:cs typeface="Avenir Heavy" charset="0"/>
              </a:rPr>
              <a:t>Paul’s letter</a:t>
            </a:r>
            <a:endParaRPr lang="en-US" sz="5400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4775" y="3538537"/>
            <a:ext cx="5629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venir Heavy" charset="0"/>
                <a:ea typeface="Avenir Heavy" charset="0"/>
                <a:cs typeface="Avenir Heavy" charset="0"/>
              </a:rPr>
              <a:t>t</a:t>
            </a:r>
            <a:r>
              <a:rPr lang="en-US" sz="5400" b="1" dirty="0" smtClean="0">
                <a:latin typeface="Avenir Heavy" charset="0"/>
                <a:ea typeface="Avenir Heavy" charset="0"/>
                <a:cs typeface="Avenir Heavy" charset="0"/>
              </a:rPr>
              <a:t>o the </a:t>
            </a:r>
            <a:r>
              <a:rPr lang="en-US" sz="5400" b="1" dirty="0" smtClean="0">
                <a:solidFill>
                  <a:srgbClr val="FF0000"/>
                </a:solidFill>
                <a:latin typeface="Avenir Heavy" charset="0"/>
                <a:ea typeface="Avenir Heavy" charset="0"/>
                <a:cs typeface="Avenir Heavy" charset="0"/>
              </a:rPr>
              <a:t>ROMANS</a:t>
            </a:r>
            <a:endParaRPr lang="en-US" sz="5400" b="1" dirty="0">
              <a:solidFill>
                <a:srgbClr val="FF0000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1488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6295" y="5229726"/>
            <a:ext cx="2695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venir Heavy" charset="0"/>
                <a:ea typeface="Avenir Heavy" charset="0"/>
                <a:cs typeface="Avenir Heavy" charset="0"/>
              </a:rPr>
              <a:t>Romans</a:t>
            </a:r>
            <a:endParaRPr lang="en-US" sz="3200" b="1" dirty="0">
              <a:solidFill>
                <a:srgbClr val="FF0000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6294" y="5639180"/>
            <a:ext cx="2695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venir Heavy" charset="0"/>
                <a:ea typeface="Avenir Heavy" charset="0"/>
                <a:cs typeface="Avenir Heavy" charset="0"/>
              </a:rPr>
              <a:t>c</a:t>
            </a:r>
            <a:r>
              <a:rPr lang="en-US" sz="3200" b="1" dirty="0" smtClean="0">
                <a:latin typeface="Avenir Heavy" charset="0"/>
                <a:ea typeface="Avenir Heavy" charset="0"/>
                <a:cs typeface="Avenir Heavy" charset="0"/>
              </a:rPr>
              <a:t>hapter </a:t>
            </a:r>
            <a:r>
              <a:rPr lang="en-US" sz="3200" b="1" dirty="0" smtClean="0">
                <a:latin typeface="Avenir Heavy" charset="0"/>
                <a:ea typeface="Avenir Heavy" charset="0"/>
                <a:cs typeface="Avenir Heavy" charset="0"/>
              </a:rPr>
              <a:t>10</a:t>
            </a:r>
            <a:endParaRPr lang="en-US" sz="3200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2947" y="418933"/>
            <a:ext cx="11069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4000" dirty="0" smtClean="0">
                <a:latin typeface="Avenir Medium" charset="0"/>
                <a:ea typeface="Avenir Medium" charset="0"/>
                <a:cs typeface="Avenir Medium" charset="0"/>
              </a:rPr>
              <a:t>How Israel went wrong (vss. 1-4)</a:t>
            </a:r>
            <a:endParaRPr lang="en-US" sz="3200" dirty="0" smtClean="0">
              <a:latin typeface="Avenir Medium" charset="0"/>
              <a:ea typeface="Avenir Medium" charset="0"/>
              <a:cs typeface="Avenir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6661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6295" y="5229726"/>
            <a:ext cx="2695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venir Heavy" charset="0"/>
                <a:ea typeface="Avenir Heavy" charset="0"/>
                <a:cs typeface="Avenir Heavy" charset="0"/>
              </a:rPr>
              <a:t>Romans</a:t>
            </a:r>
            <a:endParaRPr lang="en-US" sz="3200" b="1" dirty="0">
              <a:solidFill>
                <a:srgbClr val="FF0000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6294" y="5639180"/>
            <a:ext cx="2695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venir Heavy" charset="0"/>
                <a:ea typeface="Avenir Heavy" charset="0"/>
                <a:cs typeface="Avenir Heavy" charset="0"/>
              </a:rPr>
              <a:t>c</a:t>
            </a:r>
            <a:r>
              <a:rPr lang="en-US" sz="3200" b="1" dirty="0" smtClean="0">
                <a:latin typeface="Avenir Heavy" charset="0"/>
                <a:ea typeface="Avenir Heavy" charset="0"/>
                <a:cs typeface="Avenir Heavy" charset="0"/>
              </a:rPr>
              <a:t>hapter </a:t>
            </a:r>
            <a:r>
              <a:rPr lang="en-US" sz="3200" b="1" dirty="0" smtClean="0">
                <a:latin typeface="Avenir Heavy" charset="0"/>
                <a:ea typeface="Avenir Heavy" charset="0"/>
                <a:cs typeface="Avenir Heavy" charset="0"/>
              </a:rPr>
              <a:t>10</a:t>
            </a:r>
            <a:endParaRPr lang="en-US" sz="3200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2947" y="418933"/>
            <a:ext cx="1106905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4000" dirty="0" smtClean="0">
                <a:latin typeface="Avenir Medium" charset="0"/>
                <a:ea typeface="Avenir Medium" charset="0"/>
                <a:cs typeface="Avenir Medium" charset="0"/>
              </a:rPr>
              <a:t>How Israel went wrong (vss. 1-4)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4000" dirty="0" smtClean="0">
                <a:latin typeface="Avenir Medium" charset="0"/>
                <a:ea typeface="Avenir Medium" charset="0"/>
                <a:cs typeface="Avenir Medium" charset="0"/>
              </a:rPr>
              <a:t>The righteousness of faith (vss. 5-13)</a:t>
            </a:r>
          </a:p>
          <a:p>
            <a:pPr marL="971550" lvl="1" indent="-514350">
              <a:spcAft>
                <a:spcPts val="1200"/>
              </a:spcAft>
              <a:buFont typeface="Arial" charset="0"/>
              <a:buChar char="•"/>
            </a:pPr>
            <a:r>
              <a:rPr lang="en-US" sz="3200" dirty="0" smtClean="0">
                <a:latin typeface="Avenir Medium" charset="0"/>
                <a:ea typeface="Avenir Medium" charset="0"/>
                <a:cs typeface="Avenir Medium" charset="0"/>
              </a:rPr>
              <a:t>Righteousness cannot be based on the Law (vs. 5)</a:t>
            </a:r>
          </a:p>
          <a:p>
            <a:pPr marL="971550" lvl="1" indent="-514350">
              <a:spcAft>
                <a:spcPts val="1200"/>
              </a:spcAft>
              <a:buFont typeface="Arial" charset="0"/>
              <a:buChar char="•"/>
            </a:pPr>
            <a:r>
              <a:rPr lang="en-US" sz="3200" dirty="0" smtClean="0">
                <a:latin typeface="Avenir Medium" charset="0"/>
                <a:ea typeface="Avenir Medium" charset="0"/>
                <a:cs typeface="Avenir Medium" charset="0"/>
              </a:rPr>
              <a:t>Righteousness is based on faith</a:t>
            </a:r>
            <a:r>
              <a:rPr lang="mr-IN" sz="3200" dirty="0" smtClean="0">
                <a:latin typeface="Avenir Medium" charset="0"/>
                <a:ea typeface="Avenir Medium" charset="0"/>
                <a:cs typeface="Avenir Medium" charset="0"/>
              </a:rPr>
              <a:t>…</a:t>
            </a:r>
            <a:r>
              <a:rPr lang="en-US" sz="3200" dirty="0" smtClean="0">
                <a:latin typeface="Avenir Medium" charset="0"/>
                <a:ea typeface="Avenir Medium" charset="0"/>
                <a:cs typeface="Avenir Medium" charset="0"/>
              </a:rPr>
              <a:t>in Christ (vss. 6-8)</a:t>
            </a:r>
          </a:p>
          <a:p>
            <a:pPr marL="971550" lvl="1" indent="-514350">
              <a:spcAft>
                <a:spcPts val="1200"/>
              </a:spcAft>
              <a:buFont typeface="Arial" charset="0"/>
              <a:buChar char="•"/>
            </a:pPr>
            <a:r>
              <a:rPr lang="en-US" sz="3200" dirty="0" smtClean="0">
                <a:latin typeface="Avenir Medium" charset="0"/>
                <a:ea typeface="Avenir Medium" charset="0"/>
                <a:cs typeface="Avenir Medium" charset="0"/>
              </a:rPr>
              <a:t>Righteousness and salvation found through belief in and confession of Christ (vss. 9-13)</a:t>
            </a:r>
          </a:p>
        </p:txBody>
      </p:sp>
    </p:spTree>
    <p:extLst>
      <p:ext uri="{BB962C8B-B14F-4D97-AF65-F5344CB8AC3E}">
        <p14:creationId xmlns:p14="http://schemas.microsoft.com/office/powerpoint/2010/main" val="12006012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6295" y="5229726"/>
            <a:ext cx="2695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venir Heavy" charset="0"/>
                <a:ea typeface="Avenir Heavy" charset="0"/>
                <a:cs typeface="Avenir Heavy" charset="0"/>
              </a:rPr>
              <a:t>Romans</a:t>
            </a:r>
            <a:endParaRPr lang="en-US" sz="3200" b="1" dirty="0">
              <a:solidFill>
                <a:srgbClr val="FF0000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6294" y="5639180"/>
            <a:ext cx="2695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venir Heavy" charset="0"/>
                <a:ea typeface="Avenir Heavy" charset="0"/>
                <a:cs typeface="Avenir Heavy" charset="0"/>
              </a:rPr>
              <a:t>c</a:t>
            </a:r>
            <a:r>
              <a:rPr lang="en-US" sz="3200" b="1" dirty="0" smtClean="0">
                <a:latin typeface="Avenir Heavy" charset="0"/>
                <a:ea typeface="Avenir Heavy" charset="0"/>
                <a:cs typeface="Avenir Heavy" charset="0"/>
              </a:rPr>
              <a:t>hapter </a:t>
            </a:r>
            <a:r>
              <a:rPr lang="en-US" sz="3200" b="1" dirty="0" smtClean="0">
                <a:latin typeface="Avenir Heavy" charset="0"/>
                <a:ea typeface="Avenir Heavy" charset="0"/>
                <a:cs typeface="Avenir Heavy" charset="0"/>
              </a:rPr>
              <a:t>10</a:t>
            </a:r>
            <a:endParaRPr lang="en-US" sz="3200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2947" y="656141"/>
            <a:ext cx="1106905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800" dirty="0" smtClean="0">
                <a:latin typeface="Avenir Medium" charset="0"/>
                <a:ea typeface="Avenir Medium" charset="0"/>
                <a:cs typeface="Avenir Medium" charset="0"/>
              </a:rPr>
              <a:t>“</a:t>
            </a:r>
            <a:r>
              <a:rPr lang="en-US" sz="4800" dirty="0">
                <a:latin typeface="Avenir Medium" charset="0"/>
                <a:ea typeface="Avenir Medium" charset="0"/>
                <a:cs typeface="Avenir Medium" charset="0"/>
              </a:rPr>
              <a:t>that if you confess with your mouth Jesus </a:t>
            </a:r>
            <a:r>
              <a:rPr lang="en-US" sz="4800" dirty="0">
                <a:solidFill>
                  <a:srgbClr val="FF0000"/>
                </a:solidFill>
                <a:latin typeface="Avenir Medium" charset="0"/>
                <a:ea typeface="Avenir Medium" charset="0"/>
                <a:cs typeface="Avenir Medium" charset="0"/>
              </a:rPr>
              <a:t>as Lord</a:t>
            </a:r>
            <a:r>
              <a:rPr lang="en-US" sz="4800" dirty="0">
                <a:latin typeface="Avenir Medium" charset="0"/>
                <a:ea typeface="Avenir Medium" charset="0"/>
                <a:cs typeface="Avenir Medium" charset="0"/>
              </a:rPr>
              <a:t>, and believe in your heart that God raised Him from the dead, you will be saved;” </a:t>
            </a:r>
            <a:endParaRPr lang="en-US" sz="4800" dirty="0" smtClean="0">
              <a:latin typeface="Avenir Medium" charset="0"/>
              <a:ea typeface="Avenir Medium" charset="0"/>
              <a:cs typeface="Avenir Medium" charset="0"/>
            </a:endParaRPr>
          </a:p>
          <a:p>
            <a:pPr algn="r">
              <a:spcAft>
                <a:spcPts val="1200"/>
              </a:spcAft>
            </a:pPr>
            <a:r>
              <a:rPr lang="en-US" sz="4800" dirty="0" smtClean="0">
                <a:latin typeface="Avenir Medium" charset="0"/>
                <a:ea typeface="Avenir Medium" charset="0"/>
                <a:cs typeface="Avenir Medium" charset="0"/>
              </a:rPr>
              <a:t>(</a:t>
            </a:r>
            <a:r>
              <a:rPr lang="en-US" sz="4800" dirty="0">
                <a:latin typeface="Avenir Medium" charset="0"/>
                <a:ea typeface="Avenir Medium" charset="0"/>
                <a:cs typeface="Avenir Medium" charset="0"/>
              </a:rPr>
              <a:t>Romans </a:t>
            </a:r>
            <a:r>
              <a:rPr lang="en-US" sz="4800" dirty="0" smtClean="0">
                <a:latin typeface="Avenir Medium" charset="0"/>
                <a:ea typeface="Avenir Medium" charset="0"/>
                <a:cs typeface="Avenir Medium" charset="0"/>
              </a:rPr>
              <a:t>10:9) </a:t>
            </a:r>
            <a:endParaRPr lang="en-US" sz="4800" dirty="0">
              <a:latin typeface="Avenir Medium" charset="0"/>
              <a:ea typeface="Avenir Medium" charset="0"/>
              <a:cs typeface="Avenir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9333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6295" y="5229726"/>
            <a:ext cx="2695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venir Heavy" charset="0"/>
                <a:ea typeface="Avenir Heavy" charset="0"/>
                <a:cs typeface="Avenir Heavy" charset="0"/>
              </a:rPr>
              <a:t>Romans</a:t>
            </a:r>
            <a:endParaRPr lang="en-US" sz="3200" b="1" dirty="0">
              <a:solidFill>
                <a:srgbClr val="FF0000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6294" y="5639180"/>
            <a:ext cx="2695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venir Heavy" charset="0"/>
                <a:ea typeface="Avenir Heavy" charset="0"/>
                <a:cs typeface="Avenir Heavy" charset="0"/>
              </a:rPr>
              <a:t>c</a:t>
            </a:r>
            <a:r>
              <a:rPr lang="en-US" sz="3200" b="1" dirty="0" smtClean="0">
                <a:latin typeface="Avenir Heavy" charset="0"/>
                <a:ea typeface="Avenir Heavy" charset="0"/>
                <a:cs typeface="Avenir Heavy" charset="0"/>
              </a:rPr>
              <a:t>hapter </a:t>
            </a:r>
            <a:r>
              <a:rPr lang="en-US" sz="3200" b="1" dirty="0" smtClean="0">
                <a:latin typeface="Avenir Heavy" charset="0"/>
                <a:ea typeface="Avenir Heavy" charset="0"/>
                <a:cs typeface="Avenir Heavy" charset="0"/>
              </a:rPr>
              <a:t>10</a:t>
            </a:r>
            <a:endParaRPr lang="en-US" sz="3200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2947" y="418933"/>
            <a:ext cx="1106905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4000" dirty="0" smtClean="0">
                <a:latin typeface="Avenir Medium" charset="0"/>
                <a:ea typeface="Avenir Medium" charset="0"/>
                <a:cs typeface="Avenir Medium" charset="0"/>
              </a:rPr>
              <a:t>How Israel went wrong (vss. 1-4)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4000" dirty="0" smtClean="0">
                <a:latin typeface="Avenir Medium" charset="0"/>
                <a:ea typeface="Avenir Medium" charset="0"/>
                <a:cs typeface="Avenir Medium" charset="0"/>
              </a:rPr>
              <a:t>The righteousness of faith (vss. 5-13)</a:t>
            </a:r>
          </a:p>
          <a:p>
            <a:pPr marL="971550" lvl="1" indent="-514350">
              <a:spcAft>
                <a:spcPts val="1200"/>
              </a:spcAft>
              <a:buFont typeface="Arial" charset="0"/>
              <a:buChar char="•"/>
            </a:pPr>
            <a:r>
              <a:rPr lang="en-US" sz="3200" dirty="0" smtClean="0">
                <a:latin typeface="Avenir Medium" charset="0"/>
                <a:ea typeface="Avenir Medium" charset="0"/>
                <a:cs typeface="Avenir Medium" charset="0"/>
              </a:rPr>
              <a:t>Righteousness cannot be based on the Law (vs. 5)</a:t>
            </a:r>
          </a:p>
          <a:p>
            <a:pPr marL="971550" lvl="1" indent="-514350">
              <a:spcAft>
                <a:spcPts val="1200"/>
              </a:spcAft>
              <a:buFont typeface="Arial" charset="0"/>
              <a:buChar char="•"/>
            </a:pPr>
            <a:r>
              <a:rPr lang="en-US" sz="3200" dirty="0" smtClean="0">
                <a:latin typeface="Avenir Medium" charset="0"/>
                <a:ea typeface="Avenir Medium" charset="0"/>
                <a:cs typeface="Avenir Medium" charset="0"/>
              </a:rPr>
              <a:t>Righteousness is based on faith</a:t>
            </a:r>
            <a:r>
              <a:rPr lang="mr-IN" sz="3200" dirty="0" smtClean="0">
                <a:latin typeface="Avenir Medium" charset="0"/>
                <a:ea typeface="Avenir Medium" charset="0"/>
                <a:cs typeface="Avenir Medium" charset="0"/>
              </a:rPr>
              <a:t>…</a:t>
            </a:r>
            <a:r>
              <a:rPr lang="en-US" sz="3200" dirty="0" smtClean="0">
                <a:latin typeface="Avenir Medium" charset="0"/>
                <a:ea typeface="Avenir Medium" charset="0"/>
                <a:cs typeface="Avenir Medium" charset="0"/>
              </a:rPr>
              <a:t>in Christ (vss. 6-8)</a:t>
            </a:r>
          </a:p>
          <a:p>
            <a:pPr marL="971550" lvl="1" indent="-514350">
              <a:spcAft>
                <a:spcPts val="1200"/>
              </a:spcAft>
              <a:buFont typeface="Arial" charset="0"/>
              <a:buChar char="•"/>
            </a:pPr>
            <a:r>
              <a:rPr lang="en-US" sz="3200" dirty="0" smtClean="0">
                <a:latin typeface="Avenir Medium" charset="0"/>
                <a:ea typeface="Avenir Medium" charset="0"/>
                <a:cs typeface="Avenir Medium" charset="0"/>
              </a:rPr>
              <a:t>Righteousness and salvation found through belief in and confession of Christ (vss. 9-13)</a:t>
            </a:r>
          </a:p>
        </p:txBody>
      </p:sp>
    </p:spTree>
    <p:extLst>
      <p:ext uri="{BB962C8B-B14F-4D97-AF65-F5344CB8AC3E}">
        <p14:creationId xmlns:p14="http://schemas.microsoft.com/office/powerpoint/2010/main" val="8251630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6295" y="5229726"/>
            <a:ext cx="2695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venir Heavy" charset="0"/>
                <a:ea typeface="Avenir Heavy" charset="0"/>
                <a:cs typeface="Avenir Heavy" charset="0"/>
              </a:rPr>
              <a:t>Romans</a:t>
            </a:r>
            <a:endParaRPr lang="en-US" sz="3200" b="1" dirty="0">
              <a:solidFill>
                <a:srgbClr val="FF0000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6294" y="5639180"/>
            <a:ext cx="2695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venir Heavy" charset="0"/>
                <a:ea typeface="Avenir Heavy" charset="0"/>
                <a:cs typeface="Avenir Heavy" charset="0"/>
              </a:rPr>
              <a:t>c</a:t>
            </a:r>
            <a:r>
              <a:rPr lang="en-US" sz="3200" b="1" dirty="0" smtClean="0">
                <a:latin typeface="Avenir Heavy" charset="0"/>
                <a:ea typeface="Avenir Heavy" charset="0"/>
                <a:cs typeface="Avenir Heavy" charset="0"/>
              </a:rPr>
              <a:t>hapter </a:t>
            </a:r>
            <a:r>
              <a:rPr lang="en-US" sz="3200" b="1" dirty="0" smtClean="0">
                <a:latin typeface="Avenir Heavy" charset="0"/>
                <a:ea typeface="Avenir Heavy" charset="0"/>
                <a:cs typeface="Avenir Heavy" charset="0"/>
              </a:rPr>
              <a:t>10</a:t>
            </a:r>
            <a:endParaRPr lang="en-US" sz="3200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2947" y="418933"/>
            <a:ext cx="1106905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4000" dirty="0" smtClean="0">
                <a:latin typeface="Avenir Medium" charset="0"/>
                <a:ea typeface="Avenir Medium" charset="0"/>
                <a:cs typeface="Avenir Medium" charset="0"/>
              </a:rPr>
              <a:t>How Israel went wrong (vss. 1-4)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4000" dirty="0" smtClean="0">
                <a:latin typeface="Avenir Medium" charset="0"/>
                <a:ea typeface="Avenir Medium" charset="0"/>
                <a:cs typeface="Avenir Medium" charset="0"/>
              </a:rPr>
              <a:t>The righteousness of faith (vss. 5-13)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4000" dirty="0" smtClean="0">
                <a:latin typeface="Avenir Medium" charset="0"/>
                <a:ea typeface="Avenir Medium" charset="0"/>
                <a:cs typeface="Avenir Medium" charset="0"/>
              </a:rPr>
              <a:t>Why Israel had not believed (vss. 14-21)</a:t>
            </a:r>
          </a:p>
          <a:p>
            <a:pPr marL="971550" lvl="1" indent="-514350">
              <a:spcAft>
                <a:spcPts val="1200"/>
              </a:spcAft>
              <a:buFont typeface="Arial" charset="0"/>
              <a:buChar char="•"/>
            </a:pPr>
            <a:r>
              <a:rPr lang="en-US" sz="3200" dirty="0" smtClean="0">
                <a:latin typeface="Avenir Medium" charset="0"/>
                <a:ea typeface="Avenir Medium" charset="0"/>
                <a:cs typeface="Avenir Medium" charset="0"/>
              </a:rPr>
              <a:t>They needed the word proclaimed (vss. 14-15)</a:t>
            </a:r>
          </a:p>
          <a:p>
            <a:pPr marL="971550" lvl="1" indent="-514350">
              <a:spcAft>
                <a:spcPts val="1200"/>
              </a:spcAft>
              <a:buFont typeface="Arial" charset="0"/>
              <a:buChar char="•"/>
            </a:pPr>
            <a:r>
              <a:rPr lang="en-US" sz="3200" dirty="0" smtClean="0">
                <a:latin typeface="Avenir Medium" charset="0"/>
                <a:ea typeface="Avenir Medium" charset="0"/>
                <a:cs typeface="Avenir Medium" charset="0"/>
              </a:rPr>
              <a:t>They needed to heed the word (vss. 16-17)</a:t>
            </a:r>
          </a:p>
          <a:p>
            <a:pPr marL="971550" lvl="1" indent="-514350">
              <a:spcAft>
                <a:spcPts val="1200"/>
              </a:spcAft>
              <a:buFont typeface="Arial" charset="0"/>
              <a:buChar char="•"/>
            </a:pPr>
            <a:r>
              <a:rPr lang="en-US" sz="3200" dirty="0" smtClean="0">
                <a:latin typeface="Avenir Medium" charset="0"/>
                <a:ea typeface="Avenir Medium" charset="0"/>
                <a:cs typeface="Avenir Medium" charset="0"/>
              </a:rPr>
              <a:t>Israel had no excuse (vss. 18-21)</a:t>
            </a:r>
            <a:endParaRPr lang="en-US" sz="3200" dirty="0" smtClean="0">
              <a:latin typeface="Avenir Medium" charset="0"/>
              <a:ea typeface="Avenir Medium" charset="0"/>
              <a:cs typeface="Avenir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3614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2032"/>
            <a:ext cx="9160042" cy="687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64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6295" y="5229726"/>
            <a:ext cx="2695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venir Heavy" charset="0"/>
                <a:ea typeface="Avenir Heavy" charset="0"/>
                <a:cs typeface="Avenir Heavy" charset="0"/>
              </a:rPr>
              <a:t>Romans</a:t>
            </a:r>
            <a:endParaRPr lang="en-US" sz="3200" b="1" dirty="0">
              <a:solidFill>
                <a:srgbClr val="FF0000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6294" y="5639180"/>
            <a:ext cx="2695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venir Heavy" charset="0"/>
                <a:ea typeface="Avenir Heavy" charset="0"/>
                <a:cs typeface="Avenir Heavy" charset="0"/>
              </a:rPr>
              <a:t>c</a:t>
            </a:r>
            <a:r>
              <a:rPr lang="en-US" sz="3200" b="1" dirty="0" smtClean="0">
                <a:latin typeface="Avenir Heavy" charset="0"/>
                <a:ea typeface="Avenir Heavy" charset="0"/>
                <a:cs typeface="Avenir Heavy" charset="0"/>
              </a:rPr>
              <a:t>hapter </a:t>
            </a:r>
            <a:r>
              <a:rPr lang="en-US" sz="3200" b="1" dirty="0" smtClean="0">
                <a:latin typeface="Avenir Heavy" charset="0"/>
                <a:ea typeface="Avenir Heavy" charset="0"/>
                <a:cs typeface="Avenir Heavy" charset="0"/>
              </a:rPr>
              <a:t>10</a:t>
            </a:r>
            <a:endParaRPr lang="en-US" sz="3200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2947" y="418933"/>
            <a:ext cx="1106905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4000" dirty="0" smtClean="0">
                <a:latin typeface="Avenir Medium" charset="0"/>
                <a:ea typeface="Avenir Medium" charset="0"/>
                <a:cs typeface="Avenir Medium" charset="0"/>
              </a:rPr>
              <a:t>How Israel went wrong (vss. 1-4)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4000" dirty="0" smtClean="0">
                <a:latin typeface="Avenir Medium" charset="0"/>
                <a:ea typeface="Avenir Medium" charset="0"/>
                <a:cs typeface="Avenir Medium" charset="0"/>
              </a:rPr>
              <a:t>The righteousness of faith (vss. 5-13)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4000" dirty="0" smtClean="0">
                <a:latin typeface="Avenir Medium" charset="0"/>
                <a:ea typeface="Avenir Medium" charset="0"/>
                <a:cs typeface="Avenir Medium" charset="0"/>
              </a:rPr>
              <a:t>Why Israel had not believed (vss. 14-21)</a:t>
            </a:r>
          </a:p>
          <a:p>
            <a:pPr marL="971550" lvl="1" indent="-514350">
              <a:spcAft>
                <a:spcPts val="1200"/>
              </a:spcAft>
              <a:buFont typeface="Arial" charset="0"/>
              <a:buChar char="•"/>
            </a:pPr>
            <a:r>
              <a:rPr lang="en-US" sz="3200" dirty="0" smtClean="0">
                <a:latin typeface="Avenir Medium" charset="0"/>
                <a:ea typeface="Avenir Medium" charset="0"/>
                <a:cs typeface="Avenir Medium" charset="0"/>
              </a:rPr>
              <a:t>They needed the word proclaimed (vss. 14-15)</a:t>
            </a:r>
          </a:p>
          <a:p>
            <a:pPr marL="971550" lvl="1" indent="-514350">
              <a:spcAft>
                <a:spcPts val="1200"/>
              </a:spcAft>
              <a:buFont typeface="Arial" charset="0"/>
              <a:buChar char="•"/>
            </a:pPr>
            <a:r>
              <a:rPr lang="en-US" sz="3200" dirty="0" smtClean="0">
                <a:latin typeface="Avenir Medium" charset="0"/>
                <a:ea typeface="Avenir Medium" charset="0"/>
                <a:cs typeface="Avenir Medium" charset="0"/>
              </a:rPr>
              <a:t>They needed to heed the word (vss. 16-17)</a:t>
            </a:r>
          </a:p>
          <a:p>
            <a:pPr marL="971550" lvl="1" indent="-514350">
              <a:spcAft>
                <a:spcPts val="1200"/>
              </a:spcAft>
              <a:buFont typeface="Arial" charset="0"/>
              <a:buChar char="•"/>
            </a:pPr>
            <a:r>
              <a:rPr lang="en-US" sz="3200" dirty="0" smtClean="0">
                <a:latin typeface="Avenir Medium" charset="0"/>
                <a:ea typeface="Avenir Medium" charset="0"/>
                <a:cs typeface="Avenir Medium" charset="0"/>
              </a:rPr>
              <a:t>Israel had no excuse (vss. 18-21)</a:t>
            </a:r>
            <a:endParaRPr lang="en-US" sz="3200" dirty="0" smtClean="0">
              <a:latin typeface="Avenir Medium" charset="0"/>
              <a:ea typeface="Avenir Medium" charset="0"/>
              <a:cs typeface="Avenir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579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4158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1184</TotalTime>
  <Words>300</Words>
  <Application>Microsoft Macintosh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Avenir Heavy</vt:lpstr>
      <vt:lpstr>Avenir Medium</vt:lpstr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30</cp:revision>
  <dcterms:created xsi:type="dcterms:W3CDTF">2016-12-02T01:41:56Z</dcterms:created>
  <dcterms:modified xsi:type="dcterms:W3CDTF">2017-02-15T17:39:08Z</dcterms:modified>
</cp:coreProperties>
</file>