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85" r:id="rId3"/>
    <p:sldId id="293" r:id="rId4"/>
    <p:sldId id="294" r:id="rId5"/>
    <p:sldId id="295" r:id="rId6"/>
    <p:sldId id="292" r:id="rId7"/>
    <p:sldId id="297" r:id="rId8"/>
    <p:sldId id="296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304"/>
    <p:restoredTop sz="94633"/>
  </p:normalViewPr>
  <p:slideViewPr>
    <p:cSldViewPr snapToGrid="0" snapToObjects="1">
      <p:cViewPr varScale="1">
        <p:scale>
          <a:sx n="49" d="100"/>
          <a:sy n="49" d="100"/>
        </p:scale>
        <p:origin x="184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84108-6F97-544F-8EE9-43532464FCAC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19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4775" y="2728912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venir Heavy" charset="0"/>
                <a:ea typeface="Avenir Heavy" charset="0"/>
                <a:cs typeface="Avenir Heavy" charset="0"/>
              </a:rPr>
              <a:t>Paul’s letter</a:t>
            </a:r>
            <a:endParaRPr lang="en-US" sz="54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4775" y="3538537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venir Heavy" charset="0"/>
                <a:ea typeface="Avenir Heavy" charset="0"/>
                <a:cs typeface="Avenir Heavy" charset="0"/>
              </a:rPr>
              <a:t>t</a:t>
            </a:r>
            <a:r>
              <a:rPr lang="en-US" sz="5400" b="1" dirty="0" smtClean="0">
                <a:latin typeface="Avenir Heavy" charset="0"/>
                <a:ea typeface="Avenir Heavy" charset="0"/>
                <a:cs typeface="Avenir Heavy" charset="0"/>
              </a:rPr>
              <a:t>o the </a:t>
            </a:r>
            <a:r>
              <a:rPr lang="en-US" sz="54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54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1488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4" y="5639180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Heavy" charset="0"/>
                <a:ea typeface="Avenir Heavy" charset="0"/>
                <a:cs typeface="Avenir Heavy" charset="0"/>
              </a:rPr>
              <a:t>c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hapter 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11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6484" y="1296096"/>
            <a:ext cx="110690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dirty="0" smtClean="0">
                <a:latin typeface="Avenir Medium" charset="0"/>
                <a:ea typeface="Avenir Medium" charset="0"/>
                <a:cs typeface="Avenir Medium" charset="0"/>
              </a:rPr>
              <a:t>“</a:t>
            </a:r>
            <a:r>
              <a:rPr lang="en-US" sz="4800" dirty="0">
                <a:latin typeface="Avenir Medium" charset="0"/>
                <a:ea typeface="Avenir Medium" charset="0"/>
                <a:cs typeface="Avenir Medium" charset="0"/>
              </a:rPr>
              <a:t>And I will bless those who bless you, And the one who curses you I will curse. And in you all the families of the earth will be blessed</a:t>
            </a:r>
            <a:r>
              <a:rPr lang="en-US" sz="4800" dirty="0" smtClean="0">
                <a:latin typeface="Avenir Medium" charset="0"/>
                <a:ea typeface="Avenir Medium" charset="0"/>
                <a:cs typeface="Avenir Medium" charset="0"/>
              </a:rPr>
              <a:t>.” </a:t>
            </a:r>
            <a:r>
              <a:rPr lang="en-US" sz="4800" dirty="0">
                <a:latin typeface="Avenir Medium" charset="0"/>
                <a:ea typeface="Avenir Medium" charset="0"/>
                <a:cs typeface="Avenir Medium" charset="0"/>
              </a:rPr>
              <a:t>(Genesis </a:t>
            </a:r>
            <a:r>
              <a:rPr lang="en-US" sz="4800" dirty="0" smtClean="0">
                <a:latin typeface="Avenir Medium" charset="0"/>
                <a:ea typeface="Avenir Medium" charset="0"/>
                <a:cs typeface="Avenir Medium" charset="0"/>
              </a:rPr>
              <a:t>12:3) </a:t>
            </a:r>
            <a:endParaRPr lang="en-US" sz="4800" dirty="0">
              <a:latin typeface="Avenir Medium" charset="0"/>
              <a:ea typeface="Avenir Medium" charset="0"/>
              <a:cs typeface="Avenir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6661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4" y="5639180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Heavy" charset="0"/>
                <a:ea typeface="Avenir Heavy" charset="0"/>
                <a:cs typeface="Avenir Heavy" charset="0"/>
              </a:rPr>
              <a:t>c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hapter 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11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2526" y="722037"/>
            <a:ext cx="110690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smtClean="0">
                <a:latin typeface="Avenir Medium" charset="0"/>
                <a:ea typeface="Avenir Medium" charset="0"/>
                <a:cs typeface="Avenir Medium" charset="0"/>
              </a:rPr>
              <a:t>“</a:t>
            </a:r>
            <a:r>
              <a:rPr lang="en-US" sz="4800" dirty="0">
                <a:latin typeface="Avenir Medium" charset="0"/>
                <a:ea typeface="Avenir Medium" charset="0"/>
                <a:cs typeface="Avenir Medium" charset="0"/>
              </a:rPr>
              <a:t>to be specific, that the Gentiles are fellow heirs and fellow members of the body, and fellow partakers of the promise in Christ Jesus through the gospel,” (</a:t>
            </a:r>
            <a:r>
              <a:rPr lang="en-US" sz="4800">
                <a:latin typeface="Avenir Medium" charset="0"/>
                <a:ea typeface="Avenir Medium" charset="0"/>
                <a:cs typeface="Avenir Medium" charset="0"/>
              </a:rPr>
              <a:t>Ephesians </a:t>
            </a:r>
            <a:r>
              <a:rPr lang="en-US" sz="4800" smtClean="0">
                <a:latin typeface="Avenir Medium" charset="0"/>
                <a:ea typeface="Avenir Medium" charset="0"/>
                <a:cs typeface="Avenir Medium" charset="0"/>
              </a:rPr>
              <a:t>3:6) </a:t>
            </a:r>
            <a:endParaRPr lang="en-US" sz="4800" dirty="0">
              <a:latin typeface="Avenir Medium" charset="0"/>
              <a:ea typeface="Avenir Medium" charset="0"/>
              <a:cs typeface="Avenir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56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4" y="5639180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Heavy" charset="0"/>
                <a:ea typeface="Avenir Heavy" charset="0"/>
                <a:cs typeface="Avenir Heavy" charset="0"/>
              </a:rPr>
              <a:t>c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hapter 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11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947" y="418933"/>
            <a:ext cx="110690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The remnant of grace (vss. 1-6)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Israel’s hardening (vss. 7-10)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Results of Israel’s hardening (vss. 11-24)</a:t>
            </a:r>
          </a:p>
        </p:txBody>
      </p:sp>
    </p:spTree>
    <p:extLst>
      <p:ext uri="{BB962C8B-B14F-4D97-AF65-F5344CB8AC3E}">
        <p14:creationId xmlns:p14="http://schemas.microsoft.com/office/powerpoint/2010/main" val="5508320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4" y="5639180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Heavy" charset="0"/>
                <a:ea typeface="Avenir Heavy" charset="0"/>
                <a:cs typeface="Avenir Heavy" charset="0"/>
              </a:rPr>
              <a:t>c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hapter 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11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947" y="978975"/>
            <a:ext cx="110690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Israel hardened, opening door for Gentiles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Gentiles come in, provoking Israel to jealousy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Israel comes in</a:t>
            </a:r>
          </a:p>
        </p:txBody>
      </p:sp>
    </p:spTree>
    <p:extLst>
      <p:ext uri="{BB962C8B-B14F-4D97-AF65-F5344CB8AC3E}">
        <p14:creationId xmlns:p14="http://schemas.microsoft.com/office/powerpoint/2010/main" val="9897561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4" y="5639180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Heavy" charset="0"/>
                <a:ea typeface="Avenir Heavy" charset="0"/>
                <a:cs typeface="Avenir Heavy" charset="0"/>
              </a:rPr>
              <a:t>c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hapter 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11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947" y="418933"/>
            <a:ext cx="1106905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The remnant of grace (vss. 1-6)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Israel’s hardening (vss. 7-10)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Results of Israel’s hardening (vss. 11-24)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So all Israel will be saved (vss. 25-32)</a:t>
            </a:r>
            <a:endParaRPr lang="en-US" sz="3200" dirty="0" smtClean="0">
              <a:latin typeface="Avenir Medium" charset="0"/>
              <a:ea typeface="Avenir Medium" charset="0"/>
              <a:cs typeface="Avenir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130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4" y="5639180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Heavy" charset="0"/>
                <a:ea typeface="Avenir Heavy" charset="0"/>
                <a:cs typeface="Avenir Heavy" charset="0"/>
              </a:rPr>
              <a:t>c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hapter 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11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8778" y="1953144"/>
            <a:ext cx="255069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Fullness of Israel</a:t>
            </a:r>
          </a:p>
          <a:p>
            <a:pPr algn="ctr">
              <a:spcAft>
                <a:spcPts val="1200"/>
              </a:spcAft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(vs. 12)</a:t>
            </a:r>
            <a:endParaRPr lang="en-US" sz="3200" dirty="0" smtClean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31367" y="1953144"/>
            <a:ext cx="299987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Fullness of the Gentiles</a:t>
            </a:r>
          </a:p>
          <a:p>
            <a:pPr algn="ctr">
              <a:spcAft>
                <a:spcPts val="1200"/>
              </a:spcAft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(vs. 25)</a:t>
            </a:r>
            <a:endParaRPr lang="en-US" sz="3200" dirty="0" smtClean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61683" y="1953143"/>
            <a:ext cx="299987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All “Israel” saved</a:t>
            </a:r>
          </a:p>
          <a:p>
            <a:pPr algn="ctr">
              <a:spcAft>
                <a:spcPts val="1200"/>
              </a:spcAft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(vs. 26)</a:t>
            </a:r>
            <a:endParaRPr lang="en-US" sz="3200" dirty="0" smtClean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5" name="Plus 4"/>
          <p:cNvSpPr/>
          <p:nvPr/>
        </p:nvSpPr>
        <p:spPr>
          <a:xfrm>
            <a:off x="3537282" y="2550695"/>
            <a:ext cx="561474" cy="641684"/>
          </a:xfrm>
          <a:prstGeom prst="mathPl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Equal 8"/>
          <p:cNvSpPr/>
          <p:nvPr/>
        </p:nvSpPr>
        <p:spPr>
          <a:xfrm>
            <a:off x="7515724" y="2630905"/>
            <a:ext cx="745959" cy="481264"/>
          </a:xfrm>
          <a:prstGeom prst="mathEqua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12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4" y="5639180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Heavy" charset="0"/>
                <a:ea typeface="Avenir Heavy" charset="0"/>
                <a:cs typeface="Avenir Heavy" charset="0"/>
              </a:rPr>
              <a:t>c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hapter </a:t>
            </a:r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11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947" y="418933"/>
            <a:ext cx="110690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The remnant of grace (vss. 1-6)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Israel’s hardening (vss. 7-10)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Results of Israel’s hardening (vss. 11-24)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So all Israel will be saved (vss. 25-32)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latin typeface="Avenir Medium" charset="0"/>
                <a:ea typeface="Avenir Medium" charset="0"/>
                <a:cs typeface="Avenir Medium" charset="0"/>
              </a:rPr>
              <a:t>Glory to God! (vss. 33-36)</a:t>
            </a:r>
            <a:endParaRPr lang="en-US" sz="3200" dirty="0" smtClean="0">
              <a:latin typeface="Avenir Medium" charset="0"/>
              <a:ea typeface="Avenir Medium" charset="0"/>
              <a:cs typeface="Avenir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610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415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1204</TotalTime>
  <Words>249</Words>
  <Application>Microsoft Macintosh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Avenir Heavy</vt:lpstr>
      <vt:lpstr>Avenir Medium</vt:lpstr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32</cp:revision>
  <dcterms:created xsi:type="dcterms:W3CDTF">2016-12-02T01:41:56Z</dcterms:created>
  <dcterms:modified xsi:type="dcterms:W3CDTF">2017-02-19T02:03:08Z</dcterms:modified>
</cp:coreProperties>
</file>