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9" r:id="rId3"/>
    <p:sldId id="280" r:id="rId4"/>
    <p:sldId id="281" r:id="rId5"/>
    <p:sldId id="282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188"/>
    <p:restoredTop sz="94633"/>
  </p:normalViewPr>
  <p:slideViewPr>
    <p:cSldViewPr snapToGrid="0" snapToObjects="1">
      <p:cViewPr varScale="1">
        <p:scale>
          <a:sx n="60" d="100"/>
          <a:sy n="60" d="100"/>
        </p:scale>
        <p:origin x="176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4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2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2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8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2/1/17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3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2/1/17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5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2/1/17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7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0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2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84108-6F97-544F-8EE9-43532464FCAC}" type="datetimeFigureOut">
              <a:rPr lang="en-US" smtClean="0"/>
              <a:t>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74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4775" y="2728912"/>
            <a:ext cx="5629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Avenir Heavy" charset="0"/>
                <a:ea typeface="Avenir Heavy" charset="0"/>
                <a:cs typeface="Avenir Heavy" charset="0"/>
              </a:rPr>
              <a:t>Paul’s letter</a:t>
            </a:r>
            <a:endParaRPr lang="en-US" sz="5400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4775" y="3538537"/>
            <a:ext cx="5629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venir Heavy" charset="0"/>
                <a:ea typeface="Avenir Heavy" charset="0"/>
                <a:cs typeface="Avenir Heavy" charset="0"/>
              </a:rPr>
              <a:t>t</a:t>
            </a:r>
            <a:r>
              <a:rPr lang="en-US" sz="5400" b="1" dirty="0" smtClean="0">
                <a:latin typeface="Avenir Heavy" charset="0"/>
                <a:ea typeface="Avenir Heavy" charset="0"/>
                <a:cs typeface="Avenir Heavy" charset="0"/>
              </a:rPr>
              <a:t>o the </a:t>
            </a:r>
            <a:r>
              <a:rPr lang="en-US" sz="5400" b="1" dirty="0" smtClean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ROMANS</a:t>
            </a:r>
            <a:endParaRPr lang="en-US" sz="5400" b="1" dirty="0">
              <a:solidFill>
                <a:srgbClr val="FF0000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1488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om Darkness to Light_wide_c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271" y="2705725"/>
            <a:ext cx="3314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Century" charset="0"/>
                <a:ea typeface="Century" charset="0"/>
                <a:cs typeface="Century" charset="0"/>
              </a:rPr>
              <a:t>Receiving A New Spirit</a:t>
            </a:r>
            <a:endParaRPr lang="en-US" sz="4400" b="1" dirty="0">
              <a:latin typeface="Century" charset="0"/>
              <a:ea typeface="Century" charset="0"/>
              <a:cs typeface="Century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2643" y="1600199"/>
            <a:ext cx="79193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Century" charset="0"/>
                <a:ea typeface="Century" charset="0"/>
                <a:cs typeface="Century" charset="0"/>
              </a:rPr>
              <a:t>“Then I will sprinkle clean water on you, and you will be clean; I will cleanse you from all your filthiness and from all your idols. Moreover, </a:t>
            </a:r>
            <a:r>
              <a:rPr lang="en-US" sz="3000" b="1" u="sng" dirty="0">
                <a:solidFill>
                  <a:schemeClr val="bg1"/>
                </a:solidFill>
                <a:latin typeface="Century" charset="0"/>
                <a:ea typeface="Century" charset="0"/>
                <a:cs typeface="Century" charset="0"/>
              </a:rPr>
              <a:t>I will give you a new heart and put a new spirit within you</a:t>
            </a:r>
            <a:r>
              <a:rPr lang="en-US" sz="3000" b="1" dirty="0">
                <a:solidFill>
                  <a:schemeClr val="bg1"/>
                </a:solidFill>
                <a:latin typeface="Century" charset="0"/>
                <a:ea typeface="Century" charset="0"/>
                <a:cs typeface="Century" charset="0"/>
              </a:rPr>
              <a:t>; and I will remove the heart of stone from your flesh and give you a heart of flesh. </a:t>
            </a:r>
            <a:r>
              <a:rPr lang="en-US" sz="3000" b="1" u="sng" dirty="0">
                <a:solidFill>
                  <a:schemeClr val="bg1"/>
                </a:solidFill>
                <a:latin typeface="Century" charset="0"/>
                <a:ea typeface="Century" charset="0"/>
                <a:cs typeface="Century" charset="0"/>
              </a:rPr>
              <a:t>I will put My Spirit within you</a:t>
            </a:r>
            <a:r>
              <a:rPr lang="en-US" sz="3000" b="1" dirty="0">
                <a:solidFill>
                  <a:schemeClr val="bg1"/>
                </a:solidFill>
                <a:latin typeface="Century" charset="0"/>
                <a:ea typeface="Century" charset="0"/>
                <a:cs typeface="Century" charset="0"/>
              </a:rPr>
              <a:t> and cause you to walk in My statutes, and you will be careful to observe My ordinances,” (Ezekiel 36:25–27) </a:t>
            </a:r>
          </a:p>
        </p:txBody>
      </p:sp>
    </p:spTree>
    <p:extLst>
      <p:ext uri="{BB962C8B-B14F-4D97-AF65-F5344CB8AC3E}">
        <p14:creationId xmlns:p14="http://schemas.microsoft.com/office/powerpoint/2010/main" val="2770142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om Darkness to Light_wide_t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890" y="1822349"/>
            <a:ext cx="559606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>
                <a:latin typeface="Century"/>
                <a:cs typeface="Century"/>
              </a:rPr>
              <a:t>the Era of Adam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8217" y="1864278"/>
            <a:ext cx="559606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>
                <a:solidFill>
                  <a:srgbClr val="000000"/>
                </a:solidFill>
                <a:latin typeface="Century"/>
                <a:cs typeface="Century"/>
              </a:rPr>
              <a:t>the Era of Jesus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60" y="2602049"/>
            <a:ext cx="4628445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spcAft>
                <a:spcPts val="800"/>
              </a:spcAft>
              <a:buFont typeface="+mj-lt"/>
              <a:buAutoNum type="arabicPeriod"/>
            </a:pPr>
            <a:r>
              <a:rPr lang="en-US" sz="4000" dirty="0">
                <a:latin typeface="Century"/>
                <a:cs typeface="Century"/>
              </a:rPr>
              <a:t>Sin</a:t>
            </a:r>
          </a:p>
          <a:p>
            <a:pPr marL="457189" indent="-457189">
              <a:spcAft>
                <a:spcPts val="800"/>
              </a:spcAft>
              <a:buFont typeface="+mj-lt"/>
              <a:buAutoNum type="arabicPeriod"/>
            </a:pPr>
            <a:r>
              <a:rPr lang="en-US" sz="4000" dirty="0">
                <a:latin typeface="Century"/>
                <a:cs typeface="Century"/>
              </a:rPr>
              <a:t>Condemnation</a:t>
            </a:r>
          </a:p>
          <a:p>
            <a:pPr marL="457189" indent="-457189">
              <a:spcAft>
                <a:spcPts val="800"/>
              </a:spcAft>
              <a:buFont typeface="+mj-lt"/>
              <a:buAutoNum type="arabicPeriod"/>
            </a:pPr>
            <a:r>
              <a:rPr lang="en-US" sz="4000" dirty="0">
                <a:latin typeface="Century"/>
                <a:cs typeface="Century"/>
              </a:rPr>
              <a:t>Death</a:t>
            </a:r>
          </a:p>
          <a:p>
            <a:pPr marL="457189" indent="-457189">
              <a:spcAft>
                <a:spcPts val="800"/>
              </a:spcAft>
              <a:buFont typeface="+mj-lt"/>
              <a:buAutoNum type="arabicPeriod"/>
            </a:pPr>
            <a:r>
              <a:rPr lang="en-US" sz="4000" dirty="0" smtClean="0">
                <a:latin typeface="Century"/>
                <a:cs typeface="Century"/>
              </a:rPr>
              <a:t>Abounded</a:t>
            </a:r>
          </a:p>
          <a:p>
            <a:pPr marL="457189" indent="-457189">
              <a:spcAft>
                <a:spcPts val="800"/>
              </a:spcAft>
              <a:buFont typeface="+mj-lt"/>
              <a:buAutoNum type="arabicPeriod"/>
            </a:pPr>
            <a:r>
              <a:rPr lang="en-US" sz="4000" dirty="0" smtClean="0">
                <a:latin typeface="Century"/>
                <a:cs typeface="Century"/>
              </a:rPr>
              <a:t>Flesh</a:t>
            </a:r>
            <a:endParaRPr lang="en-US" sz="4000" dirty="0">
              <a:latin typeface="Century"/>
              <a:cs typeface="Centur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0407" y="2643980"/>
            <a:ext cx="4628445" cy="358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spcAft>
                <a:spcPts val="80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000000"/>
                </a:solidFill>
                <a:latin typeface="Century"/>
                <a:cs typeface="Century"/>
              </a:rPr>
              <a:t>Obedience</a:t>
            </a:r>
          </a:p>
          <a:p>
            <a:pPr marL="457189" indent="-457189">
              <a:spcAft>
                <a:spcPts val="80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000000"/>
                </a:solidFill>
                <a:latin typeface="Century"/>
                <a:cs typeface="Century"/>
              </a:rPr>
              <a:t>Justification</a:t>
            </a:r>
          </a:p>
          <a:p>
            <a:pPr marL="457189" indent="-457189">
              <a:spcAft>
                <a:spcPts val="80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000000"/>
                </a:solidFill>
                <a:latin typeface="Century"/>
                <a:cs typeface="Century"/>
              </a:rPr>
              <a:t>Life</a:t>
            </a:r>
          </a:p>
          <a:p>
            <a:pPr marL="457189" indent="-457189">
              <a:spcAft>
                <a:spcPts val="80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000000"/>
                </a:solidFill>
                <a:latin typeface="Century"/>
                <a:cs typeface="Century"/>
              </a:rPr>
              <a:t>Abounded </a:t>
            </a:r>
            <a:r>
              <a:rPr lang="en-US" sz="4000" dirty="0" smtClean="0">
                <a:solidFill>
                  <a:srgbClr val="000000"/>
                </a:solidFill>
                <a:latin typeface="Century"/>
                <a:cs typeface="Century"/>
              </a:rPr>
              <a:t>More</a:t>
            </a:r>
          </a:p>
          <a:p>
            <a:pPr marL="457189" indent="-457189">
              <a:spcAft>
                <a:spcPts val="800"/>
              </a:spcAft>
              <a:buFont typeface="+mj-lt"/>
              <a:buAutoNum type="arabicPeriod"/>
            </a:pPr>
            <a:r>
              <a:rPr lang="en-US" sz="4000" dirty="0" smtClean="0">
                <a:solidFill>
                  <a:srgbClr val="000000"/>
                </a:solidFill>
                <a:latin typeface="Century"/>
                <a:cs typeface="Century"/>
              </a:rPr>
              <a:t>Spirit</a:t>
            </a:r>
            <a:endParaRPr lang="en-US" sz="4000" dirty="0">
              <a:solidFill>
                <a:srgbClr val="000000"/>
              </a:solidFill>
              <a:latin typeface="Century"/>
              <a:cs typeface="Century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090" y="6078299"/>
            <a:ext cx="559606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smtClean="0">
                <a:solidFill>
                  <a:srgbClr val="DBDC59"/>
                </a:solidFill>
                <a:latin typeface="Century"/>
                <a:cs typeface="Century"/>
              </a:rPr>
              <a:t>The Law</a:t>
            </a:r>
            <a:endParaRPr lang="en-US" sz="4267" dirty="0">
              <a:solidFill>
                <a:srgbClr val="DBDC59"/>
              </a:solidFill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17848302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om Darkness to Light_wide_t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650" y="1525262"/>
            <a:ext cx="559606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>
                <a:latin typeface="Century"/>
                <a:cs typeface="Century"/>
              </a:rPr>
              <a:t>the Era of Adam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89521" y="1525262"/>
            <a:ext cx="559606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>
                <a:solidFill>
                  <a:srgbClr val="000000"/>
                </a:solidFill>
                <a:latin typeface="Century"/>
                <a:cs typeface="Century"/>
              </a:rPr>
              <a:t>the Era of Jesus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58" y="2095863"/>
            <a:ext cx="4628445" cy="404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>
                <a:latin typeface="Century"/>
                <a:cs typeface="Century"/>
              </a:rPr>
              <a:t>Sin</a:t>
            </a:r>
          </a:p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>
                <a:latin typeface="Century"/>
                <a:cs typeface="Century"/>
              </a:rPr>
              <a:t>Condemnation</a:t>
            </a:r>
          </a:p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>
                <a:latin typeface="Century"/>
                <a:cs typeface="Century"/>
              </a:rPr>
              <a:t>Death</a:t>
            </a:r>
          </a:p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 smtClean="0">
                <a:latin typeface="Century"/>
                <a:cs typeface="Century"/>
              </a:rPr>
              <a:t>Abounded</a:t>
            </a:r>
          </a:p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 smtClean="0">
                <a:latin typeface="Century"/>
                <a:cs typeface="Century"/>
              </a:rPr>
              <a:t>Flesh</a:t>
            </a:r>
          </a:p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 smtClean="0">
                <a:latin typeface="Century"/>
                <a:cs typeface="Century"/>
              </a:rPr>
              <a:t>Slaves</a:t>
            </a:r>
            <a:endParaRPr lang="en-US" sz="4000" dirty="0">
              <a:latin typeface="Century"/>
              <a:cs typeface="Centur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6539" y="2095863"/>
            <a:ext cx="4628445" cy="404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000000"/>
                </a:solidFill>
                <a:latin typeface="Century"/>
                <a:cs typeface="Century"/>
              </a:rPr>
              <a:t>Obedience</a:t>
            </a:r>
          </a:p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000000"/>
                </a:solidFill>
                <a:latin typeface="Century"/>
                <a:cs typeface="Century"/>
              </a:rPr>
              <a:t>Justification</a:t>
            </a:r>
          </a:p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000000"/>
                </a:solidFill>
                <a:latin typeface="Century"/>
                <a:cs typeface="Century"/>
              </a:rPr>
              <a:t>Life</a:t>
            </a:r>
          </a:p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000000"/>
                </a:solidFill>
                <a:latin typeface="Century"/>
                <a:cs typeface="Century"/>
              </a:rPr>
              <a:t>Abounded </a:t>
            </a:r>
            <a:r>
              <a:rPr lang="en-US" sz="4000" dirty="0" smtClean="0">
                <a:solidFill>
                  <a:srgbClr val="000000"/>
                </a:solidFill>
                <a:latin typeface="Century"/>
                <a:cs typeface="Century"/>
              </a:rPr>
              <a:t>More</a:t>
            </a:r>
          </a:p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 smtClean="0">
                <a:solidFill>
                  <a:srgbClr val="000000"/>
                </a:solidFill>
                <a:latin typeface="Century"/>
                <a:cs typeface="Century"/>
              </a:rPr>
              <a:t>Spirit</a:t>
            </a:r>
          </a:p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 smtClean="0">
                <a:solidFill>
                  <a:srgbClr val="000000"/>
                </a:solidFill>
                <a:latin typeface="Century"/>
                <a:cs typeface="Century"/>
              </a:rPr>
              <a:t>Sons</a:t>
            </a:r>
            <a:endParaRPr lang="en-US" sz="4000" dirty="0">
              <a:solidFill>
                <a:srgbClr val="000000"/>
              </a:solidFill>
              <a:latin typeface="Century"/>
              <a:cs typeface="Century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090" y="6078299"/>
            <a:ext cx="559606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dirty="0" smtClean="0">
                <a:solidFill>
                  <a:srgbClr val="DBDC59"/>
                </a:solidFill>
                <a:latin typeface="Century"/>
                <a:cs typeface="Century"/>
              </a:rPr>
              <a:t>The Law</a:t>
            </a:r>
            <a:endParaRPr lang="en-US" sz="4267" dirty="0">
              <a:solidFill>
                <a:srgbClr val="DBDC59"/>
              </a:solidFill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1225456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om Darkness to Light_wide_c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271" y="2705725"/>
            <a:ext cx="3314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Century" charset="0"/>
                <a:ea typeface="Century" charset="0"/>
                <a:cs typeface="Century" charset="0"/>
              </a:rPr>
              <a:t>If Sons, Why Do We Suffer?</a:t>
            </a:r>
            <a:endParaRPr lang="en-US" sz="4400" b="1" dirty="0">
              <a:latin typeface="Century" charset="0"/>
              <a:ea typeface="Century" charset="0"/>
              <a:cs typeface="Century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2643" y="1600199"/>
            <a:ext cx="791935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2">
                      <a:lumMod val="50000"/>
                      <a:alpha val="40000"/>
                    </a:schemeClr>
                  </a:outerShdw>
                </a:effectLst>
                <a:latin typeface="Century" charset="0"/>
                <a:ea typeface="Century" charset="0"/>
                <a:cs typeface="Century" charset="0"/>
              </a:rPr>
              <a:t>Our present suffering contrasted with our future glory (8.18-25)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2">
                      <a:lumMod val="50000"/>
                      <a:alpha val="40000"/>
                    </a:schemeClr>
                  </a:outerShdw>
                </a:effectLst>
                <a:latin typeface="Century" charset="0"/>
                <a:ea typeface="Century" charset="0"/>
                <a:cs typeface="Century" charset="0"/>
              </a:rPr>
              <a:t>The Spirit aids us now (8.26-27)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2">
                      <a:lumMod val="50000"/>
                      <a:alpha val="40000"/>
                    </a:schemeClr>
                  </a:outerShdw>
                </a:effectLst>
                <a:latin typeface="Century" charset="0"/>
                <a:ea typeface="Century" charset="0"/>
                <a:cs typeface="Century" charset="0"/>
              </a:rPr>
              <a:t>All things work out for our good (8.28-30)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2">
                      <a:lumMod val="50000"/>
                      <a:alpha val="40000"/>
                    </a:schemeClr>
                  </a:outerShdw>
                </a:effectLst>
                <a:latin typeface="Century" charset="0"/>
                <a:ea typeface="Century" charset="0"/>
                <a:cs typeface="Century" charset="0"/>
              </a:rPr>
              <a:t>We overwhelmingly conquer (8.31-39)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2">
                    <a:lumMod val="50000"/>
                    <a:alpha val="40000"/>
                  </a:schemeClr>
                </a:outerShdw>
              </a:effectLst>
              <a:latin typeface="Century" charset="0"/>
              <a:ea typeface="Century" charset="0"/>
              <a:cs typeface="Centu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033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4979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1078</TotalTime>
  <Words>192</Words>
  <Application>Microsoft Macintosh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Avenir Heavy</vt:lpstr>
      <vt:lpstr>Calibri</vt:lpstr>
      <vt:lpstr>Calibri Light</vt:lpstr>
      <vt:lpstr>Century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22</cp:revision>
  <dcterms:created xsi:type="dcterms:W3CDTF">2016-12-02T01:41:56Z</dcterms:created>
  <dcterms:modified xsi:type="dcterms:W3CDTF">2017-02-01T20:47:57Z</dcterms:modified>
</cp:coreProperties>
</file>