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6" r:id="rId2"/>
    <p:sldId id="274" r:id="rId3"/>
    <p:sldId id="257" r:id="rId4"/>
    <p:sldId id="258" r:id="rId5"/>
    <p:sldId id="273" r:id="rId6"/>
    <p:sldId id="266" r:id="rId7"/>
    <p:sldId id="271" r:id="rId8"/>
    <p:sldId id="275" r:id="rId9"/>
    <p:sldId id="267" r:id="rId10"/>
    <p:sldId id="268"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883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9"/>
    <p:restoredTop sz="94595"/>
  </p:normalViewPr>
  <p:slideViewPr>
    <p:cSldViewPr snapToGrid="0" snapToObjects="1">
      <p:cViewPr varScale="1">
        <p:scale>
          <a:sx n="96" d="100"/>
          <a:sy n="96" d="100"/>
        </p:scale>
        <p:origin x="-1896" y="-10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B4FB6D-B276-B44A-B46F-213565603E87}" type="datetimeFigureOut">
              <a:rPr lang="en-US" smtClean="0"/>
              <a:t>3/5/17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7FE031-484D-6A44-8809-F8739D318E49}" type="slidenum">
              <a:rPr lang="en-US" smtClean="0"/>
              <a:t>‹#›</a:t>
            </a:fld>
            <a:endParaRPr lang="en-US"/>
          </a:p>
        </p:txBody>
      </p:sp>
    </p:spTree>
    <p:extLst>
      <p:ext uri="{BB962C8B-B14F-4D97-AF65-F5344CB8AC3E}">
        <p14:creationId xmlns:p14="http://schemas.microsoft.com/office/powerpoint/2010/main" val="184734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B3DFC-808A-064E-B9F6-720880E35CCB}" type="datetimeFigureOut">
              <a:rPr lang="en-US" smtClean="0"/>
              <a:t>3/5/17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CA83D-A8E9-4B45-80FF-DAA48E6201BC}" type="slidenum">
              <a:rPr lang="en-US" smtClean="0"/>
              <a:t>‹#›</a:t>
            </a:fld>
            <a:endParaRPr lang="en-US"/>
          </a:p>
        </p:txBody>
      </p:sp>
    </p:spTree>
    <p:extLst>
      <p:ext uri="{BB962C8B-B14F-4D97-AF65-F5344CB8AC3E}">
        <p14:creationId xmlns:p14="http://schemas.microsoft.com/office/powerpoint/2010/main" val="47249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1532616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20355324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7786173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8287886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8058E-AE89-5C41-AACE-86B889CB8F6D}" type="datetimeFigureOut">
              <a:rPr lang="en-US" smtClean="0"/>
              <a:t>3/5/17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646830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8058E-AE89-5C41-AACE-86B889CB8F6D}" type="datetimeFigureOut">
              <a:rPr lang="en-US" smtClean="0"/>
              <a:t>3/5/17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02614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8058E-AE89-5C41-AACE-86B889CB8F6D}" type="datetimeFigureOut">
              <a:rPr lang="en-US" smtClean="0"/>
              <a:t>3/5/17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4956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8058E-AE89-5C41-AACE-86B889CB8F6D}" type="datetimeFigureOut">
              <a:rPr lang="en-US" smtClean="0"/>
              <a:t>3/5/17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92327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8058E-AE89-5C41-AACE-86B889CB8F6D}" type="datetimeFigureOut">
              <a:rPr lang="en-US" smtClean="0"/>
              <a:t>3/5/17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0265478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3/5/17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3060949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3/5/17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3145236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8058E-AE89-5C41-AACE-86B889CB8F6D}" type="datetimeFigureOut">
              <a:rPr lang="en-US" smtClean="0"/>
              <a:t>3/5/17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728A5-3836-E745-98D3-067A027E9207}" type="slidenum">
              <a:rPr lang="en-US" smtClean="0"/>
              <a:t>‹#›</a:t>
            </a:fld>
            <a:endParaRPr lang="en-US"/>
          </a:p>
        </p:txBody>
      </p:sp>
    </p:spTree>
    <p:extLst>
      <p:ext uri="{BB962C8B-B14F-4D97-AF65-F5344CB8AC3E}">
        <p14:creationId xmlns:p14="http://schemas.microsoft.com/office/powerpoint/2010/main" val="124726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973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ctrTitle"/>
          </p:nvPr>
        </p:nvSpPr>
        <p:spPr>
          <a:xfrm>
            <a:off x="1524000" y="1122363"/>
            <a:ext cx="9144000" cy="2025283"/>
          </a:xfrm>
          <a:effectLst>
            <a:outerShdw blurRad="50800" dist="76200" dir="5400000" algn="ctr" rotWithShape="0">
              <a:schemeClr val="tx1"/>
            </a:outerShdw>
          </a:effectLst>
        </p:spPr>
        <p:txBody>
          <a:bodyPr/>
          <a:lstStyle/>
          <a:p>
            <a:r>
              <a:rPr lang="en-US" dirty="0" smtClean="0">
                <a:solidFill>
                  <a:srgbClr val="FFFC00"/>
                </a:solidFill>
                <a:latin typeface="Calisto MT" charset="0"/>
                <a:ea typeface="Calisto MT" charset="0"/>
                <a:cs typeface="Calisto MT" charset="0"/>
              </a:rPr>
              <a:t>God’s Divine Revelation</a:t>
            </a:r>
            <a:endParaRPr lang="en-US" dirty="0">
              <a:solidFill>
                <a:srgbClr val="FFFC00"/>
              </a:solidFill>
              <a:latin typeface="Calisto MT" charset="0"/>
              <a:ea typeface="Calisto MT" charset="0"/>
              <a:cs typeface="Calisto MT" charset="0"/>
            </a:endParaRPr>
          </a:p>
        </p:txBody>
      </p:sp>
      <p:sp>
        <p:nvSpPr>
          <p:cNvPr id="4" name="Subtitle 3"/>
          <p:cNvSpPr>
            <a:spLocks noGrp="1"/>
          </p:cNvSpPr>
          <p:nvPr>
            <p:ph type="subTitle" idx="1"/>
          </p:nvPr>
        </p:nvSpPr>
        <p:spPr/>
        <p:txBody>
          <a:bodyPr>
            <a:normAutofit/>
          </a:bodyPr>
          <a:lstStyle/>
          <a:p>
            <a:r>
              <a:rPr lang="en-US" sz="4400" dirty="0" smtClean="0">
                <a:solidFill>
                  <a:schemeClr val="bg1"/>
                </a:solidFill>
              </a:rPr>
              <a:t>Ephesians 3</a:t>
            </a:r>
            <a:endParaRPr lang="en-US" sz="4400" dirty="0">
              <a:solidFill>
                <a:schemeClr val="bg1"/>
              </a:solidFill>
            </a:endParaRPr>
          </a:p>
        </p:txBody>
      </p:sp>
    </p:spTree>
    <p:extLst>
      <p:ext uri="{BB962C8B-B14F-4D97-AF65-F5344CB8AC3E}">
        <p14:creationId xmlns:p14="http://schemas.microsoft.com/office/powerpoint/2010/main" val="2860268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0038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07960" y="806636"/>
            <a:ext cx="11479237" cy="5386090"/>
          </a:xfrm>
          <a:prstGeom prst="rect">
            <a:avLst/>
          </a:prstGeom>
          <a:noFill/>
        </p:spPr>
        <p:txBody>
          <a:bodyPr wrap="square" rtlCol="0">
            <a:spAutoFit/>
          </a:bodyPr>
          <a:lstStyle/>
          <a:p>
            <a:pPr algn="ctr"/>
            <a:r>
              <a:rPr lang="en-US" sz="4400" b="1" dirty="0" smtClean="0">
                <a:latin typeface="Bookman Old Style" charset="0"/>
                <a:ea typeface="Bookman Old Style" charset="0"/>
                <a:cs typeface="Bookman Old Style" charset="0"/>
              </a:rPr>
              <a:t>New Adult Bible Classes Begin Today</a:t>
            </a:r>
          </a:p>
          <a:p>
            <a:pPr algn="ctr"/>
            <a:endParaRPr lang="en-US" sz="4000" b="1" dirty="0" smtClean="0">
              <a:latin typeface="Bookman Old Style" charset="0"/>
              <a:ea typeface="Bookman Old Style" charset="0"/>
              <a:cs typeface="Bookman Old Style" charset="0"/>
            </a:endParaRPr>
          </a:p>
          <a:p>
            <a:pPr marL="285750" indent="-285750">
              <a:buFont typeface="Arial" charset="0"/>
              <a:buChar char="•"/>
            </a:pPr>
            <a:r>
              <a:rPr lang="en-US" sz="4000" u="sng" dirty="0" smtClean="0">
                <a:latin typeface="Bookman Old Style" charset="0"/>
                <a:ea typeface="Bookman Old Style" charset="0"/>
                <a:cs typeface="Bookman Old Style" charset="0"/>
              </a:rPr>
              <a:t>Tracing God’s Plan </a:t>
            </a:r>
            <a:r>
              <a:rPr lang="en-US" sz="3600" dirty="0" smtClean="0">
                <a:latin typeface="Bookman Old Style" charset="0"/>
                <a:ea typeface="Bookman Old Style" charset="0"/>
                <a:cs typeface="Bookman Old Style" charset="0"/>
              </a:rPr>
              <a:t>(Auditorium </a:t>
            </a:r>
            <a:r>
              <a:rPr lang="mr-IN" sz="3600" dirty="0" smtClean="0">
                <a:latin typeface="Bookman Old Style" charset="0"/>
                <a:ea typeface="Bookman Old Style" charset="0"/>
                <a:cs typeface="Bookman Old Style" charset="0"/>
              </a:rPr>
              <a:t>–</a:t>
            </a:r>
            <a:r>
              <a:rPr lang="en-US" sz="3600" dirty="0" smtClean="0">
                <a:latin typeface="Bookman Old Style" charset="0"/>
                <a:ea typeface="Bookman Old Style" charset="0"/>
                <a:cs typeface="Bookman Old Style" charset="0"/>
              </a:rPr>
              <a:t> Steve Patton)</a:t>
            </a:r>
          </a:p>
          <a:p>
            <a:pPr marL="742950" lvl="1" indent="-285750">
              <a:buFont typeface="Arial" charset="0"/>
              <a:buChar char="•"/>
            </a:pPr>
            <a:r>
              <a:rPr lang="en-US" sz="3600" dirty="0" smtClean="0">
                <a:latin typeface="Bookman Old Style" charset="0"/>
                <a:ea typeface="Bookman Old Style" charset="0"/>
                <a:cs typeface="Bookman Old Style" charset="0"/>
              </a:rPr>
              <a:t>A study tracing God’s plan throughout the Bible</a:t>
            </a:r>
          </a:p>
          <a:p>
            <a:pPr marL="285750" indent="-285750">
              <a:buFont typeface="Arial" charset="0"/>
              <a:buChar char="•"/>
            </a:pPr>
            <a:r>
              <a:rPr lang="en-US" sz="4000" u="sng" dirty="0" smtClean="0">
                <a:latin typeface="Bookman Old Style" charset="0"/>
                <a:ea typeface="Bookman Old Style" charset="0"/>
                <a:cs typeface="Bookman Old Style" charset="0"/>
              </a:rPr>
              <a:t>Genesis 1-11 </a:t>
            </a:r>
            <a:r>
              <a:rPr lang="en-US" sz="3600" dirty="0" smtClean="0">
                <a:latin typeface="Bookman Old Style" charset="0"/>
                <a:ea typeface="Bookman Old Style" charset="0"/>
                <a:cs typeface="Bookman Old Style" charset="0"/>
              </a:rPr>
              <a:t>(Canaan </a:t>
            </a:r>
            <a:r>
              <a:rPr lang="mr-IN" sz="3600" dirty="0" smtClean="0">
                <a:latin typeface="Bookman Old Style" charset="0"/>
                <a:ea typeface="Bookman Old Style" charset="0"/>
                <a:cs typeface="Bookman Old Style" charset="0"/>
              </a:rPr>
              <a:t>–</a:t>
            </a:r>
            <a:r>
              <a:rPr lang="en-US" sz="3600" dirty="0" smtClean="0">
                <a:latin typeface="Bookman Old Style" charset="0"/>
                <a:ea typeface="Bookman Old Style" charset="0"/>
                <a:cs typeface="Bookman Old Style" charset="0"/>
              </a:rPr>
              <a:t> Taylor Pickup)</a:t>
            </a:r>
          </a:p>
          <a:p>
            <a:pPr marL="742950" lvl="1" indent="-285750">
              <a:buFont typeface="Arial" charset="0"/>
              <a:buChar char="•"/>
            </a:pPr>
            <a:r>
              <a:rPr lang="en-US" sz="3600" dirty="0" smtClean="0">
                <a:latin typeface="Bookman Old Style" charset="0"/>
                <a:ea typeface="Bookman Old Style" charset="0"/>
                <a:cs typeface="Bookman Old Style" charset="0"/>
              </a:rPr>
              <a:t>A study of these foundation chapters of all of scripture</a:t>
            </a:r>
          </a:p>
          <a:p>
            <a:pPr marL="285750" indent="-285750">
              <a:buFont typeface="Arial" charset="0"/>
              <a:buChar char="•"/>
            </a:pPr>
            <a:endParaRPr lang="en-US" sz="3600" dirty="0">
              <a:latin typeface="Bookman Old Style" charset="0"/>
              <a:ea typeface="Bookman Old Style" charset="0"/>
              <a:cs typeface="Bookman Old Style" charset="0"/>
            </a:endParaRPr>
          </a:p>
        </p:txBody>
      </p:sp>
    </p:spTree>
    <p:extLst>
      <p:ext uri="{BB962C8B-B14F-4D97-AF65-F5344CB8AC3E}">
        <p14:creationId xmlns:p14="http://schemas.microsoft.com/office/powerpoint/2010/main" val="17243842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9343" y="0"/>
            <a:ext cx="10990053" cy="6858000"/>
          </a:xfrm>
          <a:prstGeom prst="rect">
            <a:avLst/>
          </a:prstGeom>
        </p:spPr>
      </p:pic>
    </p:spTree>
    <p:extLst>
      <p:ext uri="{BB962C8B-B14F-4D97-AF65-F5344CB8AC3E}">
        <p14:creationId xmlns:p14="http://schemas.microsoft.com/office/powerpoint/2010/main" val="20677057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455"/>
            <a:ext cx="12192000" cy="6858000"/>
          </a:xfrm>
          <a:prstGeom prst="rect">
            <a:avLst/>
          </a:prstGeom>
        </p:spPr>
      </p:pic>
      <p:sp>
        <p:nvSpPr>
          <p:cNvPr id="3" name="Title 2"/>
          <p:cNvSpPr>
            <a:spLocks noGrp="1"/>
          </p:cNvSpPr>
          <p:nvPr>
            <p:ph type="ctrTitle"/>
          </p:nvPr>
        </p:nvSpPr>
        <p:spPr>
          <a:xfrm>
            <a:off x="1524000" y="1122363"/>
            <a:ext cx="9144000" cy="2025283"/>
          </a:xfrm>
          <a:effectLst>
            <a:outerShdw blurRad="50800" dist="76200" dir="5400000" algn="ctr" rotWithShape="0">
              <a:schemeClr val="tx1"/>
            </a:outerShdw>
          </a:effectLst>
        </p:spPr>
        <p:txBody>
          <a:bodyPr/>
          <a:lstStyle/>
          <a:p>
            <a:r>
              <a:rPr lang="en-US" dirty="0" smtClean="0">
                <a:solidFill>
                  <a:srgbClr val="FFFC00"/>
                </a:solidFill>
                <a:latin typeface="Calisto MT" charset="0"/>
                <a:ea typeface="Calisto MT" charset="0"/>
                <a:cs typeface="Calisto MT" charset="0"/>
              </a:rPr>
              <a:t>The Purpose of the Bible</a:t>
            </a:r>
            <a:endParaRPr lang="en-US" dirty="0">
              <a:solidFill>
                <a:srgbClr val="FFFC00"/>
              </a:solidFill>
              <a:latin typeface="Calisto MT" charset="0"/>
              <a:ea typeface="Calisto MT" charset="0"/>
              <a:cs typeface="Calisto MT" charset="0"/>
            </a:endParaRPr>
          </a:p>
        </p:txBody>
      </p:sp>
      <p:sp>
        <p:nvSpPr>
          <p:cNvPr id="4" name="Subtitle 3"/>
          <p:cNvSpPr>
            <a:spLocks noGrp="1"/>
          </p:cNvSpPr>
          <p:nvPr>
            <p:ph type="subTitle" idx="1"/>
          </p:nvPr>
        </p:nvSpPr>
        <p:spPr/>
        <p:txBody>
          <a:bodyPr>
            <a:normAutofit/>
          </a:bodyPr>
          <a:lstStyle/>
          <a:p>
            <a:r>
              <a:rPr lang="en-US" sz="4400" dirty="0" smtClean="0">
                <a:solidFill>
                  <a:schemeClr val="bg1"/>
                </a:solidFill>
              </a:rPr>
              <a:t>1</a:t>
            </a:r>
            <a:r>
              <a:rPr lang="en-US" sz="4400" baseline="30000" dirty="0" smtClean="0">
                <a:solidFill>
                  <a:schemeClr val="bg1"/>
                </a:solidFill>
              </a:rPr>
              <a:t>st</a:t>
            </a:r>
            <a:r>
              <a:rPr lang="en-US" sz="4400" dirty="0" smtClean="0">
                <a:solidFill>
                  <a:schemeClr val="bg1"/>
                </a:solidFill>
              </a:rPr>
              <a:t> Corinthians 2:9,10</a:t>
            </a:r>
            <a:endParaRPr lang="en-US" sz="4400" dirty="0">
              <a:solidFill>
                <a:schemeClr val="bg1"/>
              </a:solidFill>
            </a:endParaRPr>
          </a:p>
        </p:txBody>
      </p:sp>
      <p:sp>
        <p:nvSpPr>
          <p:cNvPr id="5" name="TextBox 4"/>
          <p:cNvSpPr txBox="1"/>
          <p:nvPr/>
        </p:nvSpPr>
        <p:spPr>
          <a:xfrm>
            <a:off x="1524000" y="4513632"/>
            <a:ext cx="8942962" cy="1815882"/>
          </a:xfrm>
          <a:prstGeom prst="rect">
            <a:avLst/>
          </a:prstGeom>
          <a:solidFill>
            <a:srgbClr val="11883F"/>
          </a:solidFill>
          <a:ln w="19050">
            <a:solidFill>
              <a:schemeClr val="tx1"/>
            </a:solidFill>
          </a:ln>
        </p:spPr>
        <p:txBody>
          <a:bodyPr wrap="square" rtlCol="0">
            <a:spAutoFit/>
          </a:bodyPr>
          <a:lstStyle/>
          <a:p>
            <a:r>
              <a:rPr lang="en-US" sz="2800" dirty="0" smtClean="0">
                <a:solidFill>
                  <a:schemeClr val="bg1"/>
                </a:solidFill>
                <a:latin typeface="Calisto MT" charset="0"/>
                <a:ea typeface="Calisto MT" charset="0"/>
                <a:cs typeface="Calisto MT" charset="0"/>
              </a:rPr>
              <a:t>“But</a:t>
            </a:r>
            <a:r>
              <a:rPr lang="en-US" sz="2800" dirty="0">
                <a:solidFill>
                  <a:schemeClr val="bg1"/>
                </a:solidFill>
                <a:latin typeface="Calisto MT" charset="0"/>
                <a:ea typeface="Calisto MT" charset="0"/>
                <a:cs typeface="Calisto MT" charset="0"/>
              </a:rPr>
              <a:t>, as it is </a:t>
            </a:r>
            <a:r>
              <a:rPr lang="en-US" sz="2800" dirty="0" err="1">
                <a:solidFill>
                  <a:schemeClr val="bg1"/>
                </a:solidFill>
                <a:latin typeface="Calisto MT" charset="0"/>
                <a:ea typeface="Calisto MT" charset="0"/>
                <a:cs typeface="Calisto MT" charset="0"/>
              </a:rPr>
              <a:t>written,“What</a:t>
            </a:r>
            <a:r>
              <a:rPr lang="en-US" sz="2800" dirty="0">
                <a:solidFill>
                  <a:schemeClr val="bg1"/>
                </a:solidFill>
                <a:latin typeface="Calisto MT" charset="0"/>
                <a:ea typeface="Calisto MT" charset="0"/>
                <a:cs typeface="Calisto MT" charset="0"/>
              </a:rPr>
              <a:t> no eye has seen, nor ear </a:t>
            </a:r>
            <a:r>
              <a:rPr lang="en-US" sz="2800" dirty="0" err="1">
                <a:solidFill>
                  <a:schemeClr val="bg1"/>
                </a:solidFill>
                <a:latin typeface="Calisto MT" charset="0"/>
                <a:ea typeface="Calisto MT" charset="0"/>
                <a:cs typeface="Calisto MT" charset="0"/>
              </a:rPr>
              <a:t>heard,nor</a:t>
            </a:r>
            <a:r>
              <a:rPr lang="en-US" sz="2800" dirty="0">
                <a:solidFill>
                  <a:schemeClr val="bg1"/>
                </a:solidFill>
                <a:latin typeface="Calisto MT" charset="0"/>
                <a:ea typeface="Calisto MT" charset="0"/>
                <a:cs typeface="Calisto MT" charset="0"/>
              </a:rPr>
              <a:t> the heart of man </a:t>
            </a:r>
            <a:r>
              <a:rPr lang="en-US" sz="2800" dirty="0" err="1">
                <a:solidFill>
                  <a:schemeClr val="bg1"/>
                </a:solidFill>
                <a:latin typeface="Calisto MT" charset="0"/>
                <a:ea typeface="Calisto MT" charset="0"/>
                <a:cs typeface="Calisto MT" charset="0"/>
              </a:rPr>
              <a:t>imagined,what</a:t>
            </a:r>
            <a:r>
              <a:rPr lang="en-US" sz="2800" dirty="0">
                <a:solidFill>
                  <a:schemeClr val="bg1"/>
                </a:solidFill>
                <a:latin typeface="Calisto MT" charset="0"/>
                <a:ea typeface="Calisto MT" charset="0"/>
                <a:cs typeface="Calisto MT" charset="0"/>
              </a:rPr>
              <a:t> God has prepared for those who love him”—these things God has revealed to us through the </a:t>
            </a:r>
            <a:r>
              <a:rPr lang="en-US" sz="2800" dirty="0" smtClean="0">
                <a:solidFill>
                  <a:schemeClr val="bg1"/>
                </a:solidFill>
                <a:latin typeface="Calisto MT" charset="0"/>
                <a:ea typeface="Calisto MT" charset="0"/>
                <a:cs typeface="Calisto MT" charset="0"/>
              </a:rPr>
              <a:t>Spirit”</a:t>
            </a:r>
            <a:endParaRPr lang="en-US" sz="2800" dirty="0">
              <a:solidFill>
                <a:schemeClr val="bg1"/>
              </a:solidFill>
              <a:latin typeface="Calisto MT" charset="0"/>
              <a:ea typeface="Calisto MT" charset="0"/>
              <a:cs typeface="Calisto MT" charset="0"/>
            </a:endParaRPr>
          </a:p>
        </p:txBody>
      </p:sp>
    </p:spTree>
    <p:extLst>
      <p:ext uri="{BB962C8B-B14F-4D97-AF65-F5344CB8AC3E}">
        <p14:creationId xmlns:p14="http://schemas.microsoft.com/office/powerpoint/2010/main" val="13508871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a:effectLst>
            <a:softEdge rad="63500"/>
          </a:effectLst>
        </p:spPr>
      </p:pic>
      <p:sp>
        <p:nvSpPr>
          <p:cNvPr id="3" name="TextBox 2"/>
          <p:cNvSpPr txBox="1"/>
          <p:nvPr/>
        </p:nvSpPr>
        <p:spPr>
          <a:xfrm>
            <a:off x="984739" y="1378631"/>
            <a:ext cx="10086536" cy="2862322"/>
          </a:xfrm>
          <a:prstGeom prst="rect">
            <a:avLst/>
          </a:prstGeom>
          <a:solidFill>
            <a:srgbClr val="92D050"/>
          </a:solidFill>
          <a:ln>
            <a:solidFill>
              <a:srgbClr val="92D050"/>
            </a:solidFill>
          </a:ln>
          <a:effectLst>
            <a:softEdge rad="31750"/>
          </a:effectLst>
        </p:spPr>
        <p:txBody>
          <a:bodyPr wrap="square" rtlCol="0">
            <a:spAutoFit/>
          </a:bodyPr>
          <a:lstStyle/>
          <a:p>
            <a:r>
              <a:rPr lang="en-US" sz="3600" dirty="0" smtClean="0">
                <a:latin typeface="Calisto MT" charset="0"/>
                <a:ea typeface="Calisto MT" charset="0"/>
                <a:cs typeface="Calisto MT" charset="0"/>
              </a:rPr>
              <a:t>“Now </a:t>
            </a:r>
            <a:r>
              <a:rPr lang="en-US" sz="3600" dirty="0">
                <a:latin typeface="Calisto MT" charset="0"/>
                <a:ea typeface="Calisto MT" charset="0"/>
                <a:cs typeface="Calisto MT" charset="0"/>
              </a:rPr>
              <a:t>to him who is able to do far more abundantly than all that we ask or think, according to the power at work within us, to him be glory in the church and in Christ Jesus throughout all generations, forever and ever. Amen</a:t>
            </a:r>
            <a:r>
              <a:rPr lang="en-US" sz="3600" dirty="0" smtClean="0">
                <a:latin typeface="Calisto MT" charset="0"/>
                <a:ea typeface="Calisto MT" charset="0"/>
                <a:cs typeface="Calisto MT" charset="0"/>
              </a:rPr>
              <a:t>.”</a:t>
            </a:r>
            <a:endParaRPr lang="en-US" sz="3600" dirty="0">
              <a:latin typeface="Calisto MT" charset="0"/>
              <a:ea typeface="Calisto MT" charset="0"/>
              <a:cs typeface="Calisto MT" charset="0"/>
            </a:endParaRPr>
          </a:p>
        </p:txBody>
      </p:sp>
      <p:sp>
        <p:nvSpPr>
          <p:cNvPr id="4" name="TextBox 3"/>
          <p:cNvSpPr txBox="1"/>
          <p:nvPr/>
        </p:nvSpPr>
        <p:spPr>
          <a:xfrm>
            <a:off x="1838078" y="5541764"/>
            <a:ext cx="7779434" cy="646331"/>
          </a:xfrm>
          <a:prstGeom prst="rect">
            <a:avLst/>
          </a:prstGeom>
          <a:noFill/>
        </p:spPr>
        <p:txBody>
          <a:bodyPr wrap="square" rtlCol="0">
            <a:spAutoFit/>
          </a:bodyPr>
          <a:lstStyle/>
          <a:p>
            <a:pPr algn="ctr"/>
            <a:r>
              <a:rPr lang="en-US" sz="3600" smtClean="0">
                <a:solidFill>
                  <a:schemeClr val="bg1"/>
                </a:solidFill>
              </a:rPr>
              <a:t>Ephesians 3:20,21</a:t>
            </a:r>
            <a:endParaRPr lang="en-US" sz="3600">
              <a:solidFill>
                <a:schemeClr val="bg1"/>
              </a:solidFill>
            </a:endParaRPr>
          </a:p>
        </p:txBody>
      </p:sp>
    </p:spTree>
    <p:extLst>
      <p:ext uri="{BB962C8B-B14F-4D97-AF65-F5344CB8AC3E}">
        <p14:creationId xmlns:p14="http://schemas.microsoft.com/office/powerpoint/2010/main" val="20400869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ctrTitle"/>
          </p:nvPr>
        </p:nvSpPr>
        <p:spPr>
          <a:xfrm>
            <a:off x="1524000" y="1592969"/>
            <a:ext cx="9144000" cy="2025283"/>
          </a:xfrm>
          <a:effectLst>
            <a:outerShdw blurRad="50800" dist="76200" dir="5400000" algn="ctr" rotWithShape="0">
              <a:schemeClr val="tx1"/>
            </a:outerShdw>
          </a:effectLst>
        </p:spPr>
        <p:txBody>
          <a:bodyPr/>
          <a:lstStyle/>
          <a:p>
            <a:r>
              <a:rPr lang="en-US" dirty="0" smtClean="0">
                <a:solidFill>
                  <a:srgbClr val="FFFC00"/>
                </a:solidFill>
                <a:latin typeface="Calisto MT" charset="0"/>
                <a:ea typeface="Calisto MT" charset="0"/>
                <a:cs typeface="Calisto MT" charset="0"/>
              </a:rPr>
              <a:t>God’s Eternal Purpose</a:t>
            </a:r>
            <a:endParaRPr lang="en-US"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1865642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ctrTitle"/>
          </p:nvPr>
        </p:nvSpPr>
        <p:spPr/>
        <p:txBody>
          <a:bodyPr/>
          <a:lstStyle/>
          <a:p>
            <a:r>
              <a:rPr lang="en-US" u="sng" dirty="0" smtClean="0">
                <a:solidFill>
                  <a:schemeClr val="bg1"/>
                </a:solidFill>
                <a:latin typeface="Calisto MT" charset="0"/>
                <a:ea typeface="Calisto MT" charset="0"/>
                <a:cs typeface="Calisto MT" charset="0"/>
              </a:rPr>
              <a:t>Inextricable</a:t>
            </a:r>
            <a:endParaRPr lang="en-US" u="sng" dirty="0">
              <a:solidFill>
                <a:schemeClr val="bg1"/>
              </a:solidFill>
              <a:latin typeface="Calisto MT" charset="0"/>
              <a:ea typeface="Calisto MT" charset="0"/>
              <a:cs typeface="Calisto MT" charset="0"/>
            </a:endParaRPr>
          </a:p>
        </p:txBody>
      </p:sp>
      <p:sp>
        <p:nvSpPr>
          <p:cNvPr id="4" name="Subtitle 3"/>
          <p:cNvSpPr>
            <a:spLocks noGrp="1"/>
          </p:cNvSpPr>
          <p:nvPr>
            <p:ph type="subTitle" idx="1"/>
          </p:nvPr>
        </p:nvSpPr>
        <p:spPr/>
        <p:txBody>
          <a:bodyPr>
            <a:normAutofit/>
          </a:bodyPr>
          <a:lstStyle/>
          <a:p>
            <a:pPr algn="l"/>
            <a:r>
              <a:rPr lang="en-US" sz="3200" i="1" dirty="0" smtClean="0">
                <a:solidFill>
                  <a:schemeClr val="bg1"/>
                </a:solidFill>
              </a:rPr>
              <a:t>“Used for emphasizing that two things always exist together and you cannot separate them or consider them as separate.”</a:t>
            </a:r>
            <a:endParaRPr lang="en-US" sz="3200" i="1" dirty="0">
              <a:solidFill>
                <a:schemeClr val="bg1"/>
              </a:solidFill>
            </a:endParaRPr>
          </a:p>
        </p:txBody>
      </p:sp>
    </p:spTree>
    <p:extLst>
      <p:ext uri="{BB962C8B-B14F-4D97-AF65-F5344CB8AC3E}">
        <p14:creationId xmlns:p14="http://schemas.microsoft.com/office/powerpoint/2010/main" val="17974350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ctrTitle"/>
          </p:nvPr>
        </p:nvSpPr>
        <p:spPr>
          <a:xfrm>
            <a:off x="1524000" y="1122363"/>
            <a:ext cx="9144000" cy="2025283"/>
          </a:xfrm>
          <a:effectLst>
            <a:outerShdw blurRad="50800" dist="76200" dir="5400000" algn="ctr" rotWithShape="0">
              <a:schemeClr val="tx1"/>
            </a:outerShdw>
          </a:effectLst>
        </p:spPr>
        <p:txBody>
          <a:bodyPr/>
          <a:lstStyle/>
          <a:p>
            <a:r>
              <a:rPr lang="en-US" dirty="0" smtClean="0">
                <a:solidFill>
                  <a:srgbClr val="FFFC00"/>
                </a:solidFill>
                <a:latin typeface="Calisto MT" charset="0"/>
                <a:ea typeface="Calisto MT" charset="0"/>
                <a:cs typeface="Calisto MT" charset="0"/>
              </a:rPr>
              <a:t>God’s Eternal Purpose</a:t>
            </a:r>
            <a:endParaRPr lang="en-US" dirty="0">
              <a:solidFill>
                <a:srgbClr val="FFFC00"/>
              </a:solidFill>
              <a:latin typeface="Calisto MT" charset="0"/>
              <a:ea typeface="Calisto MT" charset="0"/>
              <a:cs typeface="Calisto MT" charset="0"/>
            </a:endParaRPr>
          </a:p>
        </p:txBody>
      </p:sp>
      <p:sp>
        <p:nvSpPr>
          <p:cNvPr id="4" name="Subtitle 3"/>
          <p:cNvSpPr>
            <a:spLocks noGrp="1"/>
          </p:cNvSpPr>
          <p:nvPr>
            <p:ph type="subTitle" idx="1"/>
          </p:nvPr>
        </p:nvSpPr>
        <p:spPr/>
        <p:txBody>
          <a:bodyPr>
            <a:normAutofit/>
          </a:bodyPr>
          <a:lstStyle/>
          <a:p>
            <a:r>
              <a:rPr lang="en-US" sz="4400" dirty="0" smtClean="0">
                <a:solidFill>
                  <a:schemeClr val="bg1"/>
                </a:solidFill>
              </a:rPr>
              <a:t>Ephesians 1</a:t>
            </a:r>
            <a:endParaRPr lang="en-US" sz="4400" dirty="0">
              <a:solidFill>
                <a:schemeClr val="bg1"/>
              </a:solidFill>
            </a:endParaRPr>
          </a:p>
        </p:txBody>
      </p:sp>
    </p:spTree>
    <p:extLst>
      <p:ext uri="{BB962C8B-B14F-4D97-AF65-F5344CB8AC3E}">
        <p14:creationId xmlns:p14="http://schemas.microsoft.com/office/powerpoint/2010/main" val="12671360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itle 2"/>
          <p:cNvSpPr>
            <a:spLocks noGrp="1"/>
          </p:cNvSpPr>
          <p:nvPr>
            <p:ph type="ctrTitle"/>
          </p:nvPr>
        </p:nvSpPr>
        <p:spPr>
          <a:xfrm>
            <a:off x="1524000" y="1122363"/>
            <a:ext cx="9144000" cy="2025283"/>
          </a:xfrm>
          <a:effectLst>
            <a:outerShdw blurRad="50800" dist="76200" dir="5400000" algn="ctr" rotWithShape="0">
              <a:schemeClr val="tx1"/>
            </a:outerShdw>
          </a:effectLst>
        </p:spPr>
        <p:txBody>
          <a:bodyPr/>
          <a:lstStyle/>
          <a:p>
            <a:r>
              <a:rPr lang="en-US" dirty="0" smtClean="0">
                <a:solidFill>
                  <a:srgbClr val="FFFC00"/>
                </a:solidFill>
                <a:latin typeface="Calisto MT" charset="0"/>
                <a:ea typeface="Calisto MT" charset="0"/>
                <a:cs typeface="Calisto MT" charset="0"/>
              </a:rPr>
              <a:t>God’s Predetermination</a:t>
            </a:r>
            <a:endParaRPr lang="en-US" dirty="0">
              <a:solidFill>
                <a:srgbClr val="FFFC00"/>
              </a:solidFill>
              <a:latin typeface="Calisto MT" charset="0"/>
              <a:ea typeface="Calisto MT" charset="0"/>
              <a:cs typeface="Calisto MT" charset="0"/>
            </a:endParaRPr>
          </a:p>
        </p:txBody>
      </p:sp>
      <p:sp>
        <p:nvSpPr>
          <p:cNvPr id="4" name="Subtitle 3"/>
          <p:cNvSpPr>
            <a:spLocks noGrp="1"/>
          </p:cNvSpPr>
          <p:nvPr>
            <p:ph type="subTitle" idx="1"/>
          </p:nvPr>
        </p:nvSpPr>
        <p:spPr/>
        <p:txBody>
          <a:bodyPr>
            <a:normAutofit/>
          </a:bodyPr>
          <a:lstStyle/>
          <a:p>
            <a:r>
              <a:rPr lang="en-US" sz="4400" dirty="0" smtClean="0">
                <a:solidFill>
                  <a:schemeClr val="bg1"/>
                </a:solidFill>
              </a:rPr>
              <a:t>Ephesians 1</a:t>
            </a:r>
            <a:endParaRPr lang="en-US" sz="4400" dirty="0">
              <a:solidFill>
                <a:schemeClr val="bg1"/>
              </a:solidFill>
            </a:endParaRPr>
          </a:p>
        </p:txBody>
      </p:sp>
    </p:spTree>
    <p:extLst>
      <p:ext uri="{BB962C8B-B14F-4D97-AF65-F5344CB8AC3E}">
        <p14:creationId xmlns:p14="http://schemas.microsoft.com/office/powerpoint/2010/main" val="4207767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196</Words>
  <Application>Microsoft Macintosh PowerPoint</Application>
  <PresentationFormat>Custom</PresentationFormat>
  <Paragraphs>20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The Purpose of the Bible</vt:lpstr>
      <vt:lpstr>PowerPoint Presentation</vt:lpstr>
      <vt:lpstr>God’s Eternal Purpose</vt:lpstr>
      <vt:lpstr>Inextricable</vt:lpstr>
      <vt:lpstr>God’s Eternal Purpose</vt:lpstr>
      <vt:lpstr>God’s Predetermination</vt:lpstr>
      <vt:lpstr>God’s Divine Revelation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Patton</dc:creator>
  <cp:lastModifiedBy>Administrator</cp:lastModifiedBy>
  <cp:revision>15</cp:revision>
  <cp:lastPrinted>2017-03-05T12:24:45Z</cp:lastPrinted>
  <dcterms:created xsi:type="dcterms:W3CDTF">2017-03-03T15:16:10Z</dcterms:created>
  <dcterms:modified xsi:type="dcterms:W3CDTF">2017-03-05T14:41:00Z</dcterms:modified>
</cp:coreProperties>
</file>