
<file path=[Content_Types].xml><?xml version="1.0" encoding="utf-8"?>
<Types xmlns="http://schemas.openxmlformats.org/package/2006/content-types">
  <Default Extension="xml" ContentType="application/xml"/>
  <Default Extension="wmf" ContentType="image/x-wmf"/>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handoutMasterIdLst>
    <p:handoutMasterId r:id="rId14"/>
  </p:handoutMasterIdLst>
  <p:sldIdLst>
    <p:sldId id="256" r:id="rId2"/>
    <p:sldId id="284" r:id="rId3"/>
    <p:sldId id="285" r:id="rId4"/>
    <p:sldId id="286" r:id="rId5"/>
    <p:sldId id="287" r:id="rId6"/>
    <p:sldId id="288" r:id="rId7"/>
    <p:sldId id="289" r:id="rId8"/>
    <p:sldId id="290" r:id="rId9"/>
    <p:sldId id="291" r:id="rId10"/>
    <p:sldId id="293" r:id="rId11"/>
    <p:sldId id="29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8233"/>
    <a:srgbClr val="C41E3E"/>
    <a:srgbClr val="00A44C"/>
    <a:srgbClr val="FFE562"/>
    <a:srgbClr val="FFF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190"/>
    <p:restoredTop sz="94654"/>
  </p:normalViewPr>
  <p:slideViewPr>
    <p:cSldViewPr snapToGrid="0" snapToObjects="1">
      <p:cViewPr varScale="1">
        <p:scale>
          <a:sx n="67" d="100"/>
          <a:sy n="67" d="100"/>
        </p:scale>
        <p:origin x="192" y="157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handoutMaster" Target="handoutMasters/handout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A64456-1292-6840-AAAA-F87B9FC5C6B0}" type="datetimeFigureOut">
              <a:rPr lang="en-US" smtClean="0"/>
              <a:t>3/15/17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17E119D-3F24-D94E-95EE-8A818DBEE2A4}" type="slidenum">
              <a:rPr lang="en-US" smtClean="0"/>
              <a:t>‹#›</a:t>
            </a:fld>
            <a:endParaRPr lang="en-US"/>
          </a:p>
        </p:txBody>
      </p:sp>
    </p:spTree>
    <p:extLst>
      <p:ext uri="{BB962C8B-B14F-4D97-AF65-F5344CB8AC3E}">
        <p14:creationId xmlns:p14="http://schemas.microsoft.com/office/powerpoint/2010/main" val="1208479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BB3DFC-808A-064E-B9F6-720880E35CCB}" type="datetimeFigureOut">
              <a:rPr lang="en-US" smtClean="0"/>
              <a:t>3/15/17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3CA83D-A8E9-4B45-80FF-DAA48E6201BC}" type="slidenum">
              <a:rPr lang="en-US" smtClean="0"/>
              <a:t>‹#›</a:t>
            </a:fld>
            <a:endParaRPr lang="en-US"/>
          </a:p>
        </p:txBody>
      </p:sp>
    </p:spTree>
    <p:extLst>
      <p:ext uri="{BB962C8B-B14F-4D97-AF65-F5344CB8AC3E}">
        <p14:creationId xmlns:p14="http://schemas.microsoft.com/office/powerpoint/2010/main" val="472498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3CA83D-A8E9-4B45-80FF-DAA48E6201BC}" type="slidenum">
              <a:rPr lang="en-US" smtClean="0"/>
              <a:t>2</a:t>
            </a:fld>
            <a:endParaRPr lang="en-US"/>
          </a:p>
        </p:txBody>
      </p:sp>
    </p:spTree>
    <p:extLst>
      <p:ext uri="{BB962C8B-B14F-4D97-AF65-F5344CB8AC3E}">
        <p14:creationId xmlns:p14="http://schemas.microsoft.com/office/powerpoint/2010/main" val="1957696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3CA83D-A8E9-4B45-80FF-DAA48E6201BC}" type="slidenum">
              <a:rPr lang="en-US" smtClean="0"/>
              <a:t>3</a:t>
            </a:fld>
            <a:endParaRPr lang="en-US"/>
          </a:p>
        </p:txBody>
      </p:sp>
    </p:spTree>
    <p:extLst>
      <p:ext uri="{BB962C8B-B14F-4D97-AF65-F5344CB8AC3E}">
        <p14:creationId xmlns:p14="http://schemas.microsoft.com/office/powerpoint/2010/main" val="1810553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3CA83D-A8E9-4B45-80FF-DAA48E6201BC}" type="slidenum">
              <a:rPr lang="en-US" smtClean="0"/>
              <a:t>4</a:t>
            </a:fld>
            <a:endParaRPr lang="en-US"/>
          </a:p>
        </p:txBody>
      </p:sp>
    </p:spTree>
    <p:extLst>
      <p:ext uri="{BB962C8B-B14F-4D97-AF65-F5344CB8AC3E}">
        <p14:creationId xmlns:p14="http://schemas.microsoft.com/office/powerpoint/2010/main" val="912913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3CA83D-A8E9-4B45-80FF-DAA48E6201BC}" type="slidenum">
              <a:rPr lang="en-US" smtClean="0"/>
              <a:t>5</a:t>
            </a:fld>
            <a:endParaRPr lang="en-US"/>
          </a:p>
        </p:txBody>
      </p:sp>
    </p:spTree>
    <p:extLst>
      <p:ext uri="{BB962C8B-B14F-4D97-AF65-F5344CB8AC3E}">
        <p14:creationId xmlns:p14="http://schemas.microsoft.com/office/powerpoint/2010/main" val="800311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3CA83D-A8E9-4B45-80FF-DAA48E6201BC}" type="slidenum">
              <a:rPr lang="en-US" smtClean="0"/>
              <a:t>8</a:t>
            </a:fld>
            <a:endParaRPr lang="en-US"/>
          </a:p>
        </p:txBody>
      </p:sp>
    </p:spTree>
    <p:extLst>
      <p:ext uri="{BB962C8B-B14F-4D97-AF65-F5344CB8AC3E}">
        <p14:creationId xmlns:p14="http://schemas.microsoft.com/office/powerpoint/2010/main" val="154322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i="1">
                <a:solidFill>
                  <a:schemeClr val="tx1"/>
                </a:solidFill>
                <a:latin typeface="Eras Medium ITC" pitchFamily="34" charset="0"/>
                <a:cs typeface="Arial" pitchFamily="34" charset="0"/>
              </a:defRPr>
            </a:lvl1pPr>
            <a:lvl2pPr marL="742950" indent="-285750" eaLnBrk="0" hangingPunct="0">
              <a:defRPr sz="3200" i="1">
                <a:solidFill>
                  <a:schemeClr val="tx1"/>
                </a:solidFill>
                <a:latin typeface="Eras Medium ITC" pitchFamily="34" charset="0"/>
                <a:cs typeface="Arial" pitchFamily="34" charset="0"/>
              </a:defRPr>
            </a:lvl2pPr>
            <a:lvl3pPr marL="1143000" indent="-228600" eaLnBrk="0" hangingPunct="0">
              <a:defRPr sz="3200" i="1">
                <a:solidFill>
                  <a:schemeClr val="tx1"/>
                </a:solidFill>
                <a:latin typeface="Eras Medium ITC" pitchFamily="34" charset="0"/>
                <a:cs typeface="Arial" pitchFamily="34" charset="0"/>
              </a:defRPr>
            </a:lvl3pPr>
            <a:lvl4pPr marL="1600200" indent="-228600" eaLnBrk="0" hangingPunct="0">
              <a:defRPr sz="3200" i="1">
                <a:solidFill>
                  <a:schemeClr val="tx1"/>
                </a:solidFill>
                <a:latin typeface="Eras Medium ITC" pitchFamily="34" charset="0"/>
                <a:cs typeface="Arial" pitchFamily="34" charset="0"/>
              </a:defRPr>
            </a:lvl4pPr>
            <a:lvl5pPr marL="2057400" indent="-228600" eaLnBrk="0" hangingPunct="0">
              <a:defRPr sz="3200" i="1">
                <a:solidFill>
                  <a:schemeClr val="tx1"/>
                </a:solidFill>
                <a:latin typeface="Eras Medium ITC" pitchFamily="34" charset="0"/>
                <a:cs typeface="Arial" pitchFamily="34" charset="0"/>
              </a:defRPr>
            </a:lvl5pPr>
            <a:lvl6pPr marL="2514600" indent="-228600" eaLnBrk="0" fontAlgn="base" hangingPunct="0">
              <a:spcBef>
                <a:spcPct val="0"/>
              </a:spcBef>
              <a:spcAft>
                <a:spcPct val="0"/>
              </a:spcAft>
              <a:defRPr sz="3200" i="1">
                <a:solidFill>
                  <a:schemeClr val="tx1"/>
                </a:solidFill>
                <a:latin typeface="Eras Medium ITC" pitchFamily="34" charset="0"/>
                <a:cs typeface="Arial" pitchFamily="34" charset="0"/>
              </a:defRPr>
            </a:lvl6pPr>
            <a:lvl7pPr marL="2971800" indent="-228600" eaLnBrk="0" fontAlgn="base" hangingPunct="0">
              <a:spcBef>
                <a:spcPct val="0"/>
              </a:spcBef>
              <a:spcAft>
                <a:spcPct val="0"/>
              </a:spcAft>
              <a:defRPr sz="3200" i="1">
                <a:solidFill>
                  <a:schemeClr val="tx1"/>
                </a:solidFill>
                <a:latin typeface="Eras Medium ITC" pitchFamily="34" charset="0"/>
                <a:cs typeface="Arial" pitchFamily="34" charset="0"/>
              </a:defRPr>
            </a:lvl7pPr>
            <a:lvl8pPr marL="3429000" indent="-228600" eaLnBrk="0" fontAlgn="base" hangingPunct="0">
              <a:spcBef>
                <a:spcPct val="0"/>
              </a:spcBef>
              <a:spcAft>
                <a:spcPct val="0"/>
              </a:spcAft>
              <a:defRPr sz="3200" i="1">
                <a:solidFill>
                  <a:schemeClr val="tx1"/>
                </a:solidFill>
                <a:latin typeface="Eras Medium ITC" pitchFamily="34" charset="0"/>
                <a:cs typeface="Arial" pitchFamily="34" charset="0"/>
              </a:defRPr>
            </a:lvl8pPr>
            <a:lvl9pPr marL="3886200" indent="-228600" eaLnBrk="0" fontAlgn="base" hangingPunct="0">
              <a:spcBef>
                <a:spcPct val="0"/>
              </a:spcBef>
              <a:spcAft>
                <a:spcPct val="0"/>
              </a:spcAft>
              <a:defRPr sz="3200" i="1">
                <a:solidFill>
                  <a:schemeClr val="tx1"/>
                </a:solidFill>
                <a:latin typeface="Eras Medium ITC" pitchFamily="34" charset="0"/>
                <a:cs typeface="Arial" pitchFamily="34" charset="0"/>
              </a:defRPr>
            </a:lvl9pPr>
          </a:lstStyle>
          <a:p>
            <a:pPr eaLnBrk="1" hangingPunct="1"/>
            <a:fld id="{B5DA98DA-6B9D-44F3-93EE-627962012EEA}" type="slidenum">
              <a:rPr lang="en-US" sz="1200" i="0" smtClean="0">
                <a:solidFill>
                  <a:prstClr val="black"/>
                </a:solidFill>
                <a:latin typeface="Arial" pitchFamily="34" charset="0"/>
              </a:rPr>
              <a:pPr eaLnBrk="1" hangingPunct="1"/>
              <a:t>9</a:t>
            </a:fld>
            <a:endParaRPr lang="en-US" sz="1200" i="0">
              <a:solidFill>
                <a:prstClr val="black"/>
              </a:solidFill>
              <a:latin typeface="Arial"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latin typeface="Arial" pitchFamily="34" charset="0"/>
                <a:cs typeface="Arial" pitchFamily="34" charset="0"/>
              </a:rPr>
              <a:t>Life makes atonement.</a:t>
            </a:r>
          </a:p>
          <a:p>
            <a:pPr eaLnBrk="1" hangingPunct="1"/>
            <a:r>
              <a:rPr lang="en-US" sz="1400" dirty="0">
                <a:latin typeface="Arial" pitchFamily="34" charset="0"/>
                <a:cs typeface="Arial" pitchFamily="34" charset="0"/>
              </a:rPr>
              <a:t>One thing we must realize is that God is not a God with some sort of bloodlust. Like the “throw the virgin in the volcano and appease the gods” kind of God.</a:t>
            </a:r>
          </a:p>
          <a:p>
            <a:pPr eaLnBrk="1" hangingPunct="1"/>
            <a:r>
              <a:rPr lang="en-US" sz="1400" dirty="0">
                <a:latin typeface="Arial" pitchFamily="34" charset="0"/>
                <a:cs typeface="Arial" pitchFamily="34" charset="0"/>
              </a:rPr>
              <a:t>(Animal sacrifice is another tremendous evidence of God. Every culture in the world, all over the world, has practiced sacrifice. I read that the scholars are puzzled as to how man could have gotten this universal idea that killing something would bring good fortune)</a:t>
            </a:r>
          </a:p>
          <a:p>
            <a:pPr eaLnBrk="1" hangingPunct="1"/>
            <a:r>
              <a:rPr lang="en-US" sz="1400" b="1" dirty="0">
                <a:latin typeface="Arial" pitchFamily="34" charset="0"/>
                <a:cs typeface="Arial" pitchFamily="34" charset="0"/>
              </a:rPr>
              <a:t>&lt;TR&gt; No. God uses blood (or life) to make atonement due to its representative nature and the seriousness of the crime</a:t>
            </a:r>
          </a:p>
          <a:p>
            <a:pPr eaLnBrk="1" hangingPunct="1"/>
            <a:endParaRPr lang="en-US" dirty="0">
              <a:latin typeface="Arial" pitchFamily="34" charset="0"/>
              <a:cs typeface="Arial" pitchFamily="34" charset="0"/>
            </a:endParaRPr>
          </a:p>
        </p:txBody>
      </p:sp>
    </p:spTree>
    <p:extLst>
      <p:ext uri="{BB962C8B-B14F-4D97-AF65-F5344CB8AC3E}">
        <p14:creationId xmlns:p14="http://schemas.microsoft.com/office/powerpoint/2010/main" val="1542978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3CA83D-A8E9-4B45-80FF-DAA48E6201BC}" type="slidenum">
              <a:rPr lang="en-US" smtClean="0"/>
              <a:t>10</a:t>
            </a:fld>
            <a:endParaRPr lang="en-US"/>
          </a:p>
        </p:txBody>
      </p:sp>
    </p:spTree>
    <p:extLst>
      <p:ext uri="{BB962C8B-B14F-4D97-AF65-F5344CB8AC3E}">
        <p14:creationId xmlns:p14="http://schemas.microsoft.com/office/powerpoint/2010/main" val="974227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i="1">
                <a:solidFill>
                  <a:schemeClr val="tx1"/>
                </a:solidFill>
                <a:latin typeface="Eras Medium ITC" pitchFamily="34" charset="0"/>
                <a:cs typeface="Arial" pitchFamily="34" charset="0"/>
              </a:defRPr>
            </a:lvl1pPr>
            <a:lvl2pPr marL="742950" indent="-285750" eaLnBrk="0" hangingPunct="0">
              <a:defRPr sz="3200" i="1">
                <a:solidFill>
                  <a:schemeClr val="tx1"/>
                </a:solidFill>
                <a:latin typeface="Eras Medium ITC" pitchFamily="34" charset="0"/>
                <a:cs typeface="Arial" pitchFamily="34" charset="0"/>
              </a:defRPr>
            </a:lvl2pPr>
            <a:lvl3pPr marL="1143000" indent="-228600" eaLnBrk="0" hangingPunct="0">
              <a:defRPr sz="3200" i="1">
                <a:solidFill>
                  <a:schemeClr val="tx1"/>
                </a:solidFill>
                <a:latin typeface="Eras Medium ITC" pitchFamily="34" charset="0"/>
                <a:cs typeface="Arial" pitchFamily="34" charset="0"/>
              </a:defRPr>
            </a:lvl3pPr>
            <a:lvl4pPr marL="1600200" indent="-228600" eaLnBrk="0" hangingPunct="0">
              <a:defRPr sz="3200" i="1">
                <a:solidFill>
                  <a:schemeClr val="tx1"/>
                </a:solidFill>
                <a:latin typeface="Eras Medium ITC" pitchFamily="34" charset="0"/>
                <a:cs typeface="Arial" pitchFamily="34" charset="0"/>
              </a:defRPr>
            </a:lvl4pPr>
            <a:lvl5pPr marL="2057400" indent="-228600" eaLnBrk="0" hangingPunct="0">
              <a:defRPr sz="3200" i="1">
                <a:solidFill>
                  <a:schemeClr val="tx1"/>
                </a:solidFill>
                <a:latin typeface="Eras Medium ITC" pitchFamily="34" charset="0"/>
                <a:cs typeface="Arial" pitchFamily="34" charset="0"/>
              </a:defRPr>
            </a:lvl5pPr>
            <a:lvl6pPr marL="2514600" indent="-228600" eaLnBrk="0" fontAlgn="base" hangingPunct="0">
              <a:spcBef>
                <a:spcPct val="0"/>
              </a:spcBef>
              <a:spcAft>
                <a:spcPct val="0"/>
              </a:spcAft>
              <a:defRPr sz="3200" i="1">
                <a:solidFill>
                  <a:schemeClr val="tx1"/>
                </a:solidFill>
                <a:latin typeface="Eras Medium ITC" pitchFamily="34" charset="0"/>
                <a:cs typeface="Arial" pitchFamily="34" charset="0"/>
              </a:defRPr>
            </a:lvl6pPr>
            <a:lvl7pPr marL="2971800" indent="-228600" eaLnBrk="0" fontAlgn="base" hangingPunct="0">
              <a:spcBef>
                <a:spcPct val="0"/>
              </a:spcBef>
              <a:spcAft>
                <a:spcPct val="0"/>
              </a:spcAft>
              <a:defRPr sz="3200" i="1">
                <a:solidFill>
                  <a:schemeClr val="tx1"/>
                </a:solidFill>
                <a:latin typeface="Eras Medium ITC" pitchFamily="34" charset="0"/>
                <a:cs typeface="Arial" pitchFamily="34" charset="0"/>
              </a:defRPr>
            </a:lvl7pPr>
            <a:lvl8pPr marL="3429000" indent="-228600" eaLnBrk="0" fontAlgn="base" hangingPunct="0">
              <a:spcBef>
                <a:spcPct val="0"/>
              </a:spcBef>
              <a:spcAft>
                <a:spcPct val="0"/>
              </a:spcAft>
              <a:defRPr sz="3200" i="1">
                <a:solidFill>
                  <a:schemeClr val="tx1"/>
                </a:solidFill>
                <a:latin typeface="Eras Medium ITC" pitchFamily="34" charset="0"/>
                <a:cs typeface="Arial" pitchFamily="34" charset="0"/>
              </a:defRPr>
            </a:lvl8pPr>
            <a:lvl9pPr marL="3886200" indent="-228600" eaLnBrk="0" fontAlgn="base" hangingPunct="0">
              <a:spcBef>
                <a:spcPct val="0"/>
              </a:spcBef>
              <a:spcAft>
                <a:spcPct val="0"/>
              </a:spcAft>
              <a:defRPr sz="3200" i="1">
                <a:solidFill>
                  <a:schemeClr val="tx1"/>
                </a:solidFill>
                <a:latin typeface="Eras Medium ITC" pitchFamily="34" charset="0"/>
                <a:cs typeface="Arial" pitchFamily="34" charset="0"/>
              </a:defRPr>
            </a:lvl9pPr>
          </a:lstStyle>
          <a:p>
            <a:pPr eaLnBrk="1" hangingPunct="1"/>
            <a:fld id="{81B1A7A6-F3B9-4BA5-B6F6-B763CEB2B3F8}" type="slidenum">
              <a:rPr lang="en-US" sz="1200" i="0" smtClean="0">
                <a:solidFill>
                  <a:prstClr val="black"/>
                </a:solidFill>
                <a:latin typeface="Arial" pitchFamily="34" charset="0"/>
              </a:rPr>
              <a:pPr eaLnBrk="1" hangingPunct="1"/>
              <a:t>11</a:t>
            </a:fld>
            <a:endParaRPr lang="en-US" sz="1200" i="0">
              <a:solidFill>
                <a:prstClr val="black"/>
              </a:solidFill>
              <a:latin typeface="Arial"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a:latin typeface="Arial" pitchFamily="34" charset="0"/>
                <a:cs typeface="Arial" pitchFamily="34" charset="0"/>
              </a:rPr>
              <a:t>SO here is a visual of how animal sacrifice worked.</a:t>
            </a:r>
          </a:p>
        </p:txBody>
      </p:sp>
    </p:spTree>
    <p:extLst>
      <p:ext uri="{BB962C8B-B14F-4D97-AF65-F5344CB8AC3E}">
        <p14:creationId xmlns:p14="http://schemas.microsoft.com/office/powerpoint/2010/main" val="1405415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B8058E-AE89-5C41-AACE-86B889CB8F6D}" type="datetimeFigureOut">
              <a:rPr lang="en-US" smtClean="0"/>
              <a:t>3/15/17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1153261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B8058E-AE89-5C41-AACE-86B889CB8F6D}" type="datetimeFigureOut">
              <a:rPr lang="en-US" smtClean="0"/>
              <a:t>3/15/17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2035532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B8058E-AE89-5C41-AACE-86B889CB8F6D}" type="datetimeFigureOut">
              <a:rPr lang="en-US" smtClean="0"/>
              <a:t>3/15/17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1778617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B8058E-AE89-5C41-AACE-86B889CB8F6D}" type="datetimeFigureOut">
              <a:rPr lang="en-US" smtClean="0"/>
              <a:t>3/15/17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1828788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B8058E-AE89-5C41-AACE-86B889CB8F6D}" type="datetimeFigureOut">
              <a:rPr lang="en-US" smtClean="0"/>
              <a:t>3/15/17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1664683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B8058E-AE89-5C41-AACE-86B889CB8F6D}" type="datetimeFigureOut">
              <a:rPr lang="en-US" smtClean="0"/>
              <a:t>3/15/17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910261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B8058E-AE89-5C41-AACE-86B889CB8F6D}" type="datetimeFigureOut">
              <a:rPr lang="en-US" smtClean="0"/>
              <a:t>3/15/17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91495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B8058E-AE89-5C41-AACE-86B889CB8F6D}" type="datetimeFigureOut">
              <a:rPr lang="en-US" smtClean="0"/>
              <a:t>3/15/17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169232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B8058E-AE89-5C41-AACE-86B889CB8F6D}" type="datetimeFigureOut">
              <a:rPr lang="en-US" smtClean="0"/>
              <a:t>3/15/17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1026547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B8058E-AE89-5C41-AACE-86B889CB8F6D}" type="datetimeFigureOut">
              <a:rPr lang="en-US" smtClean="0"/>
              <a:t>3/15/17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306094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B8058E-AE89-5C41-AACE-86B889CB8F6D}" type="datetimeFigureOut">
              <a:rPr lang="en-US" smtClean="0"/>
              <a:t>3/15/17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1314523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B8058E-AE89-5C41-AACE-86B889CB8F6D}" type="datetimeFigureOut">
              <a:rPr lang="en-US" smtClean="0"/>
              <a:t>3/15/17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7728A5-3836-E745-98D3-067A027E9207}" type="slidenum">
              <a:rPr lang="en-US" smtClean="0"/>
              <a:t>‹#›</a:t>
            </a:fld>
            <a:endParaRPr lang="en-US"/>
          </a:p>
        </p:txBody>
      </p:sp>
    </p:spTree>
    <p:extLst>
      <p:ext uri="{BB962C8B-B14F-4D97-AF65-F5344CB8AC3E}">
        <p14:creationId xmlns:p14="http://schemas.microsoft.com/office/powerpoint/2010/main" val="1247262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tiff"/></Relationships>
</file>

<file path=ppt/slides/_rels/slide1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4.png"/><Relationship Id="rId5" Type="http://schemas.openxmlformats.org/officeDocument/2006/relationships/image" Target="../media/image5.wmf"/><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 Id="rId3" Type="http://schemas.openxmlformats.org/officeDocument/2006/relationships/image" Target="../media/image3.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97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
        <p:nvSpPr>
          <p:cNvPr id="3" name="Title 2"/>
          <p:cNvSpPr>
            <a:spLocks noGrp="1"/>
          </p:cNvSpPr>
          <p:nvPr>
            <p:ph type="title"/>
          </p:nvPr>
        </p:nvSpPr>
        <p:spPr/>
        <p:txBody>
          <a:bodyPr>
            <a:normAutofit/>
          </a:bodyPr>
          <a:lstStyle/>
          <a:p>
            <a:r>
              <a:rPr lang="en-US" sz="4800" dirty="0" smtClean="0">
                <a:solidFill>
                  <a:srgbClr val="FFFC00"/>
                </a:solidFill>
                <a:latin typeface="Calisto MT" charset="0"/>
                <a:ea typeface="Calisto MT" charset="0"/>
                <a:cs typeface="Calisto MT" charset="0"/>
              </a:rPr>
              <a:t>The Role of Animal Sacrifice</a:t>
            </a:r>
            <a:endParaRPr lang="en-US" sz="4800" dirty="0">
              <a:solidFill>
                <a:srgbClr val="FFFC00"/>
              </a:solidFill>
              <a:latin typeface="Calisto MT" charset="0"/>
              <a:ea typeface="Calisto MT" charset="0"/>
              <a:cs typeface="Calisto MT" charset="0"/>
            </a:endParaRPr>
          </a:p>
        </p:txBody>
      </p:sp>
      <p:sp>
        <p:nvSpPr>
          <p:cNvPr id="4" name="Content Placeholder 3"/>
          <p:cNvSpPr>
            <a:spLocks noGrp="1"/>
          </p:cNvSpPr>
          <p:nvPr>
            <p:ph idx="1"/>
          </p:nvPr>
        </p:nvSpPr>
        <p:spPr>
          <a:xfrm>
            <a:off x="476954" y="1690688"/>
            <a:ext cx="10876845" cy="3499498"/>
          </a:xfrm>
        </p:spPr>
        <p:txBody>
          <a:bodyPr>
            <a:normAutofit/>
          </a:bodyPr>
          <a:lstStyle/>
          <a:p>
            <a:pPr>
              <a:lnSpc>
                <a:spcPct val="150000"/>
              </a:lnSpc>
            </a:pPr>
            <a:r>
              <a:rPr lang="en-US" sz="3600" dirty="0" smtClean="0">
                <a:solidFill>
                  <a:srgbClr val="FFFF00"/>
                </a:solidFill>
                <a:latin typeface="Arial" charset="0"/>
                <a:ea typeface="Arial" charset="0"/>
                <a:cs typeface="Arial" charset="0"/>
              </a:rPr>
              <a:t>To remind the offeror of his sins (Heb. 10:3)</a:t>
            </a:r>
          </a:p>
          <a:p>
            <a:pPr>
              <a:lnSpc>
                <a:spcPct val="150000"/>
              </a:lnSpc>
            </a:pPr>
            <a:r>
              <a:rPr lang="en-US" sz="3600" dirty="0" smtClean="0">
                <a:solidFill>
                  <a:srgbClr val="FFFF00"/>
                </a:solidFill>
                <a:latin typeface="Arial" charset="0"/>
                <a:ea typeface="Arial" charset="0"/>
                <a:cs typeface="Arial" charset="0"/>
              </a:rPr>
              <a:t>To provide atonement for sins (Lev. 16)</a:t>
            </a:r>
          </a:p>
          <a:p>
            <a:pPr>
              <a:lnSpc>
                <a:spcPct val="150000"/>
              </a:lnSpc>
            </a:pPr>
            <a:r>
              <a:rPr lang="en-US" sz="3600" dirty="0" smtClean="0">
                <a:solidFill>
                  <a:srgbClr val="FFFF00"/>
                </a:solidFill>
                <a:latin typeface="Arial" charset="0"/>
                <a:ea typeface="Arial" charset="0"/>
                <a:cs typeface="Arial" charset="0"/>
              </a:rPr>
              <a:t>To foreshadow the coming Lamb of God (Jn. 1:29)</a:t>
            </a:r>
            <a:endParaRPr lang="en-US" sz="3200" dirty="0" smtClean="0">
              <a:solidFill>
                <a:srgbClr val="FFFF00"/>
              </a:solidFill>
              <a:latin typeface="Arial" charset="0"/>
              <a:ea typeface="Arial" charset="0"/>
              <a:cs typeface="Arial" charset="0"/>
            </a:endParaRPr>
          </a:p>
        </p:txBody>
      </p:sp>
      <p:sp>
        <p:nvSpPr>
          <p:cNvPr id="6" name="TextBox 5"/>
          <p:cNvSpPr txBox="1"/>
          <p:nvPr/>
        </p:nvSpPr>
        <p:spPr>
          <a:xfrm>
            <a:off x="2777066" y="5453252"/>
            <a:ext cx="5915378" cy="830997"/>
          </a:xfrm>
          <a:prstGeom prst="rect">
            <a:avLst/>
          </a:prstGeom>
          <a:noFill/>
        </p:spPr>
        <p:txBody>
          <a:bodyPr wrap="square" rtlCol="0">
            <a:spAutoFit/>
          </a:bodyPr>
          <a:lstStyle/>
          <a:p>
            <a:pPr algn="ctr"/>
            <a:r>
              <a:rPr lang="en-US" sz="4800" dirty="0" smtClean="0">
                <a:solidFill>
                  <a:srgbClr val="FFFC00"/>
                </a:solidFill>
                <a:latin typeface="Calisto MT" charset="0"/>
                <a:ea typeface="Calisto MT" charset="0"/>
                <a:cs typeface="Calisto MT" charset="0"/>
              </a:rPr>
              <a:t>The Fall</a:t>
            </a:r>
            <a:endParaRPr lang="en-US" sz="4800" dirty="0">
              <a:solidFill>
                <a:srgbClr val="FFFC00"/>
              </a:solidFill>
              <a:latin typeface="Calisto MT" charset="0"/>
              <a:ea typeface="Calisto MT" charset="0"/>
              <a:cs typeface="Calisto MT" charset="0"/>
            </a:endParaRPr>
          </a:p>
        </p:txBody>
      </p:sp>
    </p:spTree>
    <p:extLst>
      <p:ext uri="{BB962C8B-B14F-4D97-AF65-F5344CB8AC3E}">
        <p14:creationId xmlns:p14="http://schemas.microsoft.com/office/powerpoint/2010/main" val="1495898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3"/>
          <a:stretch>
            <a:fillRect/>
          </a:stretch>
        </p:blipFill>
        <p:spPr>
          <a:xfrm>
            <a:off x="0" y="0"/>
            <a:ext cx="12192000" cy="6858000"/>
          </a:xfrm>
          <a:prstGeom prst="rect">
            <a:avLst/>
          </a:prstGeom>
        </p:spPr>
      </p:pic>
      <p:grpSp>
        <p:nvGrpSpPr>
          <p:cNvPr id="51" name="Circular Arrow 50"/>
          <p:cNvGrpSpPr>
            <a:grpSpLocks/>
          </p:cNvGrpSpPr>
          <p:nvPr/>
        </p:nvGrpSpPr>
        <p:grpSpPr bwMode="auto">
          <a:xfrm>
            <a:off x="3188377" y="3541233"/>
            <a:ext cx="5734050" cy="1597025"/>
            <a:chOff x="1613" y="2849"/>
            <a:chExt cx="2672" cy="1006"/>
          </a:xfrm>
        </p:grpSpPr>
        <p:pic>
          <p:nvPicPr>
            <p:cNvPr id="32828" name="Circular Arrow 50"/>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3" y="2849"/>
              <a:ext cx="2672" cy="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29" name="Text Box 65"/>
            <p:cNvSpPr txBox="1">
              <a:spLocks noChangeArrowheads="1"/>
            </p:cNvSpPr>
            <p:nvPr/>
          </p:nvSpPr>
          <p:spPr bwMode="auto">
            <a:xfrm rot="10800000">
              <a:off x="2041" y="2371"/>
              <a:ext cx="1683" cy="1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3200" i="1">
                  <a:solidFill>
                    <a:schemeClr val="tx1"/>
                  </a:solidFill>
                  <a:latin typeface="Eras Medium ITC" pitchFamily="34" charset="0"/>
                  <a:cs typeface="Arial" pitchFamily="34" charset="0"/>
                </a:defRPr>
              </a:lvl1pPr>
              <a:lvl2pPr marL="742950" indent="-285750" eaLnBrk="0" hangingPunct="0">
                <a:defRPr sz="3200" i="1">
                  <a:solidFill>
                    <a:schemeClr val="tx1"/>
                  </a:solidFill>
                  <a:latin typeface="Eras Medium ITC" pitchFamily="34" charset="0"/>
                  <a:cs typeface="Arial" pitchFamily="34" charset="0"/>
                </a:defRPr>
              </a:lvl2pPr>
              <a:lvl3pPr marL="1143000" indent="-228600" eaLnBrk="0" hangingPunct="0">
                <a:defRPr sz="3200" i="1">
                  <a:solidFill>
                    <a:schemeClr val="tx1"/>
                  </a:solidFill>
                  <a:latin typeface="Eras Medium ITC" pitchFamily="34" charset="0"/>
                  <a:cs typeface="Arial" pitchFamily="34" charset="0"/>
                </a:defRPr>
              </a:lvl3pPr>
              <a:lvl4pPr marL="1600200" indent="-228600" eaLnBrk="0" hangingPunct="0">
                <a:defRPr sz="3200" i="1">
                  <a:solidFill>
                    <a:schemeClr val="tx1"/>
                  </a:solidFill>
                  <a:latin typeface="Eras Medium ITC" pitchFamily="34" charset="0"/>
                  <a:cs typeface="Arial" pitchFamily="34" charset="0"/>
                </a:defRPr>
              </a:lvl4pPr>
              <a:lvl5pPr marL="2057400" indent="-228600" eaLnBrk="0" hangingPunct="0">
                <a:defRPr sz="3200" i="1">
                  <a:solidFill>
                    <a:schemeClr val="tx1"/>
                  </a:solidFill>
                  <a:latin typeface="Eras Medium ITC" pitchFamily="34" charset="0"/>
                  <a:cs typeface="Arial" pitchFamily="34" charset="0"/>
                </a:defRPr>
              </a:lvl5pPr>
              <a:lvl6pPr marL="2514600" indent="-228600" eaLnBrk="0" fontAlgn="base" hangingPunct="0">
                <a:spcBef>
                  <a:spcPct val="0"/>
                </a:spcBef>
                <a:spcAft>
                  <a:spcPct val="0"/>
                </a:spcAft>
                <a:defRPr sz="3200" i="1">
                  <a:solidFill>
                    <a:schemeClr val="tx1"/>
                  </a:solidFill>
                  <a:latin typeface="Eras Medium ITC" pitchFamily="34" charset="0"/>
                  <a:cs typeface="Arial" pitchFamily="34" charset="0"/>
                </a:defRPr>
              </a:lvl6pPr>
              <a:lvl7pPr marL="2971800" indent="-228600" eaLnBrk="0" fontAlgn="base" hangingPunct="0">
                <a:spcBef>
                  <a:spcPct val="0"/>
                </a:spcBef>
                <a:spcAft>
                  <a:spcPct val="0"/>
                </a:spcAft>
                <a:defRPr sz="3200" i="1">
                  <a:solidFill>
                    <a:schemeClr val="tx1"/>
                  </a:solidFill>
                  <a:latin typeface="Eras Medium ITC" pitchFamily="34" charset="0"/>
                  <a:cs typeface="Arial" pitchFamily="34" charset="0"/>
                </a:defRPr>
              </a:lvl7pPr>
              <a:lvl8pPr marL="3429000" indent="-228600" eaLnBrk="0" fontAlgn="base" hangingPunct="0">
                <a:spcBef>
                  <a:spcPct val="0"/>
                </a:spcBef>
                <a:spcAft>
                  <a:spcPct val="0"/>
                </a:spcAft>
                <a:defRPr sz="3200" i="1">
                  <a:solidFill>
                    <a:schemeClr val="tx1"/>
                  </a:solidFill>
                  <a:latin typeface="Eras Medium ITC" pitchFamily="34" charset="0"/>
                  <a:cs typeface="Arial" pitchFamily="34" charset="0"/>
                </a:defRPr>
              </a:lvl8pPr>
              <a:lvl9pPr marL="3886200" indent="-228600" eaLnBrk="0" fontAlgn="base" hangingPunct="0">
                <a:spcBef>
                  <a:spcPct val="0"/>
                </a:spcBef>
                <a:spcAft>
                  <a:spcPct val="0"/>
                </a:spcAft>
                <a:defRPr sz="3200" i="1">
                  <a:solidFill>
                    <a:schemeClr val="tx1"/>
                  </a:solidFill>
                  <a:latin typeface="Eras Medium ITC" pitchFamily="34" charset="0"/>
                  <a:cs typeface="Arial" pitchFamily="34" charset="0"/>
                </a:defRPr>
              </a:lvl9pPr>
            </a:lstStyle>
            <a:p>
              <a:pPr algn="ctr" eaLnBrk="1" fontAlgn="base" hangingPunct="1">
                <a:spcBef>
                  <a:spcPct val="0"/>
                </a:spcBef>
                <a:spcAft>
                  <a:spcPct val="0"/>
                </a:spcAft>
              </a:pPr>
              <a:endParaRPr lang="en-US">
                <a:solidFill>
                  <a:srgbClr val="000000"/>
                </a:solidFill>
              </a:endParaRPr>
            </a:p>
          </p:txBody>
        </p:sp>
      </p:grpSp>
      <p:sp>
        <p:nvSpPr>
          <p:cNvPr id="50" name="Circular Arrow 49"/>
          <p:cNvSpPr/>
          <p:nvPr/>
        </p:nvSpPr>
        <p:spPr bwMode="auto">
          <a:xfrm flipH="1">
            <a:off x="3026172" y="-138609"/>
            <a:ext cx="4610635" cy="3374267"/>
          </a:xfrm>
          <a:prstGeom prst="circularArrow">
            <a:avLst>
              <a:gd name="adj1" fmla="val 12500"/>
              <a:gd name="adj2" fmla="val 1239644"/>
              <a:gd name="adj3" fmla="val 20457681"/>
              <a:gd name="adj4" fmla="val 10800000"/>
              <a:gd name="adj5" fmla="val 18321"/>
            </a:avLst>
          </a:prstGeom>
          <a:solidFill>
            <a:schemeClr val="tx1"/>
          </a:solidFill>
          <a:ln>
            <a:noFill/>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endParaRPr lang="en-US" sz="3200" i="1" dirty="0">
              <a:solidFill>
                <a:srgbClr val="000000"/>
              </a:solidFill>
              <a:latin typeface="Eras Medium ITC" pitchFamily="34" charset="0"/>
            </a:endParaRPr>
          </a:p>
        </p:txBody>
      </p:sp>
      <p:pic>
        <p:nvPicPr>
          <p:cNvPr id="2781191" name="Picture 7" descr="j0275764"/>
          <p:cNvPicPr>
            <a:picLocks noGrp="1" noChangeAspect="1" noChangeArrowheads="1"/>
          </p:cNvPicPr>
          <p:nvPr>
            <p:ph idx="4294967295"/>
          </p:nvPr>
        </p:nvPicPr>
        <p:blipFill>
          <a:blip r:embed="rId5" cstate="print">
            <a:extLst>
              <a:ext uri="{28A0092B-C50C-407E-A947-70E740481C1C}">
                <a14:useLocalDpi xmlns:a14="http://schemas.microsoft.com/office/drawing/2010/main" val="0"/>
              </a:ext>
            </a:extLst>
          </a:blip>
          <a:srcRect/>
          <a:stretch>
            <a:fillRect/>
          </a:stretch>
        </p:blipFill>
        <p:spPr>
          <a:xfrm>
            <a:off x="4601252" y="1575908"/>
            <a:ext cx="1731962" cy="1831975"/>
          </a:xfrm>
          <a:ln w="38100">
            <a:solidFill>
              <a:schemeClr val="tx1"/>
            </a:solidFill>
            <a:miter lim="800000"/>
            <a:headEnd/>
            <a:tailEnd/>
          </a:ln>
        </p:spPr>
      </p:pic>
      <p:sp>
        <p:nvSpPr>
          <p:cNvPr id="32776" name="Oval 50"/>
          <p:cNvSpPr>
            <a:spLocks noChangeArrowheads="1"/>
          </p:cNvSpPr>
          <p:nvPr/>
        </p:nvSpPr>
        <p:spPr bwMode="auto">
          <a:xfrm rot="-5400000">
            <a:off x="2205715" y="1145695"/>
            <a:ext cx="2620963" cy="2620963"/>
          </a:xfrm>
          <a:prstGeom prst="ellipse">
            <a:avLst/>
          </a:prstGeom>
          <a:gradFill rotWithShape="1">
            <a:gsLst>
              <a:gs pos="0">
                <a:schemeClr val="tx1"/>
              </a:gs>
              <a:gs pos="100000">
                <a:schemeClr val="bg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algn="ctr" fontAlgn="base">
              <a:spcBef>
                <a:spcPct val="0"/>
              </a:spcBef>
              <a:spcAft>
                <a:spcPct val="0"/>
              </a:spcAft>
            </a:pPr>
            <a:endParaRPr lang="en-US" sz="1600" b="1">
              <a:solidFill>
                <a:srgbClr val="FFFFFF"/>
              </a:solidFill>
              <a:latin typeface="Arial Black" pitchFamily="34" charset="0"/>
            </a:endParaRPr>
          </a:p>
        </p:txBody>
      </p:sp>
      <p:sp>
        <p:nvSpPr>
          <p:cNvPr id="2781235" name="Oval 51"/>
          <p:cNvSpPr>
            <a:spLocks noChangeArrowheads="1"/>
          </p:cNvSpPr>
          <p:nvPr/>
        </p:nvSpPr>
        <p:spPr bwMode="auto">
          <a:xfrm rot="-5400000">
            <a:off x="5661702" y="1274282"/>
            <a:ext cx="2620962" cy="2620962"/>
          </a:xfrm>
          <a:prstGeom prst="ellipse">
            <a:avLst/>
          </a:prstGeom>
          <a:gradFill rotWithShape="1">
            <a:gsLst>
              <a:gs pos="0">
                <a:schemeClr val="tx1"/>
              </a:gs>
              <a:gs pos="100000">
                <a:schemeClr val="bg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algn="ctr" fontAlgn="base">
              <a:spcBef>
                <a:spcPct val="0"/>
              </a:spcBef>
              <a:spcAft>
                <a:spcPct val="0"/>
              </a:spcAft>
            </a:pPr>
            <a:endParaRPr lang="en-US" sz="1600" b="1">
              <a:solidFill>
                <a:srgbClr val="FFFFFF"/>
              </a:solidFill>
              <a:latin typeface="Arial Black" pitchFamily="34" charset="0"/>
            </a:endParaRPr>
          </a:p>
        </p:txBody>
      </p:sp>
      <p:sp>
        <p:nvSpPr>
          <p:cNvPr id="2781240" name="WordArt 56"/>
          <p:cNvSpPr>
            <a:spLocks noChangeArrowheads="1" noChangeShapeType="1" noTextEdit="1"/>
          </p:cNvSpPr>
          <p:nvPr/>
        </p:nvSpPr>
        <p:spPr bwMode="auto">
          <a:xfrm>
            <a:off x="3167740" y="2787170"/>
            <a:ext cx="5383213" cy="2524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Down">
              <a:avLst>
                <a:gd name="adj" fmla="val 646961"/>
              </a:avLst>
            </a:prstTxWarp>
          </a:bodyPr>
          <a:lstStyle/>
          <a:p>
            <a:pPr algn="ctr" fontAlgn="base">
              <a:spcBef>
                <a:spcPct val="0"/>
              </a:spcBef>
              <a:spcAft>
                <a:spcPct val="0"/>
              </a:spcAft>
            </a:pPr>
            <a:r>
              <a:rPr lang="en-US" sz="3200" i="1" kern="10" spc="640">
                <a:solidFill>
                  <a:srgbClr val="333399"/>
                </a:solidFill>
                <a:latin typeface="Arial Black"/>
              </a:rPr>
              <a:t>REPRESENTATIVE DEATH</a:t>
            </a:r>
          </a:p>
        </p:txBody>
      </p:sp>
      <p:pic>
        <p:nvPicPr>
          <p:cNvPr id="2781241" name="Picture 57" descr="guyba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6903" y="1772758"/>
            <a:ext cx="579437"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1242" name="Oval 58"/>
          <p:cNvSpPr>
            <a:spLocks noChangeArrowheads="1"/>
          </p:cNvSpPr>
          <p:nvPr/>
        </p:nvSpPr>
        <p:spPr bwMode="auto">
          <a:xfrm>
            <a:off x="7234915" y="1334607"/>
            <a:ext cx="2316163" cy="2316162"/>
          </a:xfrm>
          <a:prstGeom prst="ellipse">
            <a:avLst/>
          </a:prstGeom>
          <a:gradFill rotWithShape="1">
            <a:gsLst>
              <a:gs pos="0">
                <a:srgbClr val="FF0000"/>
              </a:gs>
              <a:gs pos="100000">
                <a:schemeClr val="bg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3200" i="1">
              <a:solidFill>
                <a:srgbClr val="000000"/>
              </a:solidFill>
              <a:latin typeface="Eras Medium ITC" pitchFamily="34" charset="0"/>
            </a:endParaRPr>
          </a:p>
        </p:txBody>
      </p:sp>
      <p:pic>
        <p:nvPicPr>
          <p:cNvPr id="2781243" name="Picture 59" descr="guywhit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96865" y="1831494"/>
            <a:ext cx="1146175"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1245" name="Text Box 61"/>
          <p:cNvSpPr txBox="1">
            <a:spLocks noChangeArrowheads="1"/>
          </p:cNvSpPr>
          <p:nvPr/>
        </p:nvSpPr>
        <p:spPr bwMode="auto">
          <a:xfrm>
            <a:off x="5836328" y="3311044"/>
            <a:ext cx="2162175" cy="336550"/>
          </a:xfrm>
          <a:prstGeom prst="rect">
            <a:avLst/>
          </a:prstGeom>
          <a:noFill/>
          <a:ln w="9525" algn="ctr">
            <a:noFill/>
            <a:miter lim="800000"/>
            <a:headEnd/>
            <a:tailEnd/>
          </a:ln>
          <a:effectLst/>
        </p:spPr>
        <p:txBody>
          <a:bodyPr>
            <a:spAutoFit/>
            <a:flatTx/>
          </a:bodyPr>
          <a:lstStyle/>
          <a:p>
            <a:pPr algn="ctr" fontAlgn="base">
              <a:spcBef>
                <a:spcPct val="50000"/>
              </a:spcBef>
              <a:spcAft>
                <a:spcPct val="0"/>
              </a:spcAft>
              <a:defRPr/>
            </a:pPr>
            <a:r>
              <a:rPr lang="en-US" sz="1600">
                <a:solidFill>
                  <a:srgbClr val="000080"/>
                </a:solidFill>
                <a:effectLst>
                  <a:outerShdw blurRad="38100" dist="38100" dir="2700000" algn="tl">
                    <a:srgbClr val="C0C0C0"/>
                  </a:outerShdw>
                </a:effectLst>
                <a:latin typeface="Eras Bold ITC" pitchFamily="34" charset="0"/>
              </a:rPr>
              <a:t>SINNER</a:t>
            </a:r>
          </a:p>
        </p:txBody>
      </p:sp>
      <p:sp>
        <p:nvSpPr>
          <p:cNvPr id="2781246" name="Text Box 62"/>
          <p:cNvSpPr txBox="1">
            <a:spLocks noChangeArrowheads="1"/>
          </p:cNvSpPr>
          <p:nvPr/>
        </p:nvSpPr>
        <p:spPr bwMode="auto">
          <a:xfrm>
            <a:off x="7258728" y="3311044"/>
            <a:ext cx="2162175" cy="336550"/>
          </a:xfrm>
          <a:prstGeom prst="rect">
            <a:avLst/>
          </a:prstGeom>
          <a:noFill/>
          <a:ln w="9525" algn="ctr">
            <a:noFill/>
            <a:miter lim="800000"/>
            <a:headEnd/>
            <a:tailEnd/>
          </a:ln>
          <a:effectLst/>
        </p:spPr>
        <p:txBody>
          <a:bodyPr>
            <a:spAutoFit/>
            <a:flatTx/>
          </a:bodyPr>
          <a:lstStyle/>
          <a:p>
            <a:pPr algn="ctr" fontAlgn="base">
              <a:spcBef>
                <a:spcPct val="50000"/>
              </a:spcBef>
              <a:spcAft>
                <a:spcPct val="0"/>
              </a:spcAft>
              <a:defRPr/>
            </a:pPr>
            <a:r>
              <a:rPr lang="en-US" sz="1600">
                <a:solidFill>
                  <a:srgbClr val="000080"/>
                </a:solidFill>
                <a:effectLst>
                  <a:outerShdw blurRad="38100" dist="38100" dir="2700000" algn="tl">
                    <a:srgbClr val="C0C0C0"/>
                  </a:outerShdw>
                </a:effectLst>
                <a:latin typeface="Eras Bold ITC" pitchFamily="34" charset="0"/>
              </a:rPr>
              <a:t>SANCTIFIED</a:t>
            </a:r>
          </a:p>
        </p:txBody>
      </p:sp>
      <p:sp>
        <p:nvSpPr>
          <p:cNvPr id="2781247" name="Text Box 63"/>
          <p:cNvSpPr txBox="1">
            <a:spLocks noChangeArrowheads="1"/>
          </p:cNvSpPr>
          <p:nvPr/>
        </p:nvSpPr>
        <p:spPr bwMode="auto">
          <a:xfrm>
            <a:off x="2769278" y="3025295"/>
            <a:ext cx="2162175" cy="581025"/>
          </a:xfrm>
          <a:prstGeom prst="rect">
            <a:avLst/>
          </a:prstGeom>
          <a:noFill/>
          <a:ln w="9525" algn="ctr">
            <a:noFill/>
            <a:miter lim="800000"/>
            <a:headEnd/>
            <a:tailEnd/>
          </a:ln>
          <a:effectLst/>
        </p:spPr>
        <p:txBody>
          <a:bodyPr>
            <a:spAutoFit/>
            <a:flatTx/>
          </a:bodyPr>
          <a:lstStyle/>
          <a:p>
            <a:pPr algn="ctr" fontAlgn="base">
              <a:spcBef>
                <a:spcPct val="50000"/>
              </a:spcBef>
              <a:spcAft>
                <a:spcPct val="0"/>
              </a:spcAft>
              <a:defRPr/>
            </a:pPr>
            <a:r>
              <a:rPr lang="en-US" sz="1600">
                <a:solidFill>
                  <a:srgbClr val="000080"/>
                </a:solidFill>
                <a:effectLst>
                  <a:outerShdw blurRad="38100" dist="38100" dir="2700000" algn="tl">
                    <a:srgbClr val="C0C0C0"/>
                  </a:outerShdw>
                </a:effectLst>
                <a:latin typeface="Eras Bold ITC" pitchFamily="34" charset="0"/>
              </a:rPr>
              <a:t>INNOCENT SACRIFICE</a:t>
            </a:r>
          </a:p>
        </p:txBody>
      </p:sp>
      <p:grpSp>
        <p:nvGrpSpPr>
          <p:cNvPr id="32785" name="Group 65"/>
          <p:cNvGrpSpPr>
            <a:grpSpLocks/>
          </p:cNvGrpSpPr>
          <p:nvPr/>
        </p:nvGrpSpPr>
        <p:grpSpPr bwMode="auto">
          <a:xfrm>
            <a:off x="2964540" y="1899757"/>
            <a:ext cx="1343025" cy="1077912"/>
            <a:chOff x="2738" y="3406"/>
            <a:chExt cx="651" cy="522"/>
          </a:xfrm>
        </p:grpSpPr>
        <p:sp>
          <p:nvSpPr>
            <p:cNvPr id="32798" name="Freeform 66"/>
            <p:cNvSpPr>
              <a:spLocks/>
            </p:cNvSpPr>
            <p:nvPr/>
          </p:nvSpPr>
          <p:spPr bwMode="auto">
            <a:xfrm>
              <a:off x="2756" y="3853"/>
              <a:ext cx="123" cy="40"/>
            </a:xfrm>
            <a:custGeom>
              <a:avLst/>
              <a:gdLst>
                <a:gd name="T0" fmla="*/ 0 w 123"/>
                <a:gd name="T1" fmla="*/ 38 h 40"/>
                <a:gd name="T2" fmla="*/ 3 w 123"/>
                <a:gd name="T3" fmla="*/ 36 h 40"/>
                <a:gd name="T4" fmla="*/ 13 w 123"/>
                <a:gd name="T5" fmla="*/ 31 h 40"/>
                <a:gd name="T6" fmla="*/ 28 w 123"/>
                <a:gd name="T7" fmla="*/ 25 h 40"/>
                <a:gd name="T8" fmla="*/ 46 w 123"/>
                <a:gd name="T9" fmla="*/ 18 h 40"/>
                <a:gd name="T10" fmla="*/ 66 w 123"/>
                <a:gd name="T11" fmla="*/ 11 h 40"/>
                <a:gd name="T12" fmla="*/ 85 w 123"/>
                <a:gd name="T13" fmla="*/ 5 h 40"/>
                <a:gd name="T14" fmla="*/ 103 w 123"/>
                <a:gd name="T15" fmla="*/ 2 h 40"/>
                <a:gd name="T16" fmla="*/ 116 w 123"/>
                <a:gd name="T17" fmla="*/ 0 h 40"/>
                <a:gd name="T18" fmla="*/ 123 w 123"/>
                <a:gd name="T19" fmla="*/ 24 h 40"/>
                <a:gd name="T20" fmla="*/ 107 w 123"/>
                <a:gd name="T21" fmla="*/ 21 h 40"/>
                <a:gd name="T22" fmla="*/ 89 w 123"/>
                <a:gd name="T23" fmla="*/ 21 h 40"/>
                <a:gd name="T24" fmla="*/ 68 w 123"/>
                <a:gd name="T25" fmla="*/ 25 h 40"/>
                <a:gd name="T26" fmla="*/ 49 w 123"/>
                <a:gd name="T27" fmla="*/ 29 h 40"/>
                <a:gd name="T28" fmla="*/ 29 w 123"/>
                <a:gd name="T29" fmla="*/ 33 h 40"/>
                <a:gd name="T30" fmla="*/ 14 w 123"/>
                <a:gd name="T31" fmla="*/ 37 h 40"/>
                <a:gd name="T32" fmla="*/ 3 w 123"/>
                <a:gd name="T33" fmla="*/ 40 h 40"/>
                <a:gd name="T34" fmla="*/ 0 w 123"/>
                <a:gd name="T35" fmla="*/ 38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3"/>
                <a:gd name="T55" fmla="*/ 0 h 40"/>
                <a:gd name="T56" fmla="*/ 123 w 123"/>
                <a:gd name="T57" fmla="*/ 40 h 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3" h="40">
                  <a:moveTo>
                    <a:pt x="0" y="38"/>
                  </a:moveTo>
                  <a:lnTo>
                    <a:pt x="3" y="36"/>
                  </a:lnTo>
                  <a:lnTo>
                    <a:pt x="13" y="31"/>
                  </a:lnTo>
                  <a:lnTo>
                    <a:pt x="28" y="25"/>
                  </a:lnTo>
                  <a:lnTo>
                    <a:pt x="46" y="18"/>
                  </a:lnTo>
                  <a:lnTo>
                    <a:pt x="66" y="11"/>
                  </a:lnTo>
                  <a:lnTo>
                    <a:pt x="85" y="5"/>
                  </a:lnTo>
                  <a:lnTo>
                    <a:pt x="103" y="2"/>
                  </a:lnTo>
                  <a:lnTo>
                    <a:pt x="116" y="0"/>
                  </a:lnTo>
                  <a:lnTo>
                    <a:pt x="123" y="24"/>
                  </a:lnTo>
                  <a:lnTo>
                    <a:pt x="107" y="21"/>
                  </a:lnTo>
                  <a:lnTo>
                    <a:pt x="89" y="21"/>
                  </a:lnTo>
                  <a:lnTo>
                    <a:pt x="68" y="25"/>
                  </a:lnTo>
                  <a:lnTo>
                    <a:pt x="49" y="29"/>
                  </a:lnTo>
                  <a:lnTo>
                    <a:pt x="29" y="33"/>
                  </a:lnTo>
                  <a:lnTo>
                    <a:pt x="14" y="37"/>
                  </a:lnTo>
                  <a:lnTo>
                    <a:pt x="3" y="40"/>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i="1">
                <a:solidFill>
                  <a:srgbClr val="000000"/>
                </a:solidFill>
                <a:latin typeface="Eras Medium ITC" pitchFamily="34" charset="0"/>
              </a:endParaRPr>
            </a:p>
          </p:txBody>
        </p:sp>
        <p:sp>
          <p:nvSpPr>
            <p:cNvPr id="32799" name="Freeform 67"/>
            <p:cNvSpPr>
              <a:spLocks/>
            </p:cNvSpPr>
            <p:nvPr/>
          </p:nvSpPr>
          <p:spPr bwMode="auto">
            <a:xfrm>
              <a:off x="2738" y="3877"/>
              <a:ext cx="163" cy="51"/>
            </a:xfrm>
            <a:custGeom>
              <a:avLst/>
              <a:gdLst>
                <a:gd name="T0" fmla="*/ 0 w 163"/>
                <a:gd name="T1" fmla="*/ 51 h 51"/>
                <a:gd name="T2" fmla="*/ 5 w 163"/>
                <a:gd name="T3" fmla="*/ 47 h 51"/>
                <a:gd name="T4" fmla="*/ 20 w 163"/>
                <a:gd name="T5" fmla="*/ 41 h 51"/>
                <a:gd name="T6" fmla="*/ 42 w 163"/>
                <a:gd name="T7" fmla="*/ 33 h 51"/>
                <a:gd name="T8" fmla="*/ 69 w 163"/>
                <a:gd name="T9" fmla="*/ 24 h 51"/>
                <a:gd name="T10" fmla="*/ 95 w 163"/>
                <a:gd name="T11" fmla="*/ 16 h 51"/>
                <a:gd name="T12" fmla="*/ 121 w 163"/>
                <a:gd name="T13" fmla="*/ 7 h 51"/>
                <a:gd name="T14" fmla="*/ 140 w 163"/>
                <a:gd name="T15" fmla="*/ 2 h 51"/>
                <a:gd name="T16" fmla="*/ 151 w 163"/>
                <a:gd name="T17" fmla="*/ 0 h 51"/>
                <a:gd name="T18" fmla="*/ 155 w 163"/>
                <a:gd name="T19" fmla="*/ 3 h 51"/>
                <a:gd name="T20" fmla="*/ 157 w 163"/>
                <a:gd name="T21" fmla="*/ 7 h 51"/>
                <a:gd name="T22" fmla="*/ 161 w 163"/>
                <a:gd name="T23" fmla="*/ 12 h 51"/>
                <a:gd name="T24" fmla="*/ 163 w 163"/>
                <a:gd name="T25" fmla="*/ 16 h 51"/>
                <a:gd name="T26" fmla="*/ 149 w 163"/>
                <a:gd name="T27" fmla="*/ 17 h 51"/>
                <a:gd name="T28" fmla="*/ 127 w 163"/>
                <a:gd name="T29" fmla="*/ 22 h 51"/>
                <a:gd name="T30" fmla="*/ 100 w 163"/>
                <a:gd name="T31" fmla="*/ 28 h 51"/>
                <a:gd name="T32" fmla="*/ 72 w 163"/>
                <a:gd name="T33" fmla="*/ 35 h 51"/>
                <a:gd name="T34" fmla="*/ 45 w 163"/>
                <a:gd name="T35" fmla="*/ 43 h 51"/>
                <a:gd name="T36" fmla="*/ 23 w 163"/>
                <a:gd name="T37" fmla="*/ 49 h 51"/>
                <a:gd name="T38" fmla="*/ 7 w 163"/>
                <a:gd name="T39" fmla="*/ 51 h 51"/>
                <a:gd name="T40" fmla="*/ 0 w 163"/>
                <a:gd name="T41" fmla="*/ 51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3"/>
                <a:gd name="T64" fmla="*/ 0 h 51"/>
                <a:gd name="T65" fmla="*/ 163 w 163"/>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3" h="51">
                  <a:moveTo>
                    <a:pt x="0" y="51"/>
                  </a:moveTo>
                  <a:lnTo>
                    <a:pt x="5" y="47"/>
                  </a:lnTo>
                  <a:lnTo>
                    <a:pt x="20" y="41"/>
                  </a:lnTo>
                  <a:lnTo>
                    <a:pt x="42" y="33"/>
                  </a:lnTo>
                  <a:lnTo>
                    <a:pt x="69" y="24"/>
                  </a:lnTo>
                  <a:lnTo>
                    <a:pt x="95" y="16"/>
                  </a:lnTo>
                  <a:lnTo>
                    <a:pt x="121" y="7"/>
                  </a:lnTo>
                  <a:lnTo>
                    <a:pt x="140" y="2"/>
                  </a:lnTo>
                  <a:lnTo>
                    <a:pt x="151" y="0"/>
                  </a:lnTo>
                  <a:lnTo>
                    <a:pt x="155" y="3"/>
                  </a:lnTo>
                  <a:lnTo>
                    <a:pt x="157" y="7"/>
                  </a:lnTo>
                  <a:lnTo>
                    <a:pt x="161" y="12"/>
                  </a:lnTo>
                  <a:lnTo>
                    <a:pt x="163" y="16"/>
                  </a:lnTo>
                  <a:lnTo>
                    <a:pt x="149" y="17"/>
                  </a:lnTo>
                  <a:lnTo>
                    <a:pt x="127" y="22"/>
                  </a:lnTo>
                  <a:lnTo>
                    <a:pt x="100" y="28"/>
                  </a:lnTo>
                  <a:lnTo>
                    <a:pt x="72" y="35"/>
                  </a:lnTo>
                  <a:lnTo>
                    <a:pt x="45" y="43"/>
                  </a:lnTo>
                  <a:lnTo>
                    <a:pt x="23" y="49"/>
                  </a:lnTo>
                  <a:lnTo>
                    <a:pt x="7" y="51"/>
                  </a:lnTo>
                  <a:lnTo>
                    <a:pt x="0"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i="1">
                <a:solidFill>
                  <a:srgbClr val="000000"/>
                </a:solidFill>
                <a:latin typeface="Eras Medium ITC" pitchFamily="34" charset="0"/>
              </a:endParaRPr>
            </a:p>
          </p:txBody>
        </p:sp>
        <p:sp>
          <p:nvSpPr>
            <p:cNvPr id="32800" name="Freeform 68"/>
            <p:cNvSpPr>
              <a:spLocks/>
            </p:cNvSpPr>
            <p:nvPr/>
          </p:nvSpPr>
          <p:spPr bwMode="auto">
            <a:xfrm>
              <a:off x="3254" y="3659"/>
              <a:ext cx="135" cy="46"/>
            </a:xfrm>
            <a:custGeom>
              <a:avLst/>
              <a:gdLst>
                <a:gd name="T0" fmla="*/ 0 w 135"/>
                <a:gd name="T1" fmla="*/ 46 h 46"/>
                <a:gd name="T2" fmla="*/ 5 w 135"/>
                <a:gd name="T3" fmla="*/ 42 h 46"/>
                <a:gd name="T4" fmla="*/ 17 w 135"/>
                <a:gd name="T5" fmla="*/ 36 h 46"/>
                <a:gd name="T6" fmla="*/ 36 w 135"/>
                <a:gd name="T7" fmla="*/ 29 h 46"/>
                <a:gd name="T8" fmla="*/ 58 w 135"/>
                <a:gd name="T9" fmla="*/ 22 h 46"/>
                <a:gd name="T10" fmla="*/ 80 w 135"/>
                <a:gd name="T11" fmla="*/ 14 h 46"/>
                <a:gd name="T12" fmla="*/ 101 w 135"/>
                <a:gd name="T13" fmla="*/ 7 h 46"/>
                <a:gd name="T14" fmla="*/ 118 w 135"/>
                <a:gd name="T15" fmla="*/ 2 h 46"/>
                <a:gd name="T16" fmla="*/ 129 w 135"/>
                <a:gd name="T17" fmla="*/ 0 h 46"/>
                <a:gd name="T18" fmla="*/ 135 w 135"/>
                <a:gd name="T19" fmla="*/ 12 h 46"/>
                <a:gd name="T20" fmla="*/ 125 w 135"/>
                <a:gd name="T21" fmla="*/ 14 h 46"/>
                <a:gd name="T22" fmla="*/ 109 w 135"/>
                <a:gd name="T23" fmla="*/ 18 h 46"/>
                <a:gd name="T24" fmla="*/ 88 w 135"/>
                <a:gd name="T25" fmla="*/ 24 h 46"/>
                <a:gd name="T26" fmla="*/ 68 w 135"/>
                <a:gd name="T27" fmla="*/ 29 h 46"/>
                <a:gd name="T28" fmla="*/ 46 w 135"/>
                <a:gd name="T29" fmla="*/ 35 h 46"/>
                <a:gd name="T30" fmla="*/ 26 w 135"/>
                <a:gd name="T31" fmla="*/ 40 h 46"/>
                <a:gd name="T32" fmla="*/ 10 w 135"/>
                <a:gd name="T33" fmla="*/ 44 h 46"/>
                <a:gd name="T34" fmla="*/ 0 w 135"/>
                <a:gd name="T35" fmla="*/ 46 h 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5"/>
                <a:gd name="T55" fmla="*/ 0 h 46"/>
                <a:gd name="T56" fmla="*/ 135 w 135"/>
                <a:gd name="T57" fmla="*/ 46 h 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5" h="46">
                  <a:moveTo>
                    <a:pt x="0" y="46"/>
                  </a:moveTo>
                  <a:lnTo>
                    <a:pt x="5" y="42"/>
                  </a:lnTo>
                  <a:lnTo>
                    <a:pt x="17" y="36"/>
                  </a:lnTo>
                  <a:lnTo>
                    <a:pt x="36" y="29"/>
                  </a:lnTo>
                  <a:lnTo>
                    <a:pt x="58" y="22"/>
                  </a:lnTo>
                  <a:lnTo>
                    <a:pt x="80" y="14"/>
                  </a:lnTo>
                  <a:lnTo>
                    <a:pt x="101" y="7"/>
                  </a:lnTo>
                  <a:lnTo>
                    <a:pt x="118" y="2"/>
                  </a:lnTo>
                  <a:lnTo>
                    <a:pt x="129" y="0"/>
                  </a:lnTo>
                  <a:lnTo>
                    <a:pt x="135" y="12"/>
                  </a:lnTo>
                  <a:lnTo>
                    <a:pt x="125" y="14"/>
                  </a:lnTo>
                  <a:lnTo>
                    <a:pt x="109" y="18"/>
                  </a:lnTo>
                  <a:lnTo>
                    <a:pt x="88" y="24"/>
                  </a:lnTo>
                  <a:lnTo>
                    <a:pt x="68" y="29"/>
                  </a:lnTo>
                  <a:lnTo>
                    <a:pt x="46" y="35"/>
                  </a:lnTo>
                  <a:lnTo>
                    <a:pt x="26" y="40"/>
                  </a:lnTo>
                  <a:lnTo>
                    <a:pt x="10" y="44"/>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i="1">
                <a:solidFill>
                  <a:srgbClr val="000000"/>
                </a:solidFill>
                <a:latin typeface="Eras Medium ITC" pitchFamily="34" charset="0"/>
              </a:endParaRPr>
            </a:p>
          </p:txBody>
        </p:sp>
        <p:sp>
          <p:nvSpPr>
            <p:cNvPr id="32801" name="Freeform 69"/>
            <p:cNvSpPr>
              <a:spLocks/>
            </p:cNvSpPr>
            <p:nvPr/>
          </p:nvSpPr>
          <p:spPr bwMode="auto">
            <a:xfrm>
              <a:off x="2857" y="3406"/>
              <a:ext cx="435" cy="468"/>
            </a:xfrm>
            <a:custGeom>
              <a:avLst/>
              <a:gdLst>
                <a:gd name="T0" fmla="*/ 2 w 435"/>
                <a:gd name="T1" fmla="*/ 370 h 468"/>
                <a:gd name="T2" fmla="*/ 30 w 435"/>
                <a:gd name="T3" fmla="*/ 288 h 468"/>
                <a:gd name="T4" fmla="*/ 8 w 435"/>
                <a:gd name="T5" fmla="*/ 262 h 468"/>
                <a:gd name="T6" fmla="*/ 0 w 435"/>
                <a:gd name="T7" fmla="*/ 206 h 468"/>
                <a:gd name="T8" fmla="*/ 25 w 435"/>
                <a:gd name="T9" fmla="*/ 162 h 468"/>
                <a:gd name="T10" fmla="*/ 47 w 435"/>
                <a:gd name="T11" fmla="*/ 136 h 468"/>
                <a:gd name="T12" fmla="*/ 75 w 435"/>
                <a:gd name="T13" fmla="*/ 130 h 468"/>
                <a:gd name="T14" fmla="*/ 114 w 435"/>
                <a:gd name="T15" fmla="*/ 123 h 468"/>
                <a:gd name="T16" fmla="*/ 145 w 435"/>
                <a:gd name="T17" fmla="*/ 117 h 468"/>
                <a:gd name="T18" fmla="*/ 168 w 435"/>
                <a:gd name="T19" fmla="*/ 117 h 468"/>
                <a:gd name="T20" fmla="*/ 198 w 435"/>
                <a:gd name="T21" fmla="*/ 115 h 468"/>
                <a:gd name="T22" fmla="*/ 223 w 435"/>
                <a:gd name="T23" fmla="*/ 104 h 468"/>
                <a:gd name="T24" fmla="*/ 255 w 435"/>
                <a:gd name="T25" fmla="*/ 107 h 468"/>
                <a:gd name="T26" fmla="*/ 244 w 435"/>
                <a:gd name="T27" fmla="*/ 53 h 468"/>
                <a:gd name="T28" fmla="*/ 226 w 435"/>
                <a:gd name="T29" fmla="*/ 26 h 468"/>
                <a:gd name="T30" fmla="*/ 271 w 435"/>
                <a:gd name="T31" fmla="*/ 11 h 468"/>
                <a:gd name="T32" fmla="*/ 292 w 435"/>
                <a:gd name="T33" fmla="*/ 10 h 468"/>
                <a:gd name="T34" fmla="*/ 321 w 435"/>
                <a:gd name="T35" fmla="*/ 8 h 468"/>
                <a:gd name="T36" fmla="*/ 353 w 435"/>
                <a:gd name="T37" fmla="*/ 3 h 468"/>
                <a:gd name="T38" fmla="*/ 387 w 435"/>
                <a:gd name="T39" fmla="*/ 15 h 468"/>
                <a:gd name="T40" fmla="*/ 413 w 435"/>
                <a:gd name="T41" fmla="*/ 25 h 468"/>
                <a:gd name="T42" fmla="*/ 435 w 435"/>
                <a:gd name="T43" fmla="*/ 50 h 468"/>
                <a:gd name="T44" fmla="*/ 417 w 435"/>
                <a:gd name="T45" fmla="*/ 90 h 468"/>
                <a:gd name="T46" fmla="*/ 391 w 435"/>
                <a:gd name="T47" fmla="*/ 106 h 468"/>
                <a:gd name="T48" fmla="*/ 371 w 435"/>
                <a:gd name="T49" fmla="*/ 146 h 468"/>
                <a:gd name="T50" fmla="*/ 379 w 435"/>
                <a:gd name="T51" fmla="*/ 168 h 468"/>
                <a:gd name="T52" fmla="*/ 373 w 435"/>
                <a:gd name="T53" fmla="*/ 200 h 468"/>
                <a:gd name="T54" fmla="*/ 362 w 435"/>
                <a:gd name="T55" fmla="*/ 237 h 468"/>
                <a:gd name="T56" fmla="*/ 359 w 435"/>
                <a:gd name="T57" fmla="*/ 272 h 468"/>
                <a:gd name="T58" fmla="*/ 327 w 435"/>
                <a:gd name="T59" fmla="*/ 313 h 468"/>
                <a:gd name="T60" fmla="*/ 327 w 435"/>
                <a:gd name="T61" fmla="*/ 371 h 468"/>
                <a:gd name="T62" fmla="*/ 345 w 435"/>
                <a:gd name="T63" fmla="*/ 433 h 468"/>
                <a:gd name="T64" fmla="*/ 331 w 435"/>
                <a:gd name="T65" fmla="*/ 452 h 468"/>
                <a:gd name="T66" fmla="*/ 297 w 435"/>
                <a:gd name="T67" fmla="*/ 444 h 468"/>
                <a:gd name="T68" fmla="*/ 272 w 435"/>
                <a:gd name="T69" fmla="*/ 424 h 468"/>
                <a:gd name="T70" fmla="*/ 253 w 435"/>
                <a:gd name="T71" fmla="*/ 406 h 468"/>
                <a:gd name="T72" fmla="*/ 242 w 435"/>
                <a:gd name="T73" fmla="*/ 391 h 468"/>
                <a:gd name="T74" fmla="*/ 254 w 435"/>
                <a:gd name="T75" fmla="*/ 370 h 468"/>
                <a:gd name="T76" fmla="*/ 228 w 435"/>
                <a:gd name="T77" fmla="*/ 310 h 468"/>
                <a:gd name="T78" fmla="*/ 207 w 435"/>
                <a:gd name="T79" fmla="*/ 314 h 468"/>
                <a:gd name="T80" fmla="*/ 190 w 435"/>
                <a:gd name="T81" fmla="*/ 322 h 468"/>
                <a:gd name="T82" fmla="*/ 169 w 435"/>
                <a:gd name="T83" fmla="*/ 316 h 468"/>
                <a:gd name="T84" fmla="*/ 150 w 435"/>
                <a:gd name="T85" fmla="*/ 382 h 468"/>
                <a:gd name="T86" fmla="*/ 174 w 435"/>
                <a:gd name="T87" fmla="*/ 427 h 468"/>
                <a:gd name="T88" fmla="*/ 185 w 435"/>
                <a:gd name="T89" fmla="*/ 455 h 468"/>
                <a:gd name="T90" fmla="*/ 156 w 435"/>
                <a:gd name="T91" fmla="*/ 467 h 468"/>
                <a:gd name="T92" fmla="*/ 126 w 435"/>
                <a:gd name="T93" fmla="*/ 461 h 468"/>
                <a:gd name="T94" fmla="*/ 112 w 435"/>
                <a:gd name="T95" fmla="*/ 444 h 468"/>
                <a:gd name="T96" fmla="*/ 100 w 435"/>
                <a:gd name="T97" fmla="*/ 417 h 468"/>
                <a:gd name="T98" fmla="*/ 74 w 435"/>
                <a:gd name="T99" fmla="*/ 379 h 468"/>
                <a:gd name="T100" fmla="*/ 69 w 435"/>
                <a:gd name="T101" fmla="*/ 369 h 468"/>
                <a:gd name="T102" fmla="*/ 64 w 435"/>
                <a:gd name="T103" fmla="*/ 395 h 468"/>
                <a:gd name="T104" fmla="*/ 73 w 435"/>
                <a:gd name="T105" fmla="*/ 420 h 468"/>
                <a:gd name="T106" fmla="*/ 79 w 435"/>
                <a:gd name="T107" fmla="*/ 445 h 468"/>
                <a:gd name="T108" fmla="*/ 47 w 435"/>
                <a:gd name="T109" fmla="*/ 444 h 46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35"/>
                <a:gd name="T166" fmla="*/ 0 h 468"/>
                <a:gd name="T167" fmla="*/ 435 w 435"/>
                <a:gd name="T168" fmla="*/ 468 h 46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35" h="468">
                  <a:moveTo>
                    <a:pt x="32" y="442"/>
                  </a:moveTo>
                  <a:lnTo>
                    <a:pt x="30" y="431"/>
                  </a:lnTo>
                  <a:lnTo>
                    <a:pt x="22" y="411"/>
                  </a:lnTo>
                  <a:lnTo>
                    <a:pt x="13" y="387"/>
                  </a:lnTo>
                  <a:lnTo>
                    <a:pt x="2" y="370"/>
                  </a:lnTo>
                  <a:lnTo>
                    <a:pt x="8" y="353"/>
                  </a:lnTo>
                  <a:lnTo>
                    <a:pt x="17" y="331"/>
                  </a:lnTo>
                  <a:lnTo>
                    <a:pt x="27" y="311"/>
                  </a:lnTo>
                  <a:lnTo>
                    <a:pt x="35" y="297"/>
                  </a:lnTo>
                  <a:lnTo>
                    <a:pt x="30" y="288"/>
                  </a:lnTo>
                  <a:lnTo>
                    <a:pt x="22" y="278"/>
                  </a:lnTo>
                  <a:lnTo>
                    <a:pt x="17" y="269"/>
                  </a:lnTo>
                  <a:lnTo>
                    <a:pt x="15" y="260"/>
                  </a:lnTo>
                  <a:lnTo>
                    <a:pt x="11" y="261"/>
                  </a:lnTo>
                  <a:lnTo>
                    <a:pt x="8" y="262"/>
                  </a:lnTo>
                  <a:lnTo>
                    <a:pt x="5" y="265"/>
                  </a:lnTo>
                  <a:lnTo>
                    <a:pt x="4" y="267"/>
                  </a:lnTo>
                  <a:lnTo>
                    <a:pt x="2" y="248"/>
                  </a:lnTo>
                  <a:lnTo>
                    <a:pt x="0" y="226"/>
                  </a:lnTo>
                  <a:lnTo>
                    <a:pt x="0" y="206"/>
                  </a:lnTo>
                  <a:lnTo>
                    <a:pt x="4" y="193"/>
                  </a:lnTo>
                  <a:lnTo>
                    <a:pt x="8" y="186"/>
                  </a:lnTo>
                  <a:lnTo>
                    <a:pt x="13" y="179"/>
                  </a:lnTo>
                  <a:lnTo>
                    <a:pt x="19" y="171"/>
                  </a:lnTo>
                  <a:lnTo>
                    <a:pt x="25" y="162"/>
                  </a:lnTo>
                  <a:lnTo>
                    <a:pt x="31" y="155"/>
                  </a:lnTo>
                  <a:lnTo>
                    <a:pt x="36" y="147"/>
                  </a:lnTo>
                  <a:lnTo>
                    <a:pt x="41" y="141"/>
                  </a:lnTo>
                  <a:lnTo>
                    <a:pt x="43" y="139"/>
                  </a:lnTo>
                  <a:lnTo>
                    <a:pt x="47" y="136"/>
                  </a:lnTo>
                  <a:lnTo>
                    <a:pt x="53" y="135"/>
                  </a:lnTo>
                  <a:lnTo>
                    <a:pt x="58" y="135"/>
                  </a:lnTo>
                  <a:lnTo>
                    <a:pt x="62" y="135"/>
                  </a:lnTo>
                  <a:lnTo>
                    <a:pt x="68" y="133"/>
                  </a:lnTo>
                  <a:lnTo>
                    <a:pt x="75" y="130"/>
                  </a:lnTo>
                  <a:lnTo>
                    <a:pt x="82" y="129"/>
                  </a:lnTo>
                  <a:lnTo>
                    <a:pt x="91" y="134"/>
                  </a:lnTo>
                  <a:lnTo>
                    <a:pt x="101" y="130"/>
                  </a:lnTo>
                  <a:lnTo>
                    <a:pt x="108" y="126"/>
                  </a:lnTo>
                  <a:lnTo>
                    <a:pt x="114" y="123"/>
                  </a:lnTo>
                  <a:lnTo>
                    <a:pt x="118" y="120"/>
                  </a:lnTo>
                  <a:lnTo>
                    <a:pt x="124" y="119"/>
                  </a:lnTo>
                  <a:lnTo>
                    <a:pt x="133" y="118"/>
                  </a:lnTo>
                  <a:lnTo>
                    <a:pt x="140" y="117"/>
                  </a:lnTo>
                  <a:lnTo>
                    <a:pt x="145" y="117"/>
                  </a:lnTo>
                  <a:lnTo>
                    <a:pt x="149" y="118"/>
                  </a:lnTo>
                  <a:lnTo>
                    <a:pt x="151" y="118"/>
                  </a:lnTo>
                  <a:lnTo>
                    <a:pt x="153" y="119"/>
                  </a:lnTo>
                  <a:lnTo>
                    <a:pt x="158" y="120"/>
                  </a:lnTo>
                  <a:lnTo>
                    <a:pt x="168" y="117"/>
                  </a:lnTo>
                  <a:lnTo>
                    <a:pt x="175" y="114"/>
                  </a:lnTo>
                  <a:lnTo>
                    <a:pt x="179" y="112"/>
                  </a:lnTo>
                  <a:lnTo>
                    <a:pt x="184" y="112"/>
                  </a:lnTo>
                  <a:lnTo>
                    <a:pt x="189" y="113"/>
                  </a:lnTo>
                  <a:lnTo>
                    <a:pt x="198" y="115"/>
                  </a:lnTo>
                  <a:lnTo>
                    <a:pt x="205" y="117"/>
                  </a:lnTo>
                  <a:lnTo>
                    <a:pt x="210" y="117"/>
                  </a:lnTo>
                  <a:lnTo>
                    <a:pt x="213" y="114"/>
                  </a:lnTo>
                  <a:lnTo>
                    <a:pt x="218" y="109"/>
                  </a:lnTo>
                  <a:lnTo>
                    <a:pt x="223" y="104"/>
                  </a:lnTo>
                  <a:lnTo>
                    <a:pt x="227" y="102"/>
                  </a:lnTo>
                  <a:lnTo>
                    <a:pt x="233" y="102"/>
                  </a:lnTo>
                  <a:lnTo>
                    <a:pt x="242" y="103"/>
                  </a:lnTo>
                  <a:lnTo>
                    <a:pt x="249" y="104"/>
                  </a:lnTo>
                  <a:lnTo>
                    <a:pt x="255" y="107"/>
                  </a:lnTo>
                  <a:lnTo>
                    <a:pt x="255" y="96"/>
                  </a:lnTo>
                  <a:lnTo>
                    <a:pt x="255" y="82"/>
                  </a:lnTo>
                  <a:lnTo>
                    <a:pt x="254" y="69"/>
                  </a:lnTo>
                  <a:lnTo>
                    <a:pt x="254" y="59"/>
                  </a:lnTo>
                  <a:lnTo>
                    <a:pt x="244" y="53"/>
                  </a:lnTo>
                  <a:lnTo>
                    <a:pt x="233" y="44"/>
                  </a:lnTo>
                  <a:lnTo>
                    <a:pt x="222" y="37"/>
                  </a:lnTo>
                  <a:lnTo>
                    <a:pt x="218" y="31"/>
                  </a:lnTo>
                  <a:lnTo>
                    <a:pt x="221" y="28"/>
                  </a:lnTo>
                  <a:lnTo>
                    <a:pt x="226" y="26"/>
                  </a:lnTo>
                  <a:lnTo>
                    <a:pt x="234" y="22"/>
                  </a:lnTo>
                  <a:lnTo>
                    <a:pt x="244" y="19"/>
                  </a:lnTo>
                  <a:lnTo>
                    <a:pt x="254" y="16"/>
                  </a:lnTo>
                  <a:lnTo>
                    <a:pt x="264" y="13"/>
                  </a:lnTo>
                  <a:lnTo>
                    <a:pt x="271" y="11"/>
                  </a:lnTo>
                  <a:lnTo>
                    <a:pt x="275" y="10"/>
                  </a:lnTo>
                  <a:lnTo>
                    <a:pt x="277" y="10"/>
                  </a:lnTo>
                  <a:lnTo>
                    <a:pt x="282" y="10"/>
                  </a:lnTo>
                  <a:lnTo>
                    <a:pt x="287" y="10"/>
                  </a:lnTo>
                  <a:lnTo>
                    <a:pt x="292" y="10"/>
                  </a:lnTo>
                  <a:lnTo>
                    <a:pt x="297" y="10"/>
                  </a:lnTo>
                  <a:lnTo>
                    <a:pt x="303" y="10"/>
                  </a:lnTo>
                  <a:lnTo>
                    <a:pt x="308" y="11"/>
                  </a:lnTo>
                  <a:lnTo>
                    <a:pt x="311" y="11"/>
                  </a:lnTo>
                  <a:lnTo>
                    <a:pt x="321" y="8"/>
                  </a:lnTo>
                  <a:lnTo>
                    <a:pt x="331" y="4"/>
                  </a:lnTo>
                  <a:lnTo>
                    <a:pt x="340" y="1"/>
                  </a:lnTo>
                  <a:lnTo>
                    <a:pt x="345" y="0"/>
                  </a:lnTo>
                  <a:lnTo>
                    <a:pt x="348" y="1"/>
                  </a:lnTo>
                  <a:lnTo>
                    <a:pt x="353" y="3"/>
                  </a:lnTo>
                  <a:lnTo>
                    <a:pt x="360" y="5"/>
                  </a:lnTo>
                  <a:lnTo>
                    <a:pt x="368" y="8"/>
                  </a:lnTo>
                  <a:lnTo>
                    <a:pt x="375" y="10"/>
                  </a:lnTo>
                  <a:lnTo>
                    <a:pt x="383" y="13"/>
                  </a:lnTo>
                  <a:lnTo>
                    <a:pt x="387" y="15"/>
                  </a:lnTo>
                  <a:lnTo>
                    <a:pt x="390" y="15"/>
                  </a:lnTo>
                  <a:lnTo>
                    <a:pt x="395" y="16"/>
                  </a:lnTo>
                  <a:lnTo>
                    <a:pt x="401" y="17"/>
                  </a:lnTo>
                  <a:lnTo>
                    <a:pt x="407" y="21"/>
                  </a:lnTo>
                  <a:lnTo>
                    <a:pt x="413" y="25"/>
                  </a:lnTo>
                  <a:lnTo>
                    <a:pt x="418" y="28"/>
                  </a:lnTo>
                  <a:lnTo>
                    <a:pt x="425" y="33"/>
                  </a:lnTo>
                  <a:lnTo>
                    <a:pt x="430" y="37"/>
                  </a:lnTo>
                  <a:lnTo>
                    <a:pt x="434" y="41"/>
                  </a:lnTo>
                  <a:lnTo>
                    <a:pt x="435" y="50"/>
                  </a:lnTo>
                  <a:lnTo>
                    <a:pt x="435" y="64"/>
                  </a:lnTo>
                  <a:lnTo>
                    <a:pt x="435" y="75"/>
                  </a:lnTo>
                  <a:lnTo>
                    <a:pt x="434" y="84"/>
                  </a:lnTo>
                  <a:lnTo>
                    <a:pt x="425" y="86"/>
                  </a:lnTo>
                  <a:lnTo>
                    <a:pt x="417" y="90"/>
                  </a:lnTo>
                  <a:lnTo>
                    <a:pt x="411" y="92"/>
                  </a:lnTo>
                  <a:lnTo>
                    <a:pt x="405" y="96"/>
                  </a:lnTo>
                  <a:lnTo>
                    <a:pt x="398" y="99"/>
                  </a:lnTo>
                  <a:lnTo>
                    <a:pt x="395" y="103"/>
                  </a:lnTo>
                  <a:lnTo>
                    <a:pt x="391" y="106"/>
                  </a:lnTo>
                  <a:lnTo>
                    <a:pt x="389" y="108"/>
                  </a:lnTo>
                  <a:lnTo>
                    <a:pt x="385" y="115"/>
                  </a:lnTo>
                  <a:lnTo>
                    <a:pt x="381" y="126"/>
                  </a:lnTo>
                  <a:lnTo>
                    <a:pt x="376" y="137"/>
                  </a:lnTo>
                  <a:lnTo>
                    <a:pt x="371" y="146"/>
                  </a:lnTo>
                  <a:lnTo>
                    <a:pt x="375" y="151"/>
                  </a:lnTo>
                  <a:lnTo>
                    <a:pt x="378" y="156"/>
                  </a:lnTo>
                  <a:lnTo>
                    <a:pt x="380" y="161"/>
                  </a:lnTo>
                  <a:lnTo>
                    <a:pt x="380" y="164"/>
                  </a:lnTo>
                  <a:lnTo>
                    <a:pt x="379" y="168"/>
                  </a:lnTo>
                  <a:lnTo>
                    <a:pt x="376" y="173"/>
                  </a:lnTo>
                  <a:lnTo>
                    <a:pt x="373" y="178"/>
                  </a:lnTo>
                  <a:lnTo>
                    <a:pt x="371" y="182"/>
                  </a:lnTo>
                  <a:lnTo>
                    <a:pt x="371" y="189"/>
                  </a:lnTo>
                  <a:lnTo>
                    <a:pt x="373" y="200"/>
                  </a:lnTo>
                  <a:lnTo>
                    <a:pt x="374" y="211"/>
                  </a:lnTo>
                  <a:lnTo>
                    <a:pt x="374" y="220"/>
                  </a:lnTo>
                  <a:lnTo>
                    <a:pt x="371" y="226"/>
                  </a:lnTo>
                  <a:lnTo>
                    <a:pt x="367" y="232"/>
                  </a:lnTo>
                  <a:lnTo>
                    <a:pt x="362" y="237"/>
                  </a:lnTo>
                  <a:lnTo>
                    <a:pt x="359" y="242"/>
                  </a:lnTo>
                  <a:lnTo>
                    <a:pt x="359" y="248"/>
                  </a:lnTo>
                  <a:lnTo>
                    <a:pt x="360" y="258"/>
                  </a:lnTo>
                  <a:lnTo>
                    <a:pt x="360" y="266"/>
                  </a:lnTo>
                  <a:lnTo>
                    <a:pt x="359" y="272"/>
                  </a:lnTo>
                  <a:lnTo>
                    <a:pt x="354" y="278"/>
                  </a:lnTo>
                  <a:lnTo>
                    <a:pt x="346" y="288"/>
                  </a:lnTo>
                  <a:lnTo>
                    <a:pt x="335" y="297"/>
                  </a:lnTo>
                  <a:lnTo>
                    <a:pt x="327" y="300"/>
                  </a:lnTo>
                  <a:lnTo>
                    <a:pt x="327" y="313"/>
                  </a:lnTo>
                  <a:lnTo>
                    <a:pt x="331" y="324"/>
                  </a:lnTo>
                  <a:lnTo>
                    <a:pt x="334" y="333"/>
                  </a:lnTo>
                  <a:lnTo>
                    <a:pt x="335" y="341"/>
                  </a:lnTo>
                  <a:lnTo>
                    <a:pt x="332" y="352"/>
                  </a:lnTo>
                  <a:lnTo>
                    <a:pt x="327" y="371"/>
                  </a:lnTo>
                  <a:lnTo>
                    <a:pt x="325" y="390"/>
                  </a:lnTo>
                  <a:lnTo>
                    <a:pt x="326" y="402"/>
                  </a:lnTo>
                  <a:lnTo>
                    <a:pt x="331" y="411"/>
                  </a:lnTo>
                  <a:lnTo>
                    <a:pt x="338" y="422"/>
                  </a:lnTo>
                  <a:lnTo>
                    <a:pt x="345" y="433"/>
                  </a:lnTo>
                  <a:lnTo>
                    <a:pt x="347" y="439"/>
                  </a:lnTo>
                  <a:lnTo>
                    <a:pt x="346" y="442"/>
                  </a:lnTo>
                  <a:lnTo>
                    <a:pt x="343" y="446"/>
                  </a:lnTo>
                  <a:lnTo>
                    <a:pt x="338" y="450"/>
                  </a:lnTo>
                  <a:lnTo>
                    <a:pt x="331" y="452"/>
                  </a:lnTo>
                  <a:lnTo>
                    <a:pt x="322" y="452"/>
                  </a:lnTo>
                  <a:lnTo>
                    <a:pt x="315" y="451"/>
                  </a:lnTo>
                  <a:lnTo>
                    <a:pt x="308" y="449"/>
                  </a:lnTo>
                  <a:lnTo>
                    <a:pt x="303" y="446"/>
                  </a:lnTo>
                  <a:lnTo>
                    <a:pt x="297" y="444"/>
                  </a:lnTo>
                  <a:lnTo>
                    <a:pt x="292" y="441"/>
                  </a:lnTo>
                  <a:lnTo>
                    <a:pt x="287" y="440"/>
                  </a:lnTo>
                  <a:lnTo>
                    <a:pt x="282" y="440"/>
                  </a:lnTo>
                  <a:lnTo>
                    <a:pt x="281" y="424"/>
                  </a:lnTo>
                  <a:lnTo>
                    <a:pt x="272" y="424"/>
                  </a:lnTo>
                  <a:lnTo>
                    <a:pt x="265" y="423"/>
                  </a:lnTo>
                  <a:lnTo>
                    <a:pt x="259" y="422"/>
                  </a:lnTo>
                  <a:lnTo>
                    <a:pt x="254" y="420"/>
                  </a:lnTo>
                  <a:lnTo>
                    <a:pt x="253" y="413"/>
                  </a:lnTo>
                  <a:lnTo>
                    <a:pt x="253" y="406"/>
                  </a:lnTo>
                  <a:lnTo>
                    <a:pt x="251" y="401"/>
                  </a:lnTo>
                  <a:lnTo>
                    <a:pt x="251" y="398"/>
                  </a:lnTo>
                  <a:lnTo>
                    <a:pt x="247" y="397"/>
                  </a:lnTo>
                  <a:lnTo>
                    <a:pt x="243" y="395"/>
                  </a:lnTo>
                  <a:lnTo>
                    <a:pt x="242" y="391"/>
                  </a:lnTo>
                  <a:lnTo>
                    <a:pt x="243" y="389"/>
                  </a:lnTo>
                  <a:lnTo>
                    <a:pt x="245" y="385"/>
                  </a:lnTo>
                  <a:lnTo>
                    <a:pt x="249" y="381"/>
                  </a:lnTo>
                  <a:lnTo>
                    <a:pt x="251" y="375"/>
                  </a:lnTo>
                  <a:lnTo>
                    <a:pt x="254" y="370"/>
                  </a:lnTo>
                  <a:lnTo>
                    <a:pt x="249" y="353"/>
                  </a:lnTo>
                  <a:lnTo>
                    <a:pt x="243" y="333"/>
                  </a:lnTo>
                  <a:lnTo>
                    <a:pt x="237" y="316"/>
                  </a:lnTo>
                  <a:lnTo>
                    <a:pt x="232" y="307"/>
                  </a:lnTo>
                  <a:lnTo>
                    <a:pt x="228" y="310"/>
                  </a:lnTo>
                  <a:lnTo>
                    <a:pt x="223" y="314"/>
                  </a:lnTo>
                  <a:lnTo>
                    <a:pt x="220" y="316"/>
                  </a:lnTo>
                  <a:lnTo>
                    <a:pt x="216" y="318"/>
                  </a:lnTo>
                  <a:lnTo>
                    <a:pt x="212" y="316"/>
                  </a:lnTo>
                  <a:lnTo>
                    <a:pt x="207" y="314"/>
                  </a:lnTo>
                  <a:lnTo>
                    <a:pt x="202" y="311"/>
                  </a:lnTo>
                  <a:lnTo>
                    <a:pt x="199" y="310"/>
                  </a:lnTo>
                  <a:lnTo>
                    <a:pt x="196" y="313"/>
                  </a:lnTo>
                  <a:lnTo>
                    <a:pt x="194" y="318"/>
                  </a:lnTo>
                  <a:lnTo>
                    <a:pt x="190" y="322"/>
                  </a:lnTo>
                  <a:lnTo>
                    <a:pt x="188" y="325"/>
                  </a:lnTo>
                  <a:lnTo>
                    <a:pt x="185" y="324"/>
                  </a:lnTo>
                  <a:lnTo>
                    <a:pt x="182" y="320"/>
                  </a:lnTo>
                  <a:lnTo>
                    <a:pt x="177" y="318"/>
                  </a:lnTo>
                  <a:lnTo>
                    <a:pt x="169" y="316"/>
                  </a:lnTo>
                  <a:lnTo>
                    <a:pt x="164" y="331"/>
                  </a:lnTo>
                  <a:lnTo>
                    <a:pt x="156" y="346"/>
                  </a:lnTo>
                  <a:lnTo>
                    <a:pt x="147" y="358"/>
                  </a:lnTo>
                  <a:lnTo>
                    <a:pt x="145" y="368"/>
                  </a:lnTo>
                  <a:lnTo>
                    <a:pt x="150" y="382"/>
                  </a:lnTo>
                  <a:lnTo>
                    <a:pt x="156" y="400"/>
                  </a:lnTo>
                  <a:lnTo>
                    <a:pt x="161" y="414"/>
                  </a:lnTo>
                  <a:lnTo>
                    <a:pt x="166" y="422"/>
                  </a:lnTo>
                  <a:lnTo>
                    <a:pt x="169" y="424"/>
                  </a:lnTo>
                  <a:lnTo>
                    <a:pt x="174" y="427"/>
                  </a:lnTo>
                  <a:lnTo>
                    <a:pt x="177" y="430"/>
                  </a:lnTo>
                  <a:lnTo>
                    <a:pt x="179" y="434"/>
                  </a:lnTo>
                  <a:lnTo>
                    <a:pt x="180" y="439"/>
                  </a:lnTo>
                  <a:lnTo>
                    <a:pt x="184" y="446"/>
                  </a:lnTo>
                  <a:lnTo>
                    <a:pt x="185" y="455"/>
                  </a:lnTo>
                  <a:lnTo>
                    <a:pt x="185" y="461"/>
                  </a:lnTo>
                  <a:lnTo>
                    <a:pt x="179" y="463"/>
                  </a:lnTo>
                  <a:lnTo>
                    <a:pt x="173" y="465"/>
                  </a:lnTo>
                  <a:lnTo>
                    <a:pt x="164" y="467"/>
                  </a:lnTo>
                  <a:lnTo>
                    <a:pt x="156" y="467"/>
                  </a:lnTo>
                  <a:lnTo>
                    <a:pt x="147" y="468"/>
                  </a:lnTo>
                  <a:lnTo>
                    <a:pt x="139" y="468"/>
                  </a:lnTo>
                  <a:lnTo>
                    <a:pt x="133" y="468"/>
                  </a:lnTo>
                  <a:lnTo>
                    <a:pt x="128" y="467"/>
                  </a:lnTo>
                  <a:lnTo>
                    <a:pt x="126" y="461"/>
                  </a:lnTo>
                  <a:lnTo>
                    <a:pt x="126" y="455"/>
                  </a:lnTo>
                  <a:lnTo>
                    <a:pt x="126" y="449"/>
                  </a:lnTo>
                  <a:lnTo>
                    <a:pt x="126" y="444"/>
                  </a:lnTo>
                  <a:lnTo>
                    <a:pt x="120" y="444"/>
                  </a:lnTo>
                  <a:lnTo>
                    <a:pt x="112" y="444"/>
                  </a:lnTo>
                  <a:lnTo>
                    <a:pt x="104" y="444"/>
                  </a:lnTo>
                  <a:lnTo>
                    <a:pt x="100" y="444"/>
                  </a:lnTo>
                  <a:lnTo>
                    <a:pt x="101" y="435"/>
                  </a:lnTo>
                  <a:lnTo>
                    <a:pt x="101" y="425"/>
                  </a:lnTo>
                  <a:lnTo>
                    <a:pt x="100" y="417"/>
                  </a:lnTo>
                  <a:lnTo>
                    <a:pt x="97" y="411"/>
                  </a:lnTo>
                  <a:lnTo>
                    <a:pt x="92" y="405"/>
                  </a:lnTo>
                  <a:lnTo>
                    <a:pt x="85" y="395"/>
                  </a:lnTo>
                  <a:lnTo>
                    <a:pt x="77" y="385"/>
                  </a:lnTo>
                  <a:lnTo>
                    <a:pt x="74" y="379"/>
                  </a:lnTo>
                  <a:lnTo>
                    <a:pt x="73" y="376"/>
                  </a:lnTo>
                  <a:lnTo>
                    <a:pt x="73" y="373"/>
                  </a:lnTo>
                  <a:lnTo>
                    <a:pt x="73" y="369"/>
                  </a:lnTo>
                  <a:lnTo>
                    <a:pt x="73" y="365"/>
                  </a:lnTo>
                  <a:lnTo>
                    <a:pt x="69" y="369"/>
                  </a:lnTo>
                  <a:lnTo>
                    <a:pt x="65" y="371"/>
                  </a:lnTo>
                  <a:lnTo>
                    <a:pt x="62" y="375"/>
                  </a:lnTo>
                  <a:lnTo>
                    <a:pt x="59" y="379"/>
                  </a:lnTo>
                  <a:lnTo>
                    <a:pt x="62" y="386"/>
                  </a:lnTo>
                  <a:lnTo>
                    <a:pt x="64" y="395"/>
                  </a:lnTo>
                  <a:lnTo>
                    <a:pt x="65" y="403"/>
                  </a:lnTo>
                  <a:lnTo>
                    <a:pt x="65" y="412"/>
                  </a:lnTo>
                  <a:lnTo>
                    <a:pt x="69" y="414"/>
                  </a:lnTo>
                  <a:lnTo>
                    <a:pt x="71" y="418"/>
                  </a:lnTo>
                  <a:lnTo>
                    <a:pt x="73" y="420"/>
                  </a:lnTo>
                  <a:lnTo>
                    <a:pt x="75" y="424"/>
                  </a:lnTo>
                  <a:lnTo>
                    <a:pt x="76" y="429"/>
                  </a:lnTo>
                  <a:lnTo>
                    <a:pt x="77" y="434"/>
                  </a:lnTo>
                  <a:lnTo>
                    <a:pt x="79" y="440"/>
                  </a:lnTo>
                  <a:lnTo>
                    <a:pt x="79" y="445"/>
                  </a:lnTo>
                  <a:lnTo>
                    <a:pt x="74" y="445"/>
                  </a:lnTo>
                  <a:lnTo>
                    <a:pt x="68" y="444"/>
                  </a:lnTo>
                  <a:lnTo>
                    <a:pt x="60" y="444"/>
                  </a:lnTo>
                  <a:lnTo>
                    <a:pt x="53" y="444"/>
                  </a:lnTo>
                  <a:lnTo>
                    <a:pt x="47" y="444"/>
                  </a:lnTo>
                  <a:lnTo>
                    <a:pt x="41" y="444"/>
                  </a:lnTo>
                  <a:lnTo>
                    <a:pt x="36" y="442"/>
                  </a:lnTo>
                  <a:lnTo>
                    <a:pt x="32" y="4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i="1">
                <a:solidFill>
                  <a:srgbClr val="000000"/>
                </a:solidFill>
                <a:latin typeface="Eras Medium ITC" pitchFamily="34" charset="0"/>
              </a:endParaRPr>
            </a:p>
          </p:txBody>
        </p:sp>
        <p:sp>
          <p:nvSpPr>
            <p:cNvPr id="32802" name="Freeform 70"/>
            <p:cNvSpPr>
              <a:spLocks/>
            </p:cNvSpPr>
            <p:nvPr/>
          </p:nvSpPr>
          <p:spPr bwMode="auto">
            <a:xfrm>
              <a:off x="2879" y="3581"/>
              <a:ext cx="25" cy="57"/>
            </a:xfrm>
            <a:custGeom>
              <a:avLst/>
              <a:gdLst>
                <a:gd name="T0" fmla="*/ 2 w 25"/>
                <a:gd name="T1" fmla="*/ 57 h 57"/>
                <a:gd name="T2" fmla="*/ 0 w 25"/>
                <a:gd name="T3" fmla="*/ 48 h 57"/>
                <a:gd name="T4" fmla="*/ 0 w 25"/>
                <a:gd name="T5" fmla="*/ 37 h 57"/>
                <a:gd name="T6" fmla="*/ 0 w 25"/>
                <a:gd name="T7" fmla="*/ 27 h 57"/>
                <a:gd name="T8" fmla="*/ 2 w 25"/>
                <a:gd name="T9" fmla="*/ 21 h 57"/>
                <a:gd name="T10" fmla="*/ 4 w 25"/>
                <a:gd name="T11" fmla="*/ 18 h 57"/>
                <a:gd name="T12" fmla="*/ 9 w 25"/>
                <a:gd name="T13" fmla="*/ 10 h 57"/>
                <a:gd name="T14" fmla="*/ 14 w 25"/>
                <a:gd name="T15" fmla="*/ 4 h 57"/>
                <a:gd name="T16" fmla="*/ 17 w 25"/>
                <a:gd name="T17" fmla="*/ 0 h 57"/>
                <a:gd name="T18" fmla="*/ 20 w 25"/>
                <a:gd name="T19" fmla="*/ 9 h 57"/>
                <a:gd name="T20" fmla="*/ 22 w 25"/>
                <a:gd name="T21" fmla="*/ 20 h 57"/>
                <a:gd name="T22" fmla="*/ 24 w 25"/>
                <a:gd name="T23" fmla="*/ 31 h 57"/>
                <a:gd name="T24" fmla="*/ 25 w 25"/>
                <a:gd name="T25" fmla="*/ 40 h 57"/>
                <a:gd name="T26" fmla="*/ 21 w 25"/>
                <a:gd name="T27" fmla="*/ 45 h 57"/>
                <a:gd name="T28" fmla="*/ 14 w 25"/>
                <a:gd name="T29" fmla="*/ 49 h 57"/>
                <a:gd name="T30" fmla="*/ 6 w 25"/>
                <a:gd name="T31" fmla="*/ 54 h 57"/>
                <a:gd name="T32" fmla="*/ 2 w 25"/>
                <a:gd name="T33" fmla="*/ 57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57"/>
                <a:gd name="T53" fmla="*/ 25 w 25"/>
                <a:gd name="T54" fmla="*/ 57 h 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57">
                  <a:moveTo>
                    <a:pt x="2" y="57"/>
                  </a:moveTo>
                  <a:lnTo>
                    <a:pt x="0" y="48"/>
                  </a:lnTo>
                  <a:lnTo>
                    <a:pt x="0" y="37"/>
                  </a:lnTo>
                  <a:lnTo>
                    <a:pt x="0" y="27"/>
                  </a:lnTo>
                  <a:lnTo>
                    <a:pt x="2" y="21"/>
                  </a:lnTo>
                  <a:lnTo>
                    <a:pt x="4" y="18"/>
                  </a:lnTo>
                  <a:lnTo>
                    <a:pt x="9" y="10"/>
                  </a:lnTo>
                  <a:lnTo>
                    <a:pt x="14" y="4"/>
                  </a:lnTo>
                  <a:lnTo>
                    <a:pt x="17" y="0"/>
                  </a:lnTo>
                  <a:lnTo>
                    <a:pt x="20" y="9"/>
                  </a:lnTo>
                  <a:lnTo>
                    <a:pt x="22" y="20"/>
                  </a:lnTo>
                  <a:lnTo>
                    <a:pt x="24" y="31"/>
                  </a:lnTo>
                  <a:lnTo>
                    <a:pt x="25" y="40"/>
                  </a:lnTo>
                  <a:lnTo>
                    <a:pt x="21" y="45"/>
                  </a:lnTo>
                  <a:lnTo>
                    <a:pt x="14" y="49"/>
                  </a:lnTo>
                  <a:lnTo>
                    <a:pt x="6" y="54"/>
                  </a:lnTo>
                  <a:lnTo>
                    <a:pt x="2" y="57"/>
                  </a:lnTo>
                  <a:close/>
                </a:path>
              </a:pathLst>
            </a:custGeom>
            <a:solidFill>
              <a:srgbClr val="FFF2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i="1">
                <a:solidFill>
                  <a:srgbClr val="000000"/>
                </a:solidFill>
                <a:latin typeface="Eras Medium ITC" pitchFamily="34" charset="0"/>
              </a:endParaRPr>
            </a:p>
          </p:txBody>
        </p:sp>
        <p:sp>
          <p:nvSpPr>
            <p:cNvPr id="32803" name="Freeform 71"/>
            <p:cNvSpPr>
              <a:spLocks/>
            </p:cNvSpPr>
            <p:nvPr/>
          </p:nvSpPr>
          <p:spPr bwMode="auto">
            <a:xfrm>
              <a:off x="2915" y="3426"/>
              <a:ext cx="360" cy="424"/>
            </a:xfrm>
            <a:custGeom>
              <a:avLst/>
              <a:gdLst>
                <a:gd name="T0" fmla="*/ 34 w 360"/>
                <a:gd name="T1" fmla="*/ 138 h 424"/>
                <a:gd name="T2" fmla="*/ 61 w 360"/>
                <a:gd name="T3" fmla="*/ 119 h 424"/>
                <a:gd name="T4" fmla="*/ 87 w 360"/>
                <a:gd name="T5" fmla="*/ 117 h 424"/>
                <a:gd name="T6" fmla="*/ 117 w 360"/>
                <a:gd name="T7" fmla="*/ 113 h 424"/>
                <a:gd name="T8" fmla="*/ 149 w 360"/>
                <a:gd name="T9" fmla="*/ 116 h 424"/>
                <a:gd name="T10" fmla="*/ 181 w 360"/>
                <a:gd name="T11" fmla="*/ 103 h 424"/>
                <a:gd name="T12" fmla="*/ 207 w 360"/>
                <a:gd name="T13" fmla="*/ 106 h 424"/>
                <a:gd name="T14" fmla="*/ 227 w 360"/>
                <a:gd name="T15" fmla="*/ 65 h 424"/>
                <a:gd name="T16" fmla="*/ 253 w 360"/>
                <a:gd name="T17" fmla="*/ 70 h 424"/>
                <a:gd name="T18" fmla="*/ 284 w 360"/>
                <a:gd name="T19" fmla="*/ 55 h 424"/>
                <a:gd name="T20" fmla="*/ 252 w 360"/>
                <a:gd name="T21" fmla="*/ 53 h 424"/>
                <a:gd name="T22" fmla="*/ 245 w 360"/>
                <a:gd name="T23" fmla="*/ 37 h 424"/>
                <a:gd name="T24" fmla="*/ 282 w 360"/>
                <a:gd name="T25" fmla="*/ 32 h 424"/>
                <a:gd name="T26" fmla="*/ 267 w 360"/>
                <a:gd name="T27" fmla="*/ 22 h 424"/>
                <a:gd name="T28" fmla="*/ 229 w 360"/>
                <a:gd name="T29" fmla="*/ 33 h 424"/>
                <a:gd name="T30" fmla="*/ 202 w 360"/>
                <a:gd name="T31" fmla="*/ 15 h 424"/>
                <a:gd name="T32" fmla="*/ 230 w 360"/>
                <a:gd name="T33" fmla="*/ 11 h 424"/>
                <a:gd name="T34" fmla="*/ 258 w 360"/>
                <a:gd name="T35" fmla="*/ 8 h 424"/>
                <a:gd name="T36" fmla="*/ 287 w 360"/>
                <a:gd name="T37" fmla="*/ 0 h 424"/>
                <a:gd name="T38" fmla="*/ 336 w 360"/>
                <a:gd name="T39" fmla="*/ 16 h 424"/>
                <a:gd name="T40" fmla="*/ 351 w 360"/>
                <a:gd name="T41" fmla="*/ 27 h 424"/>
                <a:gd name="T42" fmla="*/ 358 w 360"/>
                <a:gd name="T43" fmla="*/ 40 h 424"/>
                <a:gd name="T44" fmla="*/ 339 w 360"/>
                <a:gd name="T45" fmla="*/ 59 h 424"/>
                <a:gd name="T46" fmla="*/ 312 w 360"/>
                <a:gd name="T47" fmla="*/ 77 h 424"/>
                <a:gd name="T48" fmla="*/ 290 w 360"/>
                <a:gd name="T49" fmla="*/ 109 h 424"/>
                <a:gd name="T50" fmla="*/ 295 w 360"/>
                <a:gd name="T51" fmla="*/ 142 h 424"/>
                <a:gd name="T52" fmla="*/ 285 w 360"/>
                <a:gd name="T53" fmla="*/ 163 h 424"/>
                <a:gd name="T54" fmla="*/ 294 w 360"/>
                <a:gd name="T55" fmla="*/ 189 h 424"/>
                <a:gd name="T56" fmla="*/ 280 w 360"/>
                <a:gd name="T57" fmla="*/ 234 h 424"/>
                <a:gd name="T58" fmla="*/ 263 w 360"/>
                <a:gd name="T59" fmla="*/ 239 h 424"/>
                <a:gd name="T60" fmla="*/ 252 w 360"/>
                <a:gd name="T61" fmla="*/ 241 h 424"/>
                <a:gd name="T62" fmla="*/ 242 w 360"/>
                <a:gd name="T63" fmla="*/ 307 h 424"/>
                <a:gd name="T64" fmla="*/ 255 w 360"/>
                <a:gd name="T65" fmla="*/ 342 h 424"/>
                <a:gd name="T66" fmla="*/ 260 w 360"/>
                <a:gd name="T67" fmla="*/ 405 h 424"/>
                <a:gd name="T68" fmla="*/ 239 w 360"/>
                <a:gd name="T69" fmla="*/ 400 h 424"/>
                <a:gd name="T70" fmla="*/ 231 w 360"/>
                <a:gd name="T71" fmla="*/ 315 h 424"/>
                <a:gd name="T72" fmla="*/ 217 w 360"/>
                <a:gd name="T73" fmla="*/ 235 h 424"/>
                <a:gd name="T74" fmla="*/ 202 w 360"/>
                <a:gd name="T75" fmla="*/ 225 h 424"/>
                <a:gd name="T76" fmla="*/ 185 w 360"/>
                <a:gd name="T77" fmla="*/ 261 h 424"/>
                <a:gd name="T78" fmla="*/ 162 w 360"/>
                <a:gd name="T79" fmla="*/ 262 h 424"/>
                <a:gd name="T80" fmla="*/ 138 w 360"/>
                <a:gd name="T81" fmla="*/ 267 h 424"/>
                <a:gd name="T82" fmla="*/ 111 w 360"/>
                <a:gd name="T83" fmla="*/ 261 h 424"/>
                <a:gd name="T84" fmla="*/ 105 w 360"/>
                <a:gd name="T85" fmla="*/ 220 h 424"/>
                <a:gd name="T86" fmla="*/ 99 w 360"/>
                <a:gd name="T87" fmla="*/ 206 h 424"/>
                <a:gd name="T88" fmla="*/ 78 w 360"/>
                <a:gd name="T89" fmla="*/ 244 h 424"/>
                <a:gd name="T90" fmla="*/ 83 w 360"/>
                <a:gd name="T91" fmla="*/ 296 h 424"/>
                <a:gd name="T92" fmla="*/ 66 w 360"/>
                <a:gd name="T93" fmla="*/ 356 h 424"/>
                <a:gd name="T94" fmla="*/ 94 w 360"/>
                <a:gd name="T95" fmla="*/ 414 h 424"/>
                <a:gd name="T96" fmla="*/ 83 w 360"/>
                <a:gd name="T97" fmla="*/ 413 h 424"/>
                <a:gd name="T98" fmla="*/ 53 w 360"/>
                <a:gd name="T99" fmla="*/ 385 h 424"/>
                <a:gd name="T100" fmla="*/ 27 w 360"/>
                <a:gd name="T101" fmla="*/ 345 h 424"/>
                <a:gd name="T102" fmla="*/ 35 w 360"/>
                <a:gd name="T103" fmla="*/ 278 h 424"/>
                <a:gd name="T104" fmla="*/ 29 w 360"/>
                <a:gd name="T105" fmla="*/ 255 h 424"/>
                <a:gd name="T106" fmla="*/ 15 w 360"/>
                <a:gd name="T107" fmla="*/ 231 h 424"/>
                <a:gd name="T108" fmla="*/ 18 w 360"/>
                <a:gd name="T109" fmla="*/ 189 h 42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60"/>
                <a:gd name="T166" fmla="*/ 0 h 424"/>
                <a:gd name="T167" fmla="*/ 360 w 360"/>
                <a:gd name="T168" fmla="*/ 424 h 42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60" h="424">
                  <a:moveTo>
                    <a:pt x="0" y="136"/>
                  </a:moveTo>
                  <a:lnTo>
                    <a:pt x="7" y="133"/>
                  </a:lnTo>
                  <a:lnTo>
                    <a:pt x="16" y="133"/>
                  </a:lnTo>
                  <a:lnTo>
                    <a:pt x="26" y="135"/>
                  </a:lnTo>
                  <a:lnTo>
                    <a:pt x="34" y="138"/>
                  </a:lnTo>
                  <a:lnTo>
                    <a:pt x="40" y="135"/>
                  </a:lnTo>
                  <a:lnTo>
                    <a:pt x="45" y="131"/>
                  </a:lnTo>
                  <a:lnTo>
                    <a:pt x="51" y="127"/>
                  </a:lnTo>
                  <a:lnTo>
                    <a:pt x="56" y="122"/>
                  </a:lnTo>
                  <a:lnTo>
                    <a:pt x="61" y="119"/>
                  </a:lnTo>
                  <a:lnTo>
                    <a:pt x="66" y="116"/>
                  </a:lnTo>
                  <a:lnTo>
                    <a:pt x="70" y="115"/>
                  </a:lnTo>
                  <a:lnTo>
                    <a:pt x="73" y="114"/>
                  </a:lnTo>
                  <a:lnTo>
                    <a:pt x="79" y="115"/>
                  </a:lnTo>
                  <a:lnTo>
                    <a:pt x="87" y="117"/>
                  </a:lnTo>
                  <a:lnTo>
                    <a:pt x="94" y="120"/>
                  </a:lnTo>
                  <a:lnTo>
                    <a:pt x="100" y="121"/>
                  </a:lnTo>
                  <a:lnTo>
                    <a:pt x="106" y="120"/>
                  </a:lnTo>
                  <a:lnTo>
                    <a:pt x="113" y="116"/>
                  </a:lnTo>
                  <a:lnTo>
                    <a:pt x="117" y="113"/>
                  </a:lnTo>
                  <a:lnTo>
                    <a:pt x="121" y="111"/>
                  </a:lnTo>
                  <a:lnTo>
                    <a:pt x="127" y="113"/>
                  </a:lnTo>
                  <a:lnTo>
                    <a:pt x="135" y="114"/>
                  </a:lnTo>
                  <a:lnTo>
                    <a:pt x="143" y="116"/>
                  </a:lnTo>
                  <a:lnTo>
                    <a:pt x="149" y="116"/>
                  </a:lnTo>
                  <a:lnTo>
                    <a:pt x="155" y="114"/>
                  </a:lnTo>
                  <a:lnTo>
                    <a:pt x="164" y="109"/>
                  </a:lnTo>
                  <a:lnTo>
                    <a:pt x="171" y="105"/>
                  </a:lnTo>
                  <a:lnTo>
                    <a:pt x="178" y="103"/>
                  </a:lnTo>
                  <a:lnTo>
                    <a:pt x="181" y="103"/>
                  </a:lnTo>
                  <a:lnTo>
                    <a:pt x="186" y="103"/>
                  </a:lnTo>
                  <a:lnTo>
                    <a:pt x="191" y="103"/>
                  </a:lnTo>
                  <a:lnTo>
                    <a:pt x="197" y="104"/>
                  </a:lnTo>
                  <a:lnTo>
                    <a:pt x="202" y="105"/>
                  </a:lnTo>
                  <a:lnTo>
                    <a:pt x="207" y="106"/>
                  </a:lnTo>
                  <a:lnTo>
                    <a:pt x="212" y="109"/>
                  </a:lnTo>
                  <a:lnTo>
                    <a:pt x="215" y="110"/>
                  </a:lnTo>
                  <a:lnTo>
                    <a:pt x="220" y="97"/>
                  </a:lnTo>
                  <a:lnTo>
                    <a:pt x="224" y="79"/>
                  </a:lnTo>
                  <a:lnTo>
                    <a:pt x="227" y="65"/>
                  </a:lnTo>
                  <a:lnTo>
                    <a:pt x="227" y="55"/>
                  </a:lnTo>
                  <a:lnTo>
                    <a:pt x="238" y="64"/>
                  </a:lnTo>
                  <a:lnTo>
                    <a:pt x="245" y="67"/>
                  </a:lnTo>
                  <a:lnTo>
                    <a:pt x="250" y="70"/>
                  </a:lnTo>
                  <a:lnTo>
                    <a:pt x="253" y="70"/>
                  </a:lnTo>
                  <a:lnTo>
                    <a:pt x="260" y="70"/>
                  </a:lnTo>
                  <a:lnTo>
                    <a:pt x="268" y="68"/>
                  </a:lnTo>
                  <a:lnTo>
                    <a:pt x="276" y="68"/>
                  </a:lnTo>
                  <a:lnTo>
                    <a:pt x="279" y="68"/>
                  </a:lnTo>
                  <a:lnTo>
                    <a:pt x="284" y="55"/>
                  </a:lnTo>
                  <a:lnTo>
                    <a:pt x="279" y="55"/>
                  </a:lnTo>
                  <a:lnTo>
                    <a:pt x="273" y="55"/>
                  </a:lnTo>
                  <a:lnTo>
                    <a:pt x="266" y="55"/>
                  </a:lnTo>
                  <a:lnTo>
                    <a:pt x="258" y="54"/>
                  </a:lnTo>
                  <a:lnTo>
                    <a:pt x="252" y="53"/>
                  </a:lnTo>
                  <a:lnTo>
                    <a:pt x="246" y="50"/>
                  </a:lnTo>
                  <a:lnTo>
                    <a:pt x="242" y="48"/>
                  </a:lnTo>
                  <a:lnTo>
                    <a:pt x="240" y="44"/>
                  </a:lnTo>
                  <a:lnTo>
                    <a:pt x="241" y="40"/>
                  </a:lnTo>
                  <a:lnTo>
                    <a:pt x="245" y="37"/>
                  </a:lnTo>
                  <a:lnTo>
                    <a:pt x="250" y="34"/>
                  </a:lnTo>
                  <a:lnTo>
                    <a:pt x="257" y="32"/>
                  </a:lnTo>
                  <a:lnTo>
                    <a:pt x="264" y="30"/>
                  </a:lnTo>
                  <a:lnTo>
                    <a:pt x="273" y="30"/>
                  </a:lnTo>
                  <a:lnTo>
                    <a:pt x="282" y="32"/>
                  </a:lnTo>
                  <a:lnTo>
                    <a:pt x="290" y="33"/>
                  </a:lnTo>
                  <a:lnTo>
                    <a:pt x="291" y="22"/>
                  </a:lnTo>
                  <a:lnTo>
                    <a:pt x="284" y="22"/>
                  </a:lnTo>
                  <a:lnTo>
                    <a:pt x="276" y="22"/>
                  </a:lnTo>
                  <a:lnTo>
                    <a:pt x="267" y="22"/>
                  </a:lnTo>
                  <a:lnTo>
                    <a:pt x="257" y="22"/>
                  </a:lnTo>
                  <a:lnTo>
                    <a:pt x="249" y="23"/>
                  </a:lnTo>
                  <a:lnTo>
                    <a:pt x="240" y="26"/>
                  </a:lnTo>
                  <a:lnTo>
                    <a:pt x="234" y="28"/>
                  </a:lnTo>
                  <a:lnTo>
                    <a:pt x="229" y="33"/>
                  </a:lnTo>
                  <a:lnTo>
                    <a:pt x="222" y="29"/>
                  </a:lnTo>
                  <a:lnTo>
                    <a:pt x="213" y="26"/>
                  </a:lnTo>
                  <a:lnTo>
                    <a:pt x="203" y="21"/>
                  </a:lnTo>
                  <a:lnTo>
                    <a:pt x="198" y="16"/>
                  </a:lnTo>
                  <a:lnTo>
                    <a:pt x="202" y="15"/>
                  </a:lnTo>
                  <a:lnTo>
                    <a:pt x="208" y="12"/>
                  </a:lnTo>
                  <a:lnTo>
                    <a:pt x="213" y="11"/>
                  </a:lnTo>
                  <a:lnTo>
                    <a:pt x="219" y="11"/>
                  </a:lnTo>
                  <a:lnTo>
                    <a:pt x="225" y="11"/>
                  </a:lnTo>
                  <a:lnTo>
                    <a:pt x="230" y="11"/>
                  </a:lnTo>
                  <a:lnTo>
                    <a:pt x="235" y="13"/>
                  </a:lnTo>
                  <a:lnTo>
                    <a:pt x="239" y="16"/>
                  </a:lnTo>
                  <a:lnTo>
                    <a:pt x="245" y="15"/>
                  </a:lnTo>
                  <a:lnTo>
                    <a:pt x="251" y="12"/>
                  </a:lnTo>
                  <a:lnTo>
                    <a:pt x="258" y="8"/>
                  </a:lnTo>
                  <a:lnTo>
                    <a:pt x="266" y="6"/>
                  </a:lnTo>
                  <a:lnTo>
                    <a:pt x="273" y="4"/>
                  </a:lnTo>
                  <a:lnTo>
                    <a:pt x="278" y="1"/>
                  </a:lnTo>
                  <a:lnTo>
                    <a:pt x="283" y="0"/>
                  </a:lnTo>
                  <a:lnTo>
                    <a:pt x="287" y="0"/>
                  </a:lnTo>
                  <a:lnTo>
                    <a:pt x="291" y="1"/>
                  </a:lnTo>
                  <a:lnTo>
                    <a:pt x="300" y="4"/>
                  </a:lnTo>
                  <a:lnTo>
                    <a:pt x="311" y="7"/>
                  </a:lnTo>
                  <a:lnTo>
                    <a:pt x="323" y="11"/>
                  </a:lnTo>
                  <a:lnTo>
                    <a:pt x="336" y="16"/>
                  </a:lnTo>
                  <a:lnTo>
                    <a:pt x="345" y="19"/>
                  </a:lnTo>
                  <a:lnTo>
                    <a:pt x="353" y="22"/>
                  </a:lnTo>
                  <a:lnTo>
                    <a:pt x="356" y="24"/>
                  </a:lnTo>
                  <a:lnTo>
                    <a:pt x="355" y="27"/>
                  </a:lnTo>
                  <a:lnTo>
                    <a:pt x="351" y="27"/>
                  </a:lnTo>
                  <a:lnTo>
                    <a:pt x="347" y="28"/>
                  </a:lnTo>
                  <a:lnTo>
                    <a:pt x="344" y="29"/>
                  </a:lnTo>
                  <a:lnTo>
                    <a:pt x="347" y="33"/>
                  </a:lnTo>
                  <a:lnTo>
                    <a:pt x="353" y="37"/>
                  </a:lnTo>
                  <a:lnTo>
                    <a:pt x="358" y="40"/>
                  </a:lnTo>
                  <a:lnTo>
                    <a:pt x="360" y="45"/>
                  </a:lnTo>
                  <a:lnTo>
                    <a:pt x="358" y="50"/>
                  </a:lnTo>
                  <a:lnTo>
                    <a:pt x="354" y="54"/>
                  </a:lnTo>
                  <a:lnTo>
                    <a:pt x="347" y="56"/>
                  </a:lnTo>
                  <a:lnTo>
                    <a:pt x="339" y="59"/>
                  </a:lnTo>
                  <a:lnTo>
                    <a:pt x="334" y="60"/>
                  </a:lnTo>
                  <a:lnTo>
                    <a:pt x="329" y="64"/>
                  </a:lnTo>
                  <a:lnTo>
                    <a:pt x="323" y="67"/>
                  </a:lnTo>
                  <a:lnTo>
                    <a:pt x="318" y="71"/>
                  </a:lnTo>
                  <a:lnTo>
                    <a:pt x="312" y="77"/>
                  </a:lnTo>
                  <a:lnTo>
                    <a:pt x="307" y="82"/>
                  </a:lnTo>
                  <a:lnTo>
                    <a:pt x="302" y="87"/>
                  </a:lnTo>
                  <a:lnTo>
                    <a:pt x="300" y="92"/>
                  </a:lnTo>
                  <a:lnTo>
                    <a:pt x="295" y="100"/>
                  </a:lnTo>
                  <a:lnTo>
                    <a:pt x="290" y="109"/>
                  </a:lnTo>
                  <a:lnTo>
                    <a:pt x="288" y="116"/>
                  </a:lnTo>
                  <a:lnTo>
                    <a:pt x="287" y="122"/>
                  </a:lnTo>
                  <a:lnTo>
                    <a:pt x="289" y="128"/>
                  </a:lnTo>
                  <a:lnTo>
                    <a:pt x="291" y="135"/>
                  </a:lnTo>
                  <a:lnTo>
                    <a:pt x="295" y="142"/>
                  </a:lnTo>
                  <a:lnTo>
                    <a:pt x="296" y="147"/>
                  </a:lnTo>
                  <a:lnTo>
                    <a:pt x="295" y="152"/>
                  </a:lnTo>
                  <a:lnTo>
                    <a:pt x="291" y="157"/>
                  </a:lnTo>
                  <a:lnTo>
                    <a:pt x="287" y="160"/>
                  </a:lnTo>
                  <a:lnTo>
                    <a:pt x="285" y="163"/>
                  </a:lnTo>
                  <a:lnTo>
                    <a:pt x="287" y="166"/>
                  </a:lnTo>
                  <a:lnTo>
                    <a:pt x="290" y="171"/>
                  </a:lnTo>
                  <a:lnTo>
                    <a:pt x="293" y="176"/>
                  </a:lnTo>
                  <a:lnTo>
                    <a:pt x="294" y="181"/>
                  </a:lnTo>
                  <a:lnTo>
                    <a:pt x="294" y="189"/>
                  </a:lnTo>
                  <a:lnTo>
                    <a:pt x="294" y="197"/>
                  </a:lnTo>
                  <a:lnTo>
                    <a:pt x="290" y="208"/>
                  </a:lnTo>
                  <a:lnTo>
                    <a:pt x="280" y="218"/>
                  </a:lnTo>
                  <a:lnTo>
                    <a:pt x="280" y="225"/>
                  </a:lnTo>
                  <a:lnTo>
                    <a:pt x="280" y="234"/>
                  </a:lnTo>
                  <a:lnTo>
                    <a:pt x="279" y="240"/>
                  </a:lnTo>
                  <a:lnTo>
                    <a:pt x="279" y="242"/>
                  </a:lnTo>
                  <a:lnTo>
                    <a:pt x="263" y="251"/>
                  </a:lnTo>
                  <a:lnTo>
                    <a:pt x="263" y="244"/>
                  </a:lnTo>
                  <a:lnTo>
                    <a:pt x="263" y="239"/>
                  </a:lnTo>
                  <a:lnTo>
                    <a:pt x="262" y="235"/>
                  </a:lnTo>
                  <a:lnTo>
                    <a:pt x="262" y="234"/>
                  </a:lnTo>
                  <a:lnTo>
                    <a:pt x="261" y="235"/>
                  </a:lnTo>
                  <a:lnTo>
                    <a:pt x="257" y="238"/>
                  </a:lnTo>
                  <a:lnTo>
                    <a:pt x="252" y="241"/>
                  </a:lnTo>
                  <a:lnTo>
                    <a:pt x="250" y="245"/>
                  </a:lnTo>
                  <a:lnTo>
                    <a:pt x="247" y="257"/>
                  </a:lnTo>
                  <a:lnTo>
                    <a:pt x="244" y="278"/>
                  </a:lnTo>
                  <a:lnTo>
                    <a:pt x="241" y="298"/>
                  </a:lnTo>
                  <a:lnTo>
                    <a:pt x="242" y="307"/>
                  </a:lnTo>
                  <a:lnTo>
                    <a:pt x="246" y="310"/>
                  </a:lnTo>
                  <a:lnTo>
                    <a:pt x="252" y="315"/>
                  </a:lnTo>
                  <a:lnTo>
                    <a:pt x="256" y="321"/>
                  </a:lnTo>
                  <a:lnTo>
                    <a:pt x="257" y="327"/>
                  </a:lnTo>
                  <a:lnTo>
                    <a:pt x="255" y="342"/>
                  </a:lnTo>
                  <a:lnTo>
                    <a:pt x="252" y="366"/>
                  </a:lnTo>
                  <a:lnTo>
                    <a:pt x="251" y="389"/>
                  </a:lnTo>
                  <a:lnTo>
                    <a:pt x="253" y="399"/>
                  </a:lnTo>
                  <a:lnTo>
                    <a:pt x="258" y="402"/>
                  </a:lnTo>
                  <a:lnTo>
                    <a:pt x="260" y="405"/>
                  </a:lnTo>
                  <a:lnTo>
                    <a:pt x="260" y="410"/>
                  </a:lnTo>
                  <a:lnTo>
                    <a:pt x="255" y="411"/>
                  </a:lnTo>
                  <a:lnTo>
                    <a:pt x="249" y="410"/>
                  </a:lnTo>
                  <a:lnTo>
                    <a:pt x="242" y="407"/>
                  </a:lnTo>
                  <a:lnTo>
                    <a:pt x="239" y="400"/>
                  </a:lnTo>
                  <a:lnTo>
                    <a:pt x="236" y="394"/>
                  </a:lnTo>
                  <a:lnTo>
                    <a:pt x="236" y="380"/>
                  </a:lnTo>
                  <a:lnTo>
                    <a:pt x="235" y="356"/>
                  </a:lnTo>
                  <a:lnTo>
                    <a:pt x="233" y="332"/>
                  </a:lnTo>
                  <a:lnTo>
                    <a:pt x="231" y="315"/>
                  </a:lnTo>
                  <a:lnTo>
                    <a:pt x="228" y="299"/>
                  </a:lnTo>
                  <a:lnTo>
                    <a:pt x="222" y="274"/>
                  </a:lnTo>
                  <a:lnTo>
                    <a:pt x="215" y="251"/>
                  </a:lnTo>
                  <a:lnTo>
                    <a:pt x="209" y="236"/>
                  </a:lnTo>
                  <a:lnTo>
                    <a:pt x="217" y="235"/>
                  </a:lnTo>
                  <a:lnTo>
                    <a:pt x="212" y="231"/>
                  </a:lnTo>
                  <a:lnTo>
                    <a:pt x="208" y="226"/>
                  </a:lnTo>
                  <a:lnTo>
                    <a:pt x="204" y="222"/>
                  </a:lnTo>
                  <a:lnTo>
                    <a:pt x="204" y="215"/>
                  </a:lnTo>
                  <a:lnTo>
                    <a:pt x="202" y="225"/>
                  </a:lnTo>
                  <a:lnTo>
                    <a:pt x="201" y="239"/>
                  </a:lnTo>
                  <a:lnTo>
                    <a:pt x="198" y="251"/>
                  </a:lnTo>
                  <a:lnTo>
                    <a:pt x="196" y="257"/>
                  </a:lnTo>
                  <a:lnTo>
                    <a:pt x="191" y="260"/>
                  </a:lnTo>
                  <a:lnTo>
                    <a:pt x="185" y="261"/>
                  </a:lnTo>
                  <a:lnTo>
                    <a:pt x="180" y="262"/>
                  </a:lnTo>
                  <a:lnTo>
                    <a:pt x="174" y="262"/>
                  </a:lnTo>
                  <a:lnTo>
                    <a:pt x="169" y="262"/>
                  </a:lnTo>
                  <a:lnTo>
                    <a:pt x="165" y="262"/>
                  </a:lnTo>
                  <a:lnTo>
                    <a:pt x="162" y="262"/>
                  </a:lnTo>
                  <a:lnTo>
                    <a:pt x="159" y="262"/>
                  </a:lnTo>
                  <a:lnTo>
                    <a:pt x="155" y="263"/>
                  </a:lnTo>
                  <a:lnTo>
                    <a:pt x="151" y="264"/>
                  </a:lnTo>
                  <a:lnTo>
                    <a:pt x="144" y="266"/>
                  </a:lnTo>
                  <a:lnTo>
                    <a:pt x="138" y="267"/>
                  </a:lnTo>
                  <a:lnTo>
                    <a:pt x="131" y="268"/>
                  </a:lnTo>
                  <a:lnTo>
                    <a:pt x="125" y="269"/>
                  </a:lnTo>
                  <a:lnTo>
                    <a:pt x="120" y="268"/>
                  </a:lnTo>
                  <a:lnTo>
                    <a:pt x="116" y="267"/>
                  </a:lnTo>
                  <a:lnTo>
                    <a:pt x="111" y="261"/>
                  </a:lnTo>
                  <a:lnTo>
                    <a:pt x="106" y="251"/>
                  </a:lnTo>
                  <a:lnTo>
                    <a:pt x="102" y="241"/>
                  </a:lnTo>
                  <a:lnTo>
                    <a:pt x="100" y="235"/>
                  </a:lnTo>
                  <a:lnTo>
                    <a:pt x="102" y="229"/>
                  </a:lnTo>
                  <a:lnTo>
                    <a:pt x="105" y="220"/>
                  </a:lnTo>
                  <a:lnTo>
                    <a:pt x="110" y="213"/>
                  </a:lnTo>
                  <a:lnTo>
                    <a:pt x="114" y="208"/>
                  </a:lnTo>
                  <a:lnTo>
                    <a:pt x="109" y="207"/>
                  </a:lnTo>
                  <a:lnTo>
                    <a:pt x="104" y="207"/>
                  </a:lnTo>
                  <a:lnTo>
                    <a:pt x="99" y="206"/>
                  </a:lnTo>
                  <a:lnTo>
                    <a:pt x="95" y="206"/>
                  </a:lnTo>
                  <a:lnTo>
                    <a:pt x="88" y="219"/>
                  </a:lnTo>
                  <a:lnTo>
                    <a:pt x="82" y="230"/>
                  </a:lnTo>
                  <a:lnTo>
                    <a:pt x="78" y="239"/>
                  </a:lnTo>
                  <a:lnTo>
                    <a:pt x="78" y="244"/>
                  </a:lnTo>
                  <a:lnTo>
                    <a:pt x="82" y="249"/>
                  </a:lnTo>
                  <a:lnTo>
                    <a:pt x="86" y="256"/>
                  </a:lnTo>
                  <a:lnTo>
                    <a:pt x="88" y="266"/>
                  </a:lnTo>
                  <a:lnTo>
                    <a:pt x="89" y="277"/>
                  </a:lnTo>
                  <a:lnTo>
                    <a:pt x="83" y="296"/>
                  </a:lnTo>
                  <a:lnTo>
                    <a:pt x="73" y="317"/>
                  </a:lnTo>
                  <a:lnTo>
                    <a:pt x="64" y="336"/>
                  </a:lnTo>
                  <a:lnTo>
                    <a:pt x="61" y="344"/>
                  </a:lnTo>
                  <a:lnTo>
                    <a:pt x="64" y="349"/>
                  </a:lnTo>
                  <a:lnTo>
                    <a:pt x="66" y="356"/>
                  </a:lnTo>
                  <a:lnTo>
                    <a:pt x="71" y="366"/>
                  </a:lnTo>
                  <a:lnTo>
                    <a:pt x="76" y="378"/>
                  </a:lnTo>
                  <a:lnTo>
                    <a:pt x="82" y="391"/>
                  </a:lnTo>
                  <a:lnTo>
                    <a:pt x="88" y="403"/>
                  </a:lnTo>
                  <a:lnTo>
                    <a:pt x="94" y="414"/>
                  </a:lnTo>
                  <a:lnTo>
                    <a:pt x="100" y="422"/>
                  </a:lnTo>
                  <a:lnTo>
                    <a:pt x="91" y="424"/>
                  </a:lnTo>
                  <a:lnTo>
                    <a:pt x="87" y="419"/>
                  </a:lnTo>
                  <a:lnTo>
                    <a:pt x="84" y="415"/>
                  </a:lnTo>
                  <a:lnTo>
                    <a:pt x="83" y="413"/>
                  </a:lnTo>
                  <a:lnTo>
                    <a:pt x="82" y="411"/>
                  </a:lnTo>
                  <a:lnTo>
                    <a:pt x="64" y="410"/>
                  </a:lnTo>
                  <a:lnTo>
                    <a:pt x="61" y="403"/>
                  </a:lnTo>
                  <a:lnTo>
                    <a:pt x="57" y="394"/>
                  </a:lnTo>
                  <a:lnTo>
                    <a:pt x="53" y="385"/>
                  </a:lnTo>
                  <a:lnTo>
                    <a:pt x="46" y="375"/>
                  </a:lnTo>
                  <a:lnTo>
                    <a:pt x="42" y="365"/>
                  </a:lnTo>
                  <a:lnTo>
                    <a:pt x="35" y="356"/>
                  </a:lnTo>
                  <a:lnTo>
                    <a:pt x="30" y="349"/>
                  </a:lnTo>
                  <a:lnTo>
                    <a:pt x="27" y="345"/>
                  </a:lnTo>
                  <a:lnTo>
                    <a:pt x="32" y="328"/>
                  </a:lnTo>
                  <a:lnTo>
                    <a:pt x="37" y="309"/>
                  </a:lnTo>
                  <a:lnTo>
                    <a:pt x="42" y="291"/>
                  </a:lnTo>
                  <a:lnTo>
                    <a:pt x="46" y="280"/>
                  </a:lnTo>
                  <a:lnTo>
                    <a:pt x="35" y="278"/>
                  </a:lnTo>
                  <a:lnTo>
                    <a:pt x="30" y="275"/>
                  </a:lnTo>
                  <a:lnTo>
                    <a:pt x="28" y="272"/>
                  </a:lnTo>
                  <a:lnTo>
                    <a:pt x="28" y="267"/>
                  </a:lnTo>
                  <a:lnTo>
                    <a:pt x="28" y="261"/>
                  </a:lnTo>
                  <a:lnTo>
                    <a:pt x="29" y="255"/>
                  </a:lnTo>
                  <a:lnTo>
                    <a:pt x="29" y="250"/>
                  </a:lnTo>
                  <a:lnTo>
                    <a:pt x="29" y="245"/>
                  </a:lnTo>
                  <a:lnTo>
                    <a:pt x="23" y="245"/>
                  </a:lnTo>
                  <a:lnTo>
                    <a:pt x="17" y="240"/>
                  </a:lnTo>
                  <a:lnTo>
                    <a:pt x="15" y="231"/>
                  </a:lnTo>
                  <a:lnTo>
                    <a:pt x="16" y="222"/>
                  </a:lnTo>
                  <a:lnTo>
                    <a:pt x="11" y="214"/>
                  </a:lnTo>
                  <a:lnTo>
                    <a:pt x="8" y="206"/>
                  </a:lnTo>
                  <a:lnTo>
                    <a:pt x="10" y="198"/>
                  </a:lnTo>
                  <a:lnTo>
                    <a:pt x="18" y="189"/>
                  </a:lnTo>
                  <a:lnTo>
                    <a:pt x="13" y="176"/>
                  </a:lnTo>
                  <a:lnTo>
                    <a:pt x="7" y="160"/>
                  </a:lnTo>
                  <a:lnTo>
                    <a:pt x="1" y="146"/>
                  </a:lnTo>
                  <a:lnTo>
                    <a:pt x="0" y="136"/>
                  </a:lnTo>
                  <a:close/>
                </a:path>
              </a:pathLst>
            </a:custGeom>
            <a:solidFill>
              <a:srgbClr val="FFF2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i="1">
                <a:solidFill>
                  <a:srgbClr val="000000"/>
                </a:solidFill>
                <a:latin typeface="Eras Medium ITC" pitchFamily="34" charset="0"/>
              </a:endParaRPr>
            </a:p>
          </p:txBody>
        </p:sp>
        <p:sp>
          <p:nvSpPr>
            <p:cNvPr id="32804" name="Freeform 72"/>
            <p:cNvSpPr>
              <a:spLocks/>
            </p:cNvSpPr>
            <p:nvPr/>
          </p:nvSpPr>
          <p:spPr bwMode="auto">
            <a:xfrm>
              <a:off x="2899" y="3819"/>
              <a:ext cx="15" cy="10"/>
            </a:xfrm>
            <a:custGeom>
              <a:avLst/>
              <a:gdLst>
                <a:gd name="T0" fmla="*/ 0 w 15"/>
                <a:gd name="T1" fmla="*/ 10 h 10"/>
                <a:gd name="T2" fmla="*/ 0 w 15"/>
                <a:gd name="T3" fmla="*/ 7 h 10"/>
                <a:gd name="T4" fmla="*/ 2 w 15"/>
                <a:gd name="T5" fmla="*/ 5 h 10"/>
                <a:gd name="T6" fmla="*/ 6 w 15"/>
                <a:gd name="T7" fmla="*/ 1 h 10"/>
                <a:gd name="T8" fmla="*/ 9 w 15"/>
                <a:gd name="T9" fmla="*/ 0 h 10"/>
                <a:gd name="T10" fmla="*/ 10 w 15"/>
                <a:gd name="T11" fmla="*/ 1 h 10"/>
                <a:gd name="T12" fmla="*/ 12 w 15"/>
                <a:gd name="T13" fmla="*/ 3 h 10"/>
                <a:gd name="T14" fmla="*/ 13 w 15"/>
                <a:gd name="T15" fmla="*/ 6 h 10"/>
                <a:gd name="T16" fmla="*/ 15 w 15"/>
                <a:gd name="T17" fmla="*/ 9 h 10"/>
                <a:gd name="T18" fmla="*/ 0 w 15"/>
                <a:gd name="T19" fmla="*/ 1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
                <a:gd name="T31" fmla="*/ 0 h 10"/>
                <a:gd name="T32" fmla="*/ 15 w 15"/>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 h="10">
                  <a:moveTo>
                    <a:pt x="0" y="10"/>
                  </a:moveTo>
                  <a:lnTo>
                    <a:pt x="0" y="7"/>
                  </a:lnTo>
                  <a:lnTo>
                    <a:pt x="2" y="5"/>
                  </a:lnTo>
                  <a:lnTo>
                    <a:pt x="6" y="1"/>
                  </a:lnTo>
                  <a:lnTo>
                    <a:pt x="9" y="0"/>
                  </a:lnTo>
                  <a:lnTo>
                    <a:pt x="10" y="1"/>
                  </a:lnTo>
                  <a:lnTo>
                    <a:pt x="12" y="3"/>
                  </a:lnTo>
                  <a:lnTo>
                    <a:pt x="13" y="6"/>
                  </a:lnTo>
                  <a:lnTo>
                    <a:pt x="15" y="9"/>
                  </a:lnTo>
                  <a:lnTo>
                    <a:pt x="0" y="10"/>
                  </a:lnTo>
                  <a:close/>
                </a:path>
              </a:pathLst>
            </a:custGeom>
            <a:solidFill>
              <a:srgbClr val="FFF2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i="1">
                <a:solidFill>
                  <a:srgbClr val="000000"/>
                </a:solidFill>
                <a:latin typeface="Eras Medium ITC" pitchFamily="34" charset="0"/>
              </a:endParaRPr>
            </a:p>
          </p:txBody>
        </p:sp>
        <p:sp>
          <p:nvSpPr>
            <p:cNvPr id="32805" name="Freeform 73"/>
            <p:cNvSpPr>
              <a:spLocks/>
            </p:cNvSpPr>
            <p:nvPr/>
          </p:nvSpPr>
          <p:spPr bwMode="auto">
            <a:xfrm>
              <a:off x="2890" y="3787"/>
              <a:ext cx="15" cy="20"/>
            </a:xfrm>
            <a:custGeom>
              <a:avLst/>
              <a:gdLst>
                <a:gd name="T0" fmla="*/ 15 w 15"/>
                <a:gd name="T1" fmla="*/ 19 h 20"/>
                <a:gd name="T2" fmla="*/ 13 w 15"/>
                <a:gd name="T3" fmla="*/ 20 h 20"/>
                <a:gd name="T4" fmla="*/ 9 w 15"/>
                <a:gd name="T5" fmla="*/ 20 h 20"/>
                <a:gd name="T6" fmla="*/ 5 w 15"/>
                <a:gd name="T7" fmla="*/ 19 h 20"/>
                <a:gd name="T8" fmla="*/ 3 w 15"/>
                <a:gd name="T9" fmla="*/ 16 h 20"/>
                <a:gd name="T10" fmla="*/ 2 w 15"/>
                <a:gd name="T11" fmla="*/ 12 h 20"/>
                <a:gd name="T12" fmla="*/ 0 w 15"/>
                <a:gd name="T13" fmla="*/ 9 h 20"/>
                <a:gd name="T14" fmla="*/ 0 w 15"/>
                <a:gd name="T15" fmla="*/ 6 h 20"/>
                <a:gd name="T16" fmla="*/ 2 w 15"/>
                <a:gd name="T17" fmla="*/ 5 h 20"/>
                <a:gd name="T18" fmla="*/ 4 w 15"/>
                <a:gd name="T19" fmla="*/ 4 h 20"/>
                <a:gd name="T20" fmla="*/ 6 w 15"/>
                <a:gd name="T21" fmla="*/ 3 h 20"/>
                <a:gd name="T22" fmla="*/ 9 w 15"/>
                <a:gd name="T23" fmla="*/ 1 h 20"/>
                <a:gd name="T24" fmla="*/ 11 w 15"/>
                <a:gd name="T25" fmla="*/ 0 h 20"/>
                <a:gd name="T26" fmla="*/ 13 w 15"/>
                <a:gd name="T27" fmla="*/ 4 h 20"/>
                <a:gd name="T28" fmla="*/ 14 w 15"/>
                <a:gd name="T29" fmla="*/ 9 h 20"/>
                <a:gd name="T30" fmla="*/ 15 w 15"/>
                <a:gd name="T31" fmla="*/ 14 h 20"/>
                <a:gd name="T32" fmla="*/ 15 w 15"/>
                <a:gd name="T33" fmla="*/ 19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20"/>
                <a:gd name="T53" fmla="*/ 15 w 15"/>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20">
                  <a:moveTo>
                    <a:pt x="15" y="19"/>
                  </a:moveTo>
                  <a:lnTo>
                    <a:pt x="13" y="20"/>
                  </a:lnTo>
                  <a:lnTo>
                    <a:pt x="9" y="20"/>
                  </a:lnTo>
                  <a:lnTo>
                    <a:pt x="5" y="19"/>
                  </a:lnTo>
                  <a:lnTo>
                    <a:pt x="3" y="16"/>
                  </a:lnTo>
                  <a:lnTo>
                    <a:pt x="2" y="12"/>
                  </a:lnTo>
                  <a:lnTo>
                    <a:pt x="0" y="9"/>
                  </a:lnTo>
                  <a:lnTo>
                    <a:pt x="0" y="6"/>
                  </a:lnTo>
                  <a:lnTo>
                    <a:pt x="2" y="5"/>
                  </a:lnTo>
                  <a:lnTo>
                    <a:pt x="4" y="4"/>
                  </a:lnTo>
                  <a:lnTo>
                    <a:pt x="6" y="3"/>
                  </a:lnTo>
                  <a:lnTo>
                    <a:pt x="9" y="1"/>
                  </a:lnTo>
                  <a:lnTo>
                    <a:pt x="11" y="0"/>
                  </a:lnTo>
                  <a:lnTo>
                    <a:pt x="13" y="4"/>
                  </a:lnTo>
                  <a:lnTo>
                    <a:pt x="14" y="9"/>
                  </a:lnTo>
                  <a:lnTo>
                    <a:pt x="15" y="14"/>
                  </a:lnTo>
                  <a:lnTo>
                    <a:pt x="15" y="19"/>
                  </a:lnTo>
                  <a:close/>
                </a:path>
              </a:pathLst>
            </a:custGeom>
            <a:solidFill>
              <a:srgbClr val="FFF2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i="1">
                <a:solidFill>
                  <a:srgbClr val="000000"/>
                </a:solidFill>
                <a:latin typeface="Eras Medium ITC" pitchFamily="34" charset="0"/>
              </a:endParaRPr>
            </a:p>
          </p:txBody>
        </p:sp>
        <p:sp>
          <p:nvSpPr>
            <p:cNvPr id="32806" name="Freeform 74"/>
            <p:cNvSpPr>
              <a:spLocks/>
            </p:cNvSpPr>
            <p:nvPr/>
          </p:nvSpPr>
          <p:spPr bwMode="auto">
            <a:xfrm>
              <a:off x="2874" y="3760"/>
              <a:ext cx="32" cy="19"/>
            </a:xfrm>
            <a:custGeom>
              <a:avLst/>
              <a:gdLst>
                <a:gd name="T0" fmla="*/ 0 w 32"/>
                <a:gd name="T1" fmla="*/ 14 h 19"/>
                <a:gd name="T2" fmla="*/ 5 w 32"/>
                <a:gd name="T3" fmla="*/ 10 h 19"/>
                <a:gd name="T4" fmla="*/ 14 w 32"/>
                <a:gd name="T5" fmla="*/ 5 h 19"/>
                <a:gd name="T6" fmla="*/ 24 w 32"/>
                <a:gd name="T7" fmla="*/ 2 h 19"/>
                <a:gd name="T8" fmla="*/ 32 w 32"/>
                <a:gd name="T9" fmla="*/ 0 h 19"/>
                <a:gd name="T10" fmla="*/ 30 w 32"/>
                <a:gd name="T11" fmla="*/ 5 h 19"/>
                <a:gd name="T12" fmla="*/ 27 w 32"/>
                <a:gd name="T13" fmla="*/ 10 h 19"/>
                <a:gd name="T14" fmla="*/ 26 w 32"/>
                <a:gd name="T15" fmla="*/ 15 h 19"/>
                <a:gd name="T16" fmla="*/ 26 w 32"/>
                <a:gd name="T17" fmla="*/ 19 h 19"/>
                <a:gd name="T18" fmla="*/ 20 w 32"/>
                <a:gd name="T19" fmla="*/ 19 h 19"/>
                <a:gd name="T20" fmla="*/ 11 w 32"/>
                <a:gd name="T21" fmla="*/ 17 h 19"/>
                <a:gd name="T22" fmla="*/ 5 w 32"/>
                <a:gd name="T23" fmla="*/ 15 h 19"/>
                <a:gd name="T24" fmla="*/ 0 w 32"/>
                <a:gd name="T25" fmla="*/ 14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
                <a:gd name="T40" fmla="*/ 0 h 19"/>
                <a:gd name="T41" fmla="*/ 32 w 32"/>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 h="19">
                  <a:moveTo>
                    <a:pt x="0" y="14"/>
                  </a:moveTo>
                  <a:lnTo>
                    <a:pt x="5" y="10"/>
                  </a:lnTo>
                  <a:lnTo>
                    <a:pt x="14" y="5"/>
                  </a:lnTo>
                  <a:lnTo>
                    <a:pt x="24" y="2"/>
                  </a:lnTo>
                  <a:lnTo>
                    <a:pt x="32" y="0"/>
                  </a:lnTo>
                  <a:lnTo>
                    <a:pt x="30" y="5"/>
                  </a:lnTo>
                  <a:lnTo>
                    <a:pt x="27" y="10"/>
                  </a:lnTo>
                  <a:lnTo>
                    <a:pt x="26" y="15"/>
                  </a:lnTo>
                  <a:lnTo>
                    <a:pt x="26" y="19"/>
                  </a:lnTo>
                  <a:lnTo>
                    <a:pt x="20" y="19"/>
                  </a:lnTo>
                  <a:lnTo>
                    <a:pt x="11" y="17"/>
                  </a:lnTo>
                  <a:lnTo>
                    <a:pt x="5" y="15"/>
                  </a:lnTo>
                  <a:lnTo>
                    <a:pt x="0" y="14"/>
                  </a:lnTo>
                  <a:close/>
                </a:path>
              </a:pathLst>
            </a:custGeom>
            <a:solidFill>
              <a:srgbClr val="FFF2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i="1">
                <a:solidFill>
                  <a:srgbClr val="000000"/>
                </a:solidFill>
                <a:latin typeface="Eras Medium ITC" pitchFamily="34" charset="0"/>
              </a:endParaRPr>
            </a:p>
          </p:txBody>
        </p:sp>
        <p:sp>
          <p:nvSpPr>
            <p:cNvPr id="32807" name="Freeform 75"/>
            <p:cNvSpPr>
              <a:spLocks/>
            </p:cNvSpPr>
            <p:nvPr/>
          </p:nvSpPr>
          <p:spPr bwMode="auto">
            <a:xfrm>
              <a:off x="2896" y="3733"/>
              <a:ext cx="31" cy="22"/>
            </a:xfrm>
            <a:custGeom>
              <a:avLst/>
              <a:gdLst>
                <a:gd name="T0" fmla="*/ 0 w 31"/>
                <a:gd name="T1" fmla="*/ 16 h 22"/>
                <a:gd name="T2" fmla="*/ 7 w 31"/>
                <a:gd name="T3" fmla="*/ 11 h 22"/>
                <a:gd name="T4" fmla="*/ 14 w 31"/>
                <a:gd name="T5" fmla="*/ 6 h 22"/>
                <a:gd name="T6" fmla="*/ 24 w 31"/>
                <a:gd name="T7" fmla="*/ 2 h 22"/>
                <a:gd name="T8" fmla="*/ 31 w 31"/>
                <a:gd name="T9" fmla="*/ 0 h 22"/>
                <a:gd name="T10" fmla="*/ 29 w 31"/>
                <a:gd name="T11" fmla="*/ 6 h 22"/>
                <a:gd name="T12" fmla="*/ 24 w 31"/>
                <a:gd name="T13" fmla="*/ 13 h 22"/>
                <a:gd name="T14" fmla="*/ 19 w 31"/>
                <a:gd name="T15" fmla="*/ 19 h 22"/>
                <a:gd name="T16" fmla="*/ 16 w 31"/>
                <a:gd name="T17" fmla="*/ 22 h 22"/>
                <a:gd name="T18" fmla="*/ 13 w 31"/>
                <a:gd name="T19" fmla="*/ 21 h 22"/>
                <a:gd name="T20" fmla="*/ 8 w 31"/>
                <a:gd name="T21" fmla="*/ 19 h 22"/>
                <a:gd name="T22" fmla="*/ 3 w 31"/>
                <a:gd name="T23" fmla="*/ 16 h 22"/>
                <a:gd name="T24" fmla="*/ 0 w 31"/>
                <a:gd name="T25" fmla="*/ 16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22"/>
                <a:gd name="T41" fmla="*/ 31 w 31"/>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22">
                  <a:moveTo>
                    <a:pt x="0" y="16"/>
                  </a:moveTo>
                  <a:lnTo>
                    <a:pt x="7" y="11"/>
                  </a:lnTo>
                  <a:lnTo>
                    <a:pt x="14" y="6"/>
                  </a:lnTo>
                  <a:lnTo>
                    <a:pt x="24" y="2"/>
                  </a:lnTo>
                  <a:lnTo>
                    <a:pt x="31" y="0"/>
                  </a:lnTo>
                  <a:lnTo>
                    <a:pt x="29" y="6"/>
                  </a:lnTo>
                  <a:lnTo>
                    <a:pt x="24" y="13"/>
                  </a:lnTo>
                  <a:lnTo>
                    <a:pt x="19" y="19"/>
                  </a:lnTo>
                  <a:lnTo>
                    <a:pt x="16" y="22"/>
                  </a:lnTo>
                  <a:lnTo>
                    <a:pt x="13" y="21"/>
                  </a:lnTo>
                  <a:lnTo>
                    <a:pt x="8" y="19"/>
                  </a:lnTo>
                  <a:lnTo>
                    <a:pt x="3" y="16"/>
                  </a:lnTo>
                  <a:lnTo>
                    <a:pt x="0" y="16"/>
                  </a:lnTo>
                  <a:close/>
                </a:path>
              </a:pathLst>
            </a:custGeom>
            <a:solidFill>
              <a:srgbClr val="FFF2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i="1">
                <a:solidFill>
                  <a:srgbClr val="000000"/>
                </a:solidFill>
                <a:latin typeface="Eras Medium ITC" pitchFamily="34" charset="0"/>
              </a:endParaRPr>
            </a:p>
          </p:txBody>
        </p:sp>
        <p:sp>
          <p:nvSpPr>
            <p:cNvPr id="32808" name="Freeform 76"/>
            <p:cNvSpPr>
              <a:spLocks/>
            </p:cNvSpPr>
            <p:nvPr/>
          </p:nvSpPr>
          <p:spPr bwMode="auto">
            <a:xfrm>
              <a:off x="2912" y="3708"/>
              <a:ext cx="26" cy="22"/>
            </a:xfrm>
            <a:custGeom>
              <a:avLst/>
              <a:gdLst>
                <a:gd name="T0" fmla="*/ 19 w 26"/>
                <a:gd name="T1" fmla="*/ 22 h 22"/>
                <a:gd name="T2" fmla="*/ 21 w 26"/>
                <a:gd name="T3" fmla="*/ 16 h 22"/>
                <a:gd name="T4" fmla="*/ 24 w 26"/>
                <a:gd name="T5" fmla="*/ 8 h 22"/>
                <a:gd name="T6" fmla="*/ 25 w 26"/>
                <a:gd name="T7" fmla="*/ 3 h 22"/>
                <a:gd name="T8" fmla="*/ 26 w 26"/>
                <a:gd name="T9" fmla="*/ 0 h 22"/>
                <a:gd name="T10" fmla="*/ 20 w 26"/>
                <a:gd name="T11" fmla="*/ 1 h 22"/>
                <a:gd name="T12" fmla="*/ 11 w 26"/>
                <a:gd name="T13" fmla="*/ 2 h 22"/>
                <a:gd name="T14" fmla="*/ 4 w 26"/>
                <a:gd name="T15" fmla="*/ 6 h 22"/>
                <a:gd name="T16" fmla="*/ 0 w 26"/>
                <a:gd name="T17" fmla="*/ 11 h 22"/>
                <a:gd name="T18" fmla="*/ 4 w 26"/>
                <a:gd name="T19" fmla="*/ 14 h 22"/>
                <a:gd name="T20" fmla="*/ 8 w 26"/>
                <a:gd name="T21" fmla="*/ 18 h 22"/>
                <a:gd name="T22" fmla="*/ 14 w 26"/>
                <a:gd name="T23" fmla="*/ 20 h 22"/>
                <a:gd name="T24" fmla="*/ 19 w 26"/>
                <a:gd name="T25" fmla="*/ 22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22"/>
                <a:gd name="T41" fmla="*/ 26 w 26"/>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22">
                  <a:moveTo>
                    <a:pt x="19" y="22"/>
                  </a:moveTo>
                  <a:lnTo>
                    <a:pt x="21" y="16"/>
                  </a:lnTo>
                  <a:lnTo>
                    <a:pt x="24" y="8"/>
                  </a:lnTo>
                  <a:lnTo>
                    <a:pt x="25" y="3"/>
                  </a:lnTo>
                  <a:lnTo>
                    <a:pt x="26" y="0"/>
                  </a:lnTo>
                  <a:lnTo>
                    <a:pt x="20" y="1"/>
                  </a:lnTo>
                  <a:lnTo>
                    <a:pt x="11" y="2"/>
                  </a:lnTo>
                  <a:lnTo>
                    <a:pt x="4" y="6"/>
                  </a:lnTo>
                  <a:lnTo>
                    <a:pt x="0" y="11"/>
                  </a:lnTo>
                  <a:lnTo>
                    <a:pt x="4" y="14"/>
                  </a:lnTo>
                  <a:lnTo>
                    <a:pt x="8" y="18"/>
                  </a:lnTo>
                  <a:lnTo>
                    <a:pt x="14" y="20"/>
                  </a:lnTo>
                  <a:lnTo>
                    <a:pt x="19" y="22"/>
                  </a:lnTo>
                  <a:close/>
                </a:path>
              </a:pathLst>
            </a:custGeom>
            <a:solidFill>
              <a:srgbClr val="FFF2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i="1">
                <a:solidFill>
                  <a:srgbClr val="000000"/>
                </a:solidFill>
                <a:latin typeface="Eras Medium ITC" pitchFamily="34" charset="0"/>
              </a:endParaRPr>
            </a:p>
          </p:txBody>
        </p:sp>
        <p:sp>
          <p:nvSpPr>
            <p:cNvPr id="32809" name="Freeform 77"/>
            <p:cNvSpPr>
              <a:spLocks/>
            </p:cNvSpPr>
            <p:nvPr/>
          </p:nvSpPr>
          <p:spPr bwMode="auto">
            <a:xfrm>
              <a:off x="2912" y="3683"/>
              <a:ext cx="19" cy="10"/>
            </a:xfrm>
            <a:custGeom>
              <a:avLst/>
              <a:gdLst>
                <a:gd name="T0" fmla="*/ 0 w 19"/>
                <a:gd name="T1" fmla="*/ 10 h 10"/>
                <a:gd name="T2" fmla="*/ 4 w 19"/>
                <a:gd name="T3" fmla="*/ 6 h 10"/>
                <a:gd name="T4" fmla="*/ 9 w 19"/>
                <a:gd name="T5" fmla="*/ 4 h 10"/>
                <a:gd name="T6" fmla="*/ 14 w 19"/>
                <a:gd name="T7" fmla="*/ 1 h 10"/>
                <a:gd name="T8" fmla="*/ 18 w 19"/>
                <a:gd name="T9" fmla="*/ 0 h 10"/>
                <a:gd name="T10" fmla="*/ 19 w 19"/>
                <a:gd name="T11" fmla="*/ 1 h 10"/>
                <a:gd name="T12" fmla="*/ 19 w 19"/>
                <a:gd name="T13" fmla="*/ 3 h 10"/>
                <a:gd name="T14" fmla="*/ 19 w 19"/>
                <a:gd name="T15" fmla="*/ 5 h 10"/>
                <a:gd name="T16" fmla="*/ 19 w 19"/>
                <a:gd name="T17" fmla="*/ 7 h 10"/>
                <a:gd name="T18" fmla="*/ 16 w 19"/>
                <a:gd name="T19" fmla="*/ 9 h 10"/>
                <a:gd name="T20" fmla="*/ 11 w 19"/>
                <a:gd name="T21" fmla="*/ 10 h 10"/>
                <a:gd name="T22" fmla="*/ 5 w 19"/>
                <a:gd name="T23" fmla="*/ 10 h 10"/>
                <a:gd name="T24" fmla="*/ 0 w 19"/>
                <a:gd name="T25" fmla="*/ 10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10"/>
                <a:gd name="T41" fmla="*/ 19 w 19"/>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10">
                  <a:moveTo>
                    <a:pt x="0" y="10"/>
                  </a:moveTo>
                  <a:lnTo>
                    <a:pt x="4" y="6"/>
                  </a:lnTo>
                  <a:lnTo>
                    <a:pt x="9" y="4"/>
                  </a:lnTo>
                  <a:lnTo>
                    <a:pt x="14" y="1"/>
                  </a:lnTo>
                  <a:lnTo>
                    <a:pt x="18" y="0"/>
                  </a:lnTo>
                  <a:lnTo>
                    <a:pt x="19" y="1"/>
                  </a:lnTo>
                  <a:lnTo>
                    <a:pt x="19" y="3"/>
                  </a:lnTo>
                  <a:lnTo>
                    <a:pt x="19" y="5"/>
                  </a:lnTo>
                  <a:lnTo>
                    <a:pt x="19" y="7"/>
                  </a:lnTo>
                  <a:lnTo>
                    <a:pt x="16" y="9"/>
                  </a:lnTo>
                  <a:lnTo>
                    <a:pt x="11" y="10"/>
                  </a:lnTo>
                  <a:lnTo>
                    <a:pt x="5" y="10"/>
                  </a:lnTo>
                  <a:lnTo>
                    <a:pt x="0" y="10"/>
                  </a:lnTo>
                  <a:close/>
                </a:path>
              </a:pathLst>
            </a:custGeom>
            <a:solidFill>
              <a:srgbClr val="FFF2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i="1">
                <a:solidFill>
                  <a:srgbClr val="000000"/>
                </a:solidFill>
                <a:latin typeface="Eras Medium ITC" pitchFamily="34" charset="0"/>
              </a:endParaRPr>
            </a:p>
          </p:txBody>
        </p:sp>
        <p:sp>
          <p:nvSpPr>
            <p:cNvPr id="32810" name="Freeform 78"/>
            <p:cNvSpPr>
              <a:spLocks/>
            </p:cNvSpPr>
            <p:nvPr/>
          </p:nvSpPr>
          <p:spPr bwMode="auto">
            <a:xfrm>
              <a:off x="2904" y="3665"/>
              <a:ext cx="11" cy="8"/>
            </a:xfrm>
            <a:custGeom>
              <a:avLst/>
              <a:gdLst>
                <a:gd name="T0" fmla="*/ 0 w 11"/>
                <a:gd name="T1" fmla="*/ 8 h 8"/>
                <a:gd name="T2" fmla="*/ 1 w 11"/>
                <a:gd name="T3" fmla="*/ 6 h 8"/>
                <a:gd name="T4" fmla="*/ 2 w 11"/>
                <a:gd name="T5" fmla="*/ 2 h 8"/>
                <a:gd name="T6" fmla="*/ 5 w 11"/>
                <a:gd name="T7" fmla="*/ 1 h 8"/>
                <a:gd name="T8" fmla="*/ 7 w 11"/>
                <a:gd name="T9" fmla="*/ 0 h 8"/>
                <a:gd name="T10" fmla="*/ 8 w 11"/>
                <a:gd name="T11" fmla="*/ 1 h 8"/>
                <a:gd name="T12" fmla="*/ 10 w 11"/>
                <a:gd name="T13" fmla="*/ 3 h 8"/>
                <a:gd name="T14" fmla="*/ 11 w 11"/>
                <a:gd name="T15" fmla="*/ 6 h 8"/>
                <a:gd name="T16" fmla="*/ 11 w 11"/>
                <a:gd name="T17" fmla="*/ 7 h 8"/>
                <a:gd name="T18" fmla="*/ 0 w 11"/>
                <a:gd name="T19" fmla="*/ 8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8"/>
                <a:gd name="T32" fmla="*/ 11 w 11"/>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8">
                  <a:moveTo>
                    <a:pt x="0" y="8"/>
                  </a:moveTo>
                  <a:lnTo>
                    <a:pt x="1" y="6"/>
                  </a:lnTo>
                  <a:lnTo>
                    <a:pt x="2" y="2"/>
                  </a:lnTo>
                  <a:lnTo>
                    <a:pt x="5" y="1"/>
                  </a:lnTo>
                  <a:lnTo>
                    <a:pt x="7" y="0"/>
                  </a:lnTo>
                  <a:lnTo>
                    <a:pt x="8" y="1"/>
                  </a:lnTo>
                  <a:lnTo>
                    <a:pt x="10" y="3"/>
                  </a:lnTo>
                  <a:lnTo>
                    <a:pt x="11" y="6"/>
                  </a:lnTo>
                  <a:lnTo>
                    <a:pt x="11" y="7"/>
                  </a:lnTo>
                  <a:lnTo>
                    <a:pt x="0" y="8"/>
                  </a:lnTo>
                  <a:close/>
                </a:path>
              </a:pathLst>
            </a:custGeom>
            <a:solidFill>
              <a:srgbClr val="FFF2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i="1">
                <a:solidFill>
                  <a:srgbClr val="000000"/>
                </a:solidFill>
                <a:latin typeface="Eras Medium ITC" pitchFamily="34" charset="0"/>
              </a:endParaRPr>
            </a:p>
          </p:txBody>
        </p:sp>
        <p:sp>
          <p:nvSpPr>
            <p:cNvPr id="32811" name="Freeform 79"/>
            <p:cNvSpPr>
              <a:spLocks/>
            </p:cNvSpPr>
            <p:nvPr/>
          </p:nvSpPr>
          <p:spPr bwMode="auto">
            <a:xfrm>
              <a:off x="3113" y="3703"/>
              <a:ext cx="11" cy="12"/>
            </a:xfrm>
            <a:custGeom>
              <a:avLst/>
              <a:gdLst>
                <a:gd name="T0" fmla="*/ 11 w 11"/>
                <a:gd name="T1" fmla="*/ 12 h 12"/>
                <a:gd name="T2" fmla="*/ 9 w 11"/>
                <a:gd name="T3" fmla="*/ 12 h 12"/>
                <a:gd name="T4" fmla="*/ 6 w 11"/>
                <a:gd name="T5" fmla="*/ 12 h 12"/>
                <a:gd name="T6" fmla="*/ 3 w 11"/>
                <a:gd name="T7" fmla="*/ 12 h 12"/>
                <a:gd name="T8" fmla="*/ 0 w 11"/>
                <a:gd name="T9" fmla="*/ 12 h 12"/>
                <a:gd name="T10" fmla="*/ 0 w 11"/>
                <a:gd name="T11" fmla="*/ 10 h 12"/>
                <a:gd name="T12" fmla="*/ 0 w 11"/>
                <a:gd name="T13" fmla="*/ 6 h 12"/>
                <a:gd name="T14" fmla="*/ 0 w 11"/>
                <a:gd name="T15" fmla="*/ 2 h 12"/>
                <a:gd name="T16" fmla="*/ 2 w 11"/>
                <a:gd name="T17" fmla="*/ 0 h 12"/>
                <a:gd name="T18" fmla="*/ 5 w 11"/>
                <a:gd name="T19" fmla="*/ 0 h 12"/>
                <a:gd name="T20" fmla="*/ 8 w 11"/>
                <a:gd name="T21" fmla="*/ 3 h 12"/>
                <a:gd name="T22" fmla="*/ 10 w 11"/>
                <a:gd name="T23" fmla="*/ 8 h 12"/>
                <a:gd name="T24" fmla="*/ 11 w 11"/>
                <a:gd name="T25" fmla="*/ 12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12"/>
                <a:gd name="T41" fmla="*/ 11 w 11"/>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12">
                  <a:moveTo>
                    <a:pt x="11" y="12"/>
                  </a:moveTo>
                  <a:lnTo>
                    <a:pt x="9" y="12"/>
                  </a:lnTo>
                  <a:lnTo>
                    <a:pt x="6" y="12"/>
                  </a:lnTo>
                  <a:lnTo>
                    <a:pt x="3" y="12"/>
                  </a:lnTo>
                  <a:lnTo>
                    <a:pt x="0" y="12"/>
                  </a:lnTo>
                  <a:lnTo>
                    <a:pt x="0" y="10"/>
                  </a:lnTo>
                  <a:lnTo>
                    <a:pt x="0" y="6"/>
                  </a:lnTo>
                  <a:lnTo>
                    <a:pt x="0" y="2"/>
                  </a:lnTo>
                  <a:lnTo>
                    <a:pt x="2" y="0"/>
                  </a:lnTo>
                  <a:lnTo>
                    <a:pt x="5" y="0"/>
                  </a:lnTo>
                  <a:lnTo>
                    <a:pt x="8" y="3"/>
                  </a:lnTo>
                  <a:lnTo>
                    <a:pt x="10" y="8"/>
                  </a:lnTo>
                  <a:lnTo>
                    <a:pt x="11" y="12"/>
                  </a:lnTo>
                  <a:close/>
                </a:path>
              </a:pathLst>
            </a:custGeom>
            <a:solidFill>
              <a:srgbClr val="FFF2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i="1">
                <a:solidFill>
                  <a:srgbClr val="000000"/>
                </a:solidFill>
                <a:latin typeface="Eras Medium ITC" pitchFamily="34" charset="0"/>
              </a:endParaRPr>
            </a:p>
          </p:txBody>
        </p:sp>
        <p:sp>
          <p:nvSpPr>
            <p:cNvPr id="32812" name="Freeform 80"/>
            <p:cNvSpPr>
              <a:spLocks/>
            </p:cNvSpPr>
            <p:nvPr/>
          </p:nvSpPr>
          <p:spPr bwMode="auto">
            <a:xfrm>
              <a:off x="3121" y="3732"/>
              <a:ext cx="11" cy="16"/>
            </a:xfrm>
            <a:custGeom>
              <a:avLst/>
              <a:gdLst>
                <a:gd name="T0" fmla="*/ 0 w 11"/>
                <a:gd name="T1" fmla="*/ 3 h 16"/>
                <a:gd name="T2" fmla="*/ 1 w 11"/>
                <a:gd name="T3" fmla="*/ 3 h 16"/>
                <a:gd name="T4" fmla="*/ 2 w 11"/>
                <a:gd name="T5" fmla="*/ 1 h 16"/>
                <a:gd name="T6" fmla="*/ 5 w 11"/>
                <a:gd name="T7" fmla="*/ 0 h 16"/>
                <a:gd name="T8" fmla="*/ 6 w 11"/>
                <a:gd name="T9" fmla="*/ 1 h 16"/>
                <a:gd name="T10" fmla="*/ 7 w 11"/>
                <a:gd name="T11" fmla="*/ 4 h 16"/>
                <a:gd name="T12" fmla="*/ 8 w 11"/>
                <a:gd name="T13" fmla="*/ 9 h 16"/>
                <a:gd name="T14" fmla="*/ 11 w 11"/>
                <a:gd name="T15" fmla="*/ 12 h 16"/>
                <a:gd name="T16" fmla="*/ 11 w 11"/>
                <a:gd name="T17" fmla="*/ 15 h 16"/>
                <a:gd name="T18" fmla="*/ 9 w 11"/>
                <a:gd name="T19" fmla="*/ 15 h 16"/>
                <a:gd name="T20" fmla="*/ 7 w 11"/>
                <a:gd name="T21" fmla="*/ 16 h 16"/>
                <a:gd name="T22" fmla="*/ 5 w 11"/>
                <a:gd name="T23" fmla="*/ 16 h 16"/>
                <a:gd name="T24" fmla="*/ 3 w 11"/>
                <a:gd name="T25" fmla="*/ 16 h 16"/>
                <a:gd name="T26" fmla="*/ 3 w 11"/>
                <a:gd name="T27" fmla="*/ 14 h 16"/>
                <a:gd name="T28" fmla="*/ 2 w 11"/>
                <a:gd name="T29" fmla="*/ 10 h 16"/>
                <a:gd name="T30" fmla="*/ 1 w 11"/>
                <a:gd name="T31" fmla="*/ 6 h 16"/>
                <a:gd name="T32" fmla="*/ 0 w 11"/>
                <a:gd name="T33" fmla="*/ 3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
                <a:gd name="T52" fmla="*/ 0 h 16"/>
                <a:gd name="T53" fmla="*/ 11 w 11"/>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 h="16">
                  <a:moveTo>
                    <a:pt x="0" y="3"/>
                  </a:moveTo>
                  <a:lnTo>
                    <a:pt x="1" y="3"/>
                  </a:lnTo>
                  <a:lnTo>
                    <a:pt x="2" y="1"/>
                  </a:lnTo>
                  <a:lnTo>
                    <a:pt x="5" y="0"/>
                  </a:lnTo>
                  <a:lnTo>
                    <a:pt x="6" y="1"/>
                  </a:lnTo>
                  <a:lnTo>
                    <a:pt x="7" y="4"/>
                  </a:lnTo>
                  <a:lnTo>
                    <a:pt x="8" y="9"/>
                  </a:lnTo>
                  <a:lnTo>
                    <a:pt x="11" y="12"/>
                  </a:lnTo>
                  <a:lnTo>
                    <a:pt x="11" y="15"/>
                  </a:lnTo>
                  <a:lnTo>
                    <a:pt x="9" y="15"/>
                  </a:lnTo>
                  <a:lnTo>
                    <a:pt x="7" y="16"/>
                  </a:lnTo>
                  <a:lnTo>
                    <a:pt x="5" y="16"/>
                  </a:lnTo>
                  <a:lnTo>
                    <a:pt x="3" y="16"/>
                  </a:lnTo>
                  <a:lnTo>
                    <a:pt x="3" y="14"/>
                  </a:lnTo>
                  <a:lnTo>
                    <a:pt x="2" y="10"/>
                  </a:lnTo>
                  <a:lnTo>
                    <a:pt x="1" y="6"/>
                  </a:lnTo>
                  <a:lnTo>
                    <a:pt x="0" y="3"/>
                  </a:lnTo>
                  <a:close/>
                </a:path>
              </a:pathLst>
            </a:custGeom>
            <a:solidFill>
              <a:srgbClr val="FFF2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i="1">
                <a:solidFill>
                  <a:srgbClr val="000000"/>
                </a:solidFill>
                <a:latin typeface="Eras Medium ITC" pitchFamily="34" charset="0"/>
              </a:endParaRPr>
            </a:p>
          </p:txBody>
        </p:sp>
        <p:sp>
          <p:nvSpPr>
            <p:cNvPr id="32813" name="Freeform 81"/>
            <p:cNvSpPr>
              <a:spLocks/>
            </p:cNvSpPr>
            <p:nvPr/>
          </p:nvSpPr>
          <p:spPr bwMode="auto">
            <a:xfrm>
              <a:off x="3127" y="3764"/>
              <a:ext cx="10" cy="12"/>
            </a:xfrm>
            <a:custGeom>
              <a:avLst/>
              <a:gdLst>
                <a:gd name="T0" fmla="*/ 8 w 10"/>
                <a:gd name="T1" fmla="*/ 0 h 12"/>
                <a:gd name="T2" fmla="*/ 10 w 10"/>
                <a:gd name="T3" fmla="*/ 1 h 12"/>
                <a:gd name="T4" fmla="*/ 10 w 10"/>
                <a:gd name="T5" fmla="*/ 5 h 12"/>
                <a:gd name="T6" fmla="*/ 8 w 10"/>
                <a:gd name="T7" fmla="*/ 9 h 12"/>
                <a:gd name="T8" fmla="*/ 8 w 10"/>
                <a:gd name="T9" fmla="*/ 11 h 12"/>
                <a:gd name="T10" fmla="*/ 7 w 10"/>
                <a:gd name="T11" fmla="*/ 12 h 12"/>
                <a:gd name="T12" fmla="*/ 5 w 10"/>
                <a:gd name="T13" fmla="*/ 12 h 12"/>
                <a:gd name="T14" fmla="*/ 2 w 10"/>
                <a:gd name="T15" fmla="*/ 12 h 12"/>
                <a:gd name="T16" fmla="*/ 0 w 10"/>
                <a:gd name="T17" fmla="*/ 11 h 12"/>
                <a:gd name="T18" fmla="*/ 0 w 10"/>
                <a:gd name="T19" fmla="*/ 9 h 12"/>
                <a:gd name="T20" fmla="*/ 1 w 10"/>
                <a:gd name="T21" fmla="*/ 5 h 12"/>
                <a:gd name="T22" fmla="*/ 5 w 10"/>
                <a:gd name="T23" fmla="*/ 2 h 12"/>
                <a:gd name="T24" fmla="*/ 8 w 10"/>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2"/>
                <a:gd name="T41" fmla="*/ 10 w 10"/>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2">
                  <a:moveTo>
                    <a:pt x="8" y="0"/>
                  </a:moveTo>
                  <a:lnTo>
                    <a:pt x="10" y="1"/>
                  </a:lnTo>
                  <a:lnTo>
                    <a:pt x="10" y="5"/>
                  </a:lnTo>
                  <a:lnTo>
                    <a:pt x="8" y="9"/>
                  </a:lnTo>
                  <a:lnTo>
                    <a:pt x="8" y="11"/>
                  </a:lnTo>
                  <a:lnTo>
                    <a:pt x="7" y="12"/>
                  </a:lnTo>
                  <a:lnTo>
                    <a:pt x="5" y="12"/>
                  </a:lnTo>
                  <a:lnTo>
                    <a:pt x="2" y="12"/>
                  </a:lnTo>
                  <a:lnTo>
                    <a:pt x="0" y="11"/>
                  </a:lnTo>
                  <a:lnTo>
                    <a:pt x="0" y="9"/>
                  </a:lnTo>
                  <a:lnTo>
                    <a:pt x="1" y="5"/>
                  </a:lnTo>
                  <a:lnTo>
                    <a:pt x="5" y="2"/>
                  </a:lnTo>
                  <a:lnTo>
                    <a:pt x="8" y="0"/>
                  </a:lnTo>
                  <a:close/>
                </a:path>
              </a:pathLst>
            </a:custGeom>
            <a:solidFill>
              <a:srgbClr val="FFF2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i="1">
                <a:solidFill>
                  <a:srgbClr val="000000"/>
                </a:solidFill>
                <a:latin typeface="Eras Medium ITC" pitchFamily="34" charset="0"/>
              </a:endParaRPr>
            </a:p>
          </p:txBody>
        </p:sp>
        <p:sp>
          <p:nvSpPr>
            <p:cNvPr id="32814" name="Freeform 82"/>
            <p:cNvSpPr>
              <a:spLocks/>
            </p:cNvSpPr>
            <p:nvPr/>
          </p:nvSpPr>
          <p:spPr bwMode="auto">
            <a:xfrm>
              <a:off x="3126" y="3787"/>
              <a:ext cx="18" cy="20"/>
            </a:xfrm>
            <a:custGeom>
              <a:avLst/>
              <a:gdLst>
                <a:gd name="T0" fmla="*/ 13 w 18"/>
                <a:gd name="T1" fmla="*/ 1 h 20"/>
                <a:gd name="T2" fmla="*/ 14 w 18"/>
                <a:gd name="T3" fmla="*/ 5 h 20"/>
                <a:gd name="T4" fmla="*/ 17 w 18"/>
                <a:gd name="T5" fmla="*/ 10 h 20"/>
                <a:gd name="T6" fmla="*/ 18 w 18"/>
                <a:gd name="T7" fmla="*/ 16 h 20"/>
                <a:gd name="T8" fmla="*/ 18 w 18"/>
                <a:gd name="T9" fmla="*/ 19 h 20"/>
                <a:gd name="T10" fmla="*/ 16 w 18"/>
                <a:gd name="T11" fmla="*/ 20 h 20"/>
                <a:gd name="T12" fmla="*/ 11 w 18"/>
                <a:gd name="T13" fmla="*/ 20 h 20"/>
                <a:gd name="T14" fmla="*/ 4 w 18"/>
                <a:gd name="T15" fmla="*/ 20 h 20"/>
                <a:gd name="T16" fmla="*/ 2 w 18"/>
                <a:gd name="T17" fmla="*/ 20 h 20"/>
                <a:gd name="T18" fmla="*/ 2 w 18"/>
                <a:gd name="T19" fmla="*/ 16 h 20"/>
                <a:gd name="T20" fmla="*/ 1 w 18"/>
                <a:gd name="T21" fmla="*/ 11 h 20"/>
                <a:gd name="T22" fmla="*/ 0 w 18"/>
                <a:gd name="T23" fmla="*/ 8 h 20"/>
                <a:gd name="T24" fmla="*/ 1 w 18"/>
                <a:gd name="T25" fmla="*/ 5 h 20"/>
                <a:gd name="T26" fmla="*/ 4 w 18"/>
                <a:gd name="T27" fmla="*/ 4 h 20"/>
                <a:gd name="T28" fmla="*/ 8 w 18"/>
                <a:gd name="T29" fmla="*/ 1 h 20"/>
                <a:gd name="T30" fmla="*/ 11 w 18"/>
                <a:gd name="T31" fmla="*/ 0 h 20"/>
                <a:gd name="T32" fmla="*/ 13 w 18"/>
                <a:gd name="T33" fmla="*/ 1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
                <a:gd name="T52" fmla="*/ 0 h 20"/>
                <a:gd name="T53" fmla="*/ 18 w 18"/>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 h="20">
                  <a:moveTo>
                    <a:pt x="13" y="1"/>
                  </a:moveTo>
                  <a:lnTo>
                    <a:pt x="14" y="5"/>
                  </a:lnTo>
                  <a:lnTo>
                    <a:pt x="17" y="10"/>
                  </a:lnTo>
                  <a:lnTo>
                    <a:pt x="18" y="16"/>
                  </a:lnTo>
                  <a:lnTo>
                    <a:pt x="18" y="19"/>
                  </a:lnTo>
                  <a:lnTo>
                    <a:pt x="16" y="20"/>
                  </a:lnTo>
                  <a:lnTo>
                    <a:pt x="11" y="20"/>
                  </a:lnTo>
                  <a:lnTo>
                    <a:pt x="4" y="20"/>
                  </a:lnTo>
                  <a:lnTo>
                    <a:pt x="2" y="20"/>
                  </a:lnTo>
                  <a:lnTo>
                    <a:pt x="2" y="16"/>
                  </a:lnTo>
                  <a:lnTo>
                    <a:pt x="1" y="11"/>
                  </a:lnTo>
                  <a:lnTo>
                    <a:pt x="0" y="8"/>
                  </a:lnTo>
                  <a:lnTo>
                    <a:pt x="1" y="5"/>
                  </a:lnTo>
                  <a:lnTo>
                    <a:pt x="4" y="4"/>
                  </a:lnTo>
                  <a:lnTo>
                    <a:pt x="8" y="1"/>
                  </a:lnTo>
                  <a:lnTo>
                    <a:pt x="11" y="0"/>
                  </a:lnTo>
                  <a:lnTo>
                    <a:pt x="13" y="1"/>
                  </a:lnTo>
                  <a:close/>
                </a:path>
              </a:pathLst>
            </a:custGeom>
            <a:solidFill>
              <a:srgbClr val="FFF2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i="1">
                <a:solidFill>
                  <a:srgbClr val="000000"/>
                </a:solidFill>
                <a:latin typeface="Eras Medium ITC" pitchFamily="34" charset="0"/>
              </a:endParaRPr>
            </a:p>
          </p:txBody>
        </p:sp>
        <p:sp>
          <p:nvSpPr>
            <p:cNvPr id="32815" name="Freeform 83"/>
            <p:cNvSpPr>
              <a:spLocks/>
            </p:cNvSpPr>
            <p:nvPr/>
          </p:nvSpPr>
          <p:spPr bwMode="auto">
            <a:xfrm>
              <a:off x="2939" y="3617"/>
              <a:ext cx="20" cy="32"/>
            </a:xfrm>
            <a:custGeom>
              <a:avLst/>
              <a:gdLst>
                <a:gd name="T0" fmla="*/ 8 w 20"/>
                <a:gd name="T1" fmla="*/ 32 h 32"/>
                <a:gd name="T2" fmla="*/ 6 w 20"/>
                <a:gd name="T3" fmla="*/ 32 h 32"/>
                <a:gd name="T4" fmla="*/ 4 w 20"/>
                <a:gd name="T5" fmla="*/ 32 h 32"/>
                <a:gd name="T6" fmla="*/ 2 w 20"/>
                <a:gd name="T7" fmla="*/ 31 h 32"/>
                <a:gd name="T8" fmla="*/ 0 w 20"/>
                <a:gd name="T9" fmla="*/ 29 h 32"/>
                <a:gd name="T10" fmla="*/ 0 w 20"/>
                <a:gd name="T11" fmla="*/ 23 h 32"/>
                <a:gd name="T12" fmla="*/ 3 w 20"/>
                <a:gd name="T13" fmla="*/ 13 h 32"/>
                <a:gd name="T14" fmla="*/ 5 w 20"/>
                <a:gd name="T15" fmla="*/ 4 h 32"/>
                <a:gd name="T16" fmla="*/ 9 w 20"/>
                <a:gd name="T17" fmla="*/ 0 h 32"/>
                <a:gd name="T18" fmla="*/ 13 w 20"/>
                <a:gd name="T19" fmla="*/ 1 h 32"/>
                <a:gd name="T20" fmla="*/ 18 w 20"/>
                <a:gd name="T21" fmla="*/ 4 h 32"/>
                <a:gd name="T22" fmla="*/ 20 w 20"/>
                <a:gd name="T23" fmla="*/ 6 h 32"/>
                <a:gd name="T24" fmla="*/ 20 w 20"/>
                <a:gd name="T25" fmla="*/ 7 h 32"/>
                <a:gd name="T26" fmla="*/ 18 w 20"/>
                <a:gd name="T27" fmla="*/ 9 h 32"/>
                <a:gd name="T28" fmla="*/ 13 w 20"/>
                <a:gd name="T29" fmla="*/ 13 h 32"/>
                <a:gd name="T30" fmla="*/ 9 w 20"/>
                <a:gd name="T31" fmla="*/ 22 h 32"/>
                <a:gd name="T32" fmla="*/ 8 w 20"/>
                <a:gd name="T33" fmla="*/ 32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32"/>
                <a:gd name="T53" fmla="*/ 20 w 20"/>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32">
                  <a:moveTo>
                    <a:pt x="8" y="32"/>
                  </a:moveTo>
                  <a:lnTo>
                    <a:pt x="6" y="32"/>
                  </a:lnTo>
                  <a:lnTo>
                    <a:pt x="4" y="32"/>
                  </a:lnTo>
                  <a:lnTo>
                    <a:pt x="2" y="31"/>
                  </a:lnTo>
                  <a:lnTo>
                    <a:pt x="0" y="29"/>
                  </a:lnTo>
                  <a:lnTo>
                    <a:pt x="0" y="23"/>
                  </a:lnTo>
                  <a:lnTo>
                    <a:pt x="3" y="13"/>
                  </a:lnTo>
                  <a:lnTo>
                    <a:pt x="5" y="4"/>
                  </a:lnTo>
                  <a:lnTo>
                    <a:pt x="9" y="0"/>
                  </a:lnTo>
                  <a:lnTo>
                    <a:pt x="13" y="1"/>
                  </a:lnTo>
                  <a:lnTo>
                    <a:pt x="18" y="4"/>
                  </a:lnTo>
                  <a:lnTo>
                    <a:pt x="20" y="6"/>
                  </a:lnTo>
                  <a:lnTo>
                    <a:pt x="20" y="7"/>
                  </a:lnTo>
                  <a:lnTo>
                    <a:pt x="18" y="9"/>
                  </a:lnTo>
                  <a:lnTo>
                    <a:pt x="13" y="13"/>
                  </a:lnTo>
                  <a:lnTo>
                    <a:pt x="9" y="22"/>
                  </a:lnTo>
                  <a:lnTo>
                    <a:pt x="8"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i="1">
                <a:solidFill>
                  <a:srgbClr val="000000"/>
                </a:solidFill>
                <a:latin typeface="Eras Medium ITC" pitchFamily="34" charset="0"/>
              </a:endParaRPr>
            </a:p>
          </p:txBody>
        </p:sp>
        <p:sp>
          <p:nvSpPr>
            <p:cNvPr id="32816" name="Freeform 84"/>
            <p:cNvSpPr>
              <a:spLocks/>
            </p:cNvSpPr>
            <p:nvPr/>
          </p:nvSpPr>
          <p:spPr bwMode="auto">
            <a:xfrm>
              <a:off x="2969" y="3561"/>
              <a:ext cx="35" cy="16"/>
            </a:xfrm>
            <a:custGeom>
              <a:avLst/>
              <a:gdLst>
                <a:gd name="T0" fmla="*/ 0 w 35"/>
                <a:gd name="T1" fmla="*/ 3 h 16"/>
                <a:gd name="T2" fmla="*/ 2 w 35"/>
                <a:gd name="T3" fmla="*/ 2 h 16"/>
                <a:gd name="T4" fmla="*/ 6 w 35"/>
                <a:gd name="T5" fmla="*/ 1 h 16"/>
                <a:gd name="T6" fmla="*/ 10 w 35"/>
                <a:gd name="T7" fmla="*/ 0 h 16"/>
                <a:gd name="T8" fmla="*/ 13 w 35"/>
                <a:gd name="T9" fmla="*/ 0 h 16"/>
                <a:gd name="T10" fmla="*/ 19 w 35"/>
                <a:gd name="T11" fmla="*/ 1 h 16"/>
                <a:gd name="T12" fmla="*/ 27 w 35"/>
                <a:gd name="T13" fmla="*/ 3 h 16"/>
                <a:gd name="T14" fmla="*/ 34 w 35"/>
                <a:gd name="T15" fmla="*/ 7 h 16"/>
                <a:gd name="T16" fmla="*/ 35 w 35"/>
                <a:gd name="T17" fmla="*/ 11 h 16"/>
                <a:gd name="T18" fmla="*/ 32 w 35"/>
                <a:gd name="T19" fmla="*/ 13 h 16"/>
                <a:gd name="T20" fmla="*/ 29 w 35"/>
                <a:gd name="T21" fmla="*/ 16 h 16"/>
                <a:gd name="T22" fmla="*/ 25 w 35"/>
                <a:gd name="T23" fmla="*/ 16 h 16"/>
                <a:gd name="T24" fmla="*/ 23 w 35"/>
                <a:gd name="T25" fmla="*/ 16 h 16"/>
                <a:gd name="T26" fmla="*/ 19 w 35"/>
                <a:gd name="T27" fmla="*/ 13 h 16"/>
                <a:gd name="T28" fmla="*/ 16 w 35"/>
                <a:gd name="T29" fmla="*/ 9 h 16"/>
                <a:gd name="T30" fmla="*/ 10 w 35"/>
                <a:gd name="T31" fmla="*/ 5 h 16"/>
                <a:gd name="T32" fmla="*/ 0 w 35"/>
                <a:gd name="T33" fmla="*/ 3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
                <a:gd name="T52" fmla="*/ 0 h 16"/>
                <a:gd name="T53" fmla="*/ 35 w 35"/>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 h="16">
                  <a:moveTo>
                    <a:pt x="0" y="3"/>
                  </a:moveTo>
                  <a:lnTo>
                    <a:pt x="2" y="2"/>
                  </a:lnTo>
                  <a:lnTo>
                    <a:pt x="6" y="1"/>
                  </a:lnTo>
                  <a:lnTo>
                    <a:pt x="10" y="0"/>
                  </a:lnTo>
                  <a:lnTo>
                    <a:pt x="13" y="0"/>
                  </a:lnTo>
                  <a:lnTo>
                    <a:pt x="19" y="1"/>
                  </a:lnTo>
                  <a:lnTo>
                    <a:pt x="27" y="3"/>
                  </a:lnTo>
                  <a:lnTo>
                    <a:pt x="34" y="7"/>
                  </a:lnTo>
                  <a:lnTo>
                    <a:pt x="35" y="11"/>
                  </a:lnTo>
                  <a:lnTo>
                    <a:pt x="32" y="13"/>
                  </a:lnTo>
                  <a:lnTo>
                    <a:pt x="29" y="16"/>
                  </a:lnTo>
                  <a:lnTo>
                    <a:pt x="25" y="16"/>
                  </a:lnTo>
                  <a:lnTo>
                    <a:pt x="23" y="16"/>
                  </a:lnTo>
                  <a:lnTo>
                    <a:pt x="19" y="13"/>
                  </a:lnTo>
                  <a:lnTo>
                    <a:pt x="16" y="9"/>
                  </a:lnTo>
                  <a:lnTo>
                    <a:pt x="10" y="5"/>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i="1">
                <a:solidFill>
                  <a:srgbClr val="000000"/>
                </a:solidFill>
                <a:latin typeface="Eras Medium ITC" pitchFamily="34" charset="0"/>
              </a:endParaRPr>
            </a:p>
          </p:txBody>
        </p:sp>
        <p:sp>
          <p:nvSpPr>
            <p:cNvPr id="32817" name="Freeform 85"/>
            <p:cNvSpPr>
              <a:spLocks/>
            </p:cNvSpPr>
            <p:nvPr/>
          </p:nvSpPr>
          <p:spPr bwMode="auto">
            <a:xfrm>
              <a:off x="3041" y="3562"/>
              <a:ext cx="40" cy="12"/>
            </a:xfrm>
            <a:custGeom>
              <a:avLst/>
              <a:gdLst>
                <a:gd name="T0" fmla="*/ 0 w 40"/>
                <a:gd name="T1" fmla="*/ 12 h 12"/>
                <a:gd name="T2" fmla="*/ 3 w 40"/>
                <a:gd name="T3" fmla="*/ 8 h 12"/>
                <a:gd name="T4" fmla="*/ 6 w 40"/>
                <a:gd name="T5" fmla="*/ 5 h 12"/>
                <a:gd name="T6" fmla="*/ 10 w 40"/>
                <a:gd name="T7" fmla="*/ 1 h 12"/>
                <a:gd name="T8" fmla="*/ 12 w 40"/>
                <a:gd name="T9" fmla="*/ 0 h 12"/>
                <a:gd name="T10" fmla="*/ 18 w 40"/>
                <a:gd name="T11" fmla="*/ 1 h 12"/>
                <a:gd name="T12" fmla="*/ 28 w 40"/>
                <a:gd name="T13" fmla="*/ 2 h 12"/>
                <a:gd name="T14" fmla="*/ 37 w 40"/>
                <a:gd name="T15" fmla="*/ 5 h 12"/>
                <a:gd name="T16" fmla="*/ 40 w 40"/>
                <a:gd name="T17" fmla="*/ 7 h 12"/>
                <a:gd name="T18" fmla="*/ 39 w 40"/>
                <a:gd name="T19" fmla="*/ 8 h 12"/>
                <a:gd name="T20" fmla="*/ 38 w 40"/>
                <a:gd name="T21" fmla="*/ 11 h 12"/>
                <a:gd name="T22" fmla="*/ 37 w 40"/>
                <a:gd name="T23" fmla="*/ 12 h 12"/>
                <a:gd name="T24" fmla="*/ 34 w 40"/>
                <a:gd name="T25" fmla="*/ 12 h 12"/>
                <a:gd name="T26" fmla="*/ 28 w 40"/>
                <a:gd name="T27" fmla="*/ 12 h 12"/>
                <a:gd name="T28" fmla="*/ 18 w 40"/>
                <a:gd name="T29" fmla="*/ 12 h 12"/>
                <a:gd name="T30" fmla="*/ 7 w 40"/>
                <a:gd name="T31" fmla="*/ 12 h 12"/>
                <a:gd name="T32" fmla="*/ 0 w 40"/>
                <a:gd name="T33" fmla="*/ 12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12"/>
                <a:gd name="T53" fmla="*/ 40 w 40"/>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12">
                  <a:moveTo>
                    <a:pt x="0" y="12"/>
                  </a:moveTo>
                  <a:lnTo>
                    <a:pt x="3" y="8"/>
                  </a:lnTo>
                  <a:lnTo>
                    <a:pt x="6" y="5"/>
                  </a:lnTo>
                  <a:lnTo>
                    <a:pt x="10" y="1"/>
                  </a:lnTo>
                  <a:lnTo>
                    <a:pt x="12" y="0"/>
                  </a:lnTo>
                  <a:lnTo>
                    <a:pt x="18" y="1"/>
                  </a:lnTo>
                  <a:lnTo>
                    <a:pt x="28" y="2"/>
                  </a:lnTo>
                  <a:lnTo>
                    <a:pt x="37" y="5"/>
                  </a:lnTo>
                  <a:lnTo>
                    <a:pt x="40" y="7"/>
                  </a:lnTo>
                  <a:lnTo>
                    <a:pt x="39" y="8"/>
                  </a:lnTo>
                  <a:lnTo>
                    <a:pt x="38" y="11"/>
                  </a:lnTo>
                  <a:lnTo>
                    <a:pt x="37" y="12"/>
                  </a:lnTo>
                  <a:lnTo>
                    <a:pt x="34" y="12"/>
                  </a:lnTo>
                  <a:lnTo>
                    <a:pt x="28" y="12"/>
                  </a:lnTo>
                  <a:lnTo>
                    <a:pt x="18" y="12"/>
                  </a:lnTo>
                  <a:lnTo>
                    <a:pt x="7" y="12"/>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i="1">
                <a:solidFill>
                  <a:srgbClr val="000000"/>
                </a:solidFill>
                <a:latin typeface="Eras Medium ITC" pitchFamily="34" charset="0"/>
              </a:endParaRPr>
            </a:p>
          </p:txBody>
        </p:sp>
        <p:sp>
          <p:nvSpPr>
            <p:cNvPr id="32818" name="Freeform 86"/>
            <p:cNvSpPr>
              <a:spLocks/>
            </p:cNvSpPr>
            <p:nvPr/>
          </p:nvSpPr>
          <p:spPr bwMode="auto">
            <a:xfrm>
              <a:off x="2991" y="3594"/>
              <a:ext cx="24" cy="25"/>
            </a:xfrm>
            <a:custGeom>
              <a:avLst/>
              <a:gdLst>
                <a:gd name="T0" fmla="*/ 12 w 24"/>
                <a:gd name="T1" fmla="*/ 0 h 25"/>
                <a:gd name="T2" fmla="*/ 11 w 24"/>
                <a:gd name="T3" fmla="*/ 2 h 25"/>
                <a:gd name="T4" fmla="*/ 10 w 24"/>
                <a:gd name="T5" fmla="*/ 5 h 25"/>
                <a:gd name="T6" fmla="*/ 11 w 24"/>
                <a:gd name="T7" fmla="*/ 8 h 25"/>
                <a:gd name="T8" fmla="*/ 15 w 24"/>
                <a:gd name="T9" fmla="*/ 11 h 25"/>
                <a:gd name="T10" fmla="*/ 18 w 24"/>
                <a:gd name="T11" fmla="*/ 13 h 25"/>
                <a:gd name="T12" fmla="*/ 22 w 24"/>
                <a:gd name="T13" fmla="*/ 14 h 25"/>
                <a:gd name="T14" fmla="*/ 23 w 24"/>
                <a:gd name="T15" fmla="*/ 17 h 25"/>
                <a:gd name="T16" fmla="*/ 24 w 24"/>
                <a:gd name="T17" fmla="*/ 19 h 25"/>
                <a:gd name="T18" fmla="*/ 23 w 24"/>
                <a:gd name="T19" fmla="*/ 22 h 25"/>
                <a:gd name="T20" fmla="*/ 21 w 24"/>
                <a:gd name="T21" fmla="*/ 24 h 25"/>
                <a:gd name="T22" fmla="*/ 19 w 24"/>
                <a:gd name="T23" fmla="*/ 25 h 25"/>
                <a:gd name="T24" fmla="*/ 17 w 24"/>
                <a:gd name="T25" fmla="*/ 25 h 25"/>
                <a:gd name="T26" fmla="*/ 12 w 24"/>
                <a:gd name="T27" fmla="*/ 24 h 25"/>
                <a:gd name="T28" fmla="*/ 7 w 24"/>
                <a:gd name="T29" fmla="*/ 21 h 25"/>
                <a:gd name="T30" fmla="*/ 1 w 24"/>
                <a:gd name="T31" fmla="*/ 16 h 25"/>
                <a:gd name="T32" fmla="*/ 0 w 24"/>
                <a:gd name="T33" fmla="*/ 13 h 25"/>
                <a:gd name="T34" fmla="*/ 1 w 24"/>
                <a:gd name="T35" fmla="*/ 9 h 25"/>
                <a:gd name="T36" fmla="*/ 5 w 24"/>
                <a:gd name="T37" fmla="*/ 5 h 25"/>
                <a:gd name="T38" fmla="*/ 8 w 24"/>
                <a:gd name="T39" fmla="*/ 1 h 25"/>
                <a:gd name="T40" fmla="*/ 12 w 24"/>
                <a:gd name="T41" fmla="*/ 0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25"/>
                <a:gd name="T65" fmla="*/ 24 w 24"/>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25">
                  <a:moveTo>
                    <a:pt x="12" y="0"/>
                  </a:moveTo>
                  <a:lnTo>
                    <a:pt x="11" y="2"/>
                  </a:lnTo>
                  <a:lnTo>
                    <a:pt x="10" y="5"/>
                  </a:lnTo>
                  <a:lnTo>
                    <a:pt x="11" y="8"/>
                  </a:lnTo>
                  <a:lnTo>
                    <a:pt x="15" y="11"/>
                  </a:lnTo>
                  <a:lnTo>
                    <a:pt x="18" y="13"/>
                  </a:lnTo>
                  <a:lnTo>
                    <a:pt x="22" y="14"/>
                  </a:lnTo>
                  <a:lnTo>
                    <a:pt x="23" y="17"/>
                  </a:lnTo>
                  <a:lnTo>
                    <a:pt x="24" y="19"/>
                  </a:lnTo>
                  <a:lnTo>
                    <a:pt x="23" y="22"/>
                  </a:lnTo>
                  <a:lnTo>
                    <a:pt x="21" y="24"/>
                  </a:lnTo>
                  <a:lnTo>
                    <a:pt x="19" y="25"/>
                  </a:lnTo>
                  <a:lnTo>
                    <a:pt x="17" y="25"/>
                  </a:lnTo>
                  <a:lnTo>
                    <a:pt x="12" y="24"/>
                  </a:lnTo>
                  <a:lnTo>
                    <a:pt x="7" y="21"/>
                  </a:lnTo>
                  <a:lnTo>
                    <a:pt x="1" y="16"/>
                  </a:lnTo>
                  <a:lnTo>
                    <a:pt x="0" y="13"/>
                  </a:lnTo>
                  <a:lnTo>
                    <a:pt x="1" y="9"/>
                  </a:lnTo>
                  <a:lnTo>
                    <a:pt x="5" y="5"/>
                  </a:lnTo>
                  <a:lnTo>
                    <a:pt x="8" y="1"/>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i="1">
                <a:solidFill>
                  <a:srgbClr val="000000"/>
                </a:solidFill>
                <a:latin typeface="Eras Medium ITC" pitchFamily="34" charset="0"/>
              </a:endParaRPr>
            </a:p>
          </p:txBody>
        </p:sp>
        <p:sp>
          <p:nvSpPr>
            <p:cNvPr id="32819" name="Freeform 87"/>
            <p:cNvSpPr>
              <a:spLocks/>
            </p:cNvSpPr>
            <p:nvPr/>
          </p:nvSpPr>
          <p:spPr bwMode="auto">
            <a:xfrm>
              <a:off x="3032" y="3634"/>
              <a:ext cx="31" cy="43"/>
            </a:xfrm>
            <a:custGeom>
              <a:avLst/>
              <a:gdLst>
                <a:gd name="T0" fmla="*/ 8 w 31"/>
                <a:gd name="T1" fmla="*/ 27 h 43"/>
                <a:gd name="T2" fmla="*/ 7 w 31"/>
                <a:gd name="T3" fmla="*/ 27 h 43"/>
                <a:gd name="T4" fmla="*/ 4 w 31"/>
                <a:gd name="T5" fmla="*/ 26 h 43"/>
                <a:gd name="T6" fmla="*/ 2 w 31"/>
                <a:gd name="T7" fmla="*/ 23 h 43"/>
                <a:gd name="T8" fmla="*/ 0 w 31"/>
                <a:gd name="T9" fmla="*/ 21 h 43"/>
                <a:gd name="T10" fmla="*/ 0 w 31"/>
                <a:gd name="T11" fmla="*/ 16 h 43"/>
                <a:gd name="T12" fmla="*/ 3 w 31"/>
                <a:gd name="T13" fmla="*/ 9 h 43"/>
                <a:gd name="T14" fmla="*/ 7 w 31"/>
                <a:gd name="T15" fmla="*/ 4 h 43"/>
                <a:gd name="T16" fmla="*/ 9 w 31"/>
                <a:gd name="T17" fmla="*/ 0 h 43"/>
                <a:gd name="T18" fmla="*/ 13 w 31"/>
                <a:gd name="T19" fmla="*/ 0 h 43"/>
                <a:gd name="T20" fmla="*/ 15 w 31"/>
                <a:gd name="T21" fmla="*/ 1 h 43"/>
                <a:gd name="T22" fmla="*/ 18 w 31"/>
                <a:gd name="T23" fmla="*/ 3 h 43"/>
                <a:gd name="T24" fmla="*/ 18 w 31"/>
                <a:gd name="T25" fmla="*/ 4 h 43"/>
                <a:gd name="T26" fmla="*/ 15 w 31"/>
                <a:gd name="T27" fmla="*/ 5 h 43"/>
                <a:gd name="T28" fmla="*/ 14 w 31"/>
                <a:gd name="T29" fmla="*/ 9 h 43"/>
                <a:gd name="T30" fmla="*/ 13 w 31"/>
                <a:gd name="T31" fmla="*/ 11 h 43"/>
                <a:gd name="T32" fmla="*/ 13 w 31"/>
                <a:gd name="T33" fmla="*/ 14 h 43"/>
                <a:gd name="T34" fmla="*/ 14 w 31"/>
                <a:gd name="T35" fmla="*/ 17 h 43"/>
                <a:gd name="T36" fmla="*/ 15 w 31"/>
                <a:gd name="T37" fmla="*/ 22 h 43"/>
                <a:gd name="T38" fmla="*/ 16 w 31"/>
                <a:gd name="T39" fmla="*/ 27 h 43"/>
                <a:gd name="T40" fmla="*/ 16 w 31"/>
                <a:gd name="T41" fmla="*/ 31 h 43"/>
                <a:gd name="T42" fmla="*/ 20 w 31"/>
                <a:gd name="T43" fmla="*/ 31 h 43"/>
                <a:gd name="T44" fmla="*/ 26 w 31"/>
                <a:gd name="T45" fmla="*/ 33 h 43"/>
                <a:gd name="T46" fmla="*/ 30 w 31"/>
                <a:gd name="T47" fmla="*/ 37 h 43"/>
                <a:gd name="T48" fmla="*/ 31 w 31"/>
                <a:gd name="T49" fmla="*/ 43 h 43"/>
                <a:gd name="T50" fmla="*/ 27 w 31"/>
                <a:gd name="T51" fmla="*/ 43 h 43"/>
                <a:gd name="T52" fmla="*/ 23 w 31"/>
                <a:gd name="T53" fmla="*/ 42 h 43"/>
                <a:gd name="T54" fmla="*/ 18 w 31"/>
                <a:gd name="T55" fmla="*/ 41 h 43"/>
                <a:gd name="T56" fmla="*/ 15 w 31"/>
                <a:gd name="T57" fmla="*/ 41 h 43"/>
                <a:gd name="T58" fmla="*/ 13 w 31"/>
                <a:gd name="T59" fmla="*/ 39 h 43"/>
                <a:gd name="T60" fmla="*/ 10 w 31"/>
                <a:gd name="T61" fmla="*/ 37 h 43"/>
                <a:gd name="T62" fmla="*/ 8 w 31"/>
                <a:gd name="T63" fmla="*/ 33 h 43"/>
                <a:gd name="T64" fmla="*/ 8 w 31"/>
                <a:gd name="T65" fmla="*/ 2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
                <a:gd name="T100" fmla="*/ 0 h 43"/>
                <a:gd name="T101" fmla="*/ 31 w 31"/>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 h="43">
                  <a:moveTo>
                    <a:pt x="8" y="27"/>
                  </a:moveTo>
                  <a:lnTo>
                    <a:pt x="7" y="27"/>
                  </a:lnTo>
                  <a:lnTo>
                    <a:pt x="4" y="26"/>
                  </a:lnTo>
                  <a:lnTo>
                    <a:pt x="2" y="23"/>
                  </a:lnTo>
                  <a:lnTo>
                    <a:pt x="0" y="21"/>
                  </a:lnTo>
                  <a:lnTo>
                    <a:pt x="0" y="16"/>
                  </a:lnTo>
                  <a:lnTo>
                    <a:pt x="3" y="9"/>
                  </a:lnTo>
                  <a:lnTo>
                    <a:pt x="7" y="4"/>
                  </a:lnTo>
                  <a:lnTo>
                    <a:pt x="9" y="0"/>
                  </a:lnTo>
                  <a:lnTo>
                    <a:pt x="13" y="0"/>
                  </a:lnTo>
                  <a:lnTo>
                    <a:pt x="15" y="1"/>
                  </a:lnTo>
                  <a:lnTo>
                    <a:pt x="18" y="3"/>
                  </a:lnTo>
                  <a:lnTo>
                    <a:pt x="18" y="4"/>
                  </a:lnTo>
                  <a:lnTo>
                    <a:pt x="15" y="5"/>
                  </a:lnTo>
                  <a:lnTo>
                    <a:pt x="14" y="9"/>
                  </a:lnTo>
                  <a:lnTo>
                    <a:pt x="13" y="11"/>
                  </a:lnTo>
                  <a:lnTo>
                    <a:pt x="13" y="14"/>
                  </a:lnTo>
                  <a:lnTo>
                    <a:pt x="14" y="17"/>
                  </a:lnTo>
                  <a:lnTo>
                    <a:pt x="15" y="22"/>
                  </a:lnTo>
                  <a:lnTo>
                    <a:pt x="16" y="27"/>
                  </a:lnTo>
                  <a:lnTo>
                    <a:pt x="16" y="31"/>
                  </a:lnTo>
                  <a:lnTo>
                    <a:pt x="20" y="31"/>
                  </a:lnTo>
                  <a:lnTo>
                    <a:pt x="26" y="33"/>
                  </a:lnTo>
                  <a:lnTo>
                    <a:pt x="30" y="37"/>
                  </a:lnTo>
                  <a:lnTo>
                    <a:pt x="31" y="43"/>
                  </a:lnTo>
                  <a:lnTo>
                    <a:pt x="27" y="43"/>
                  </a:lnTo>
                  <a:lnTo>
                    <a:pt x="23" y="42"/>
                  </a:lnTo>
                  <a:lnTo>
                    <a:pt x="18" y="41"/>
                  </a:lnTo>
                  <a:lnTo>
                    <a:pt x="15" y="41"/>
                  </a:lnTo>
                  <a:lnTo>
                    <a:pt x="13" y="39"/>
                  </a:lnTo>
                  <a:lnTo>
                    <a:pt x="10" y="37"/>
                  </a:lnTo>
                  <a:lnTo>
                    <a:pt x="8" y="33"/>
                  </a:lnTo>
                  <a:lnTo>
                    <a:pt x="8"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i="1">
                <a:solidFill>
                  <a:srgbClr val="000000"/>
                </a:solidFill>
                <a:latin typeface="Eras Medium ITC" pitchFamily="34" charset="0"/>
              </a:endParaRPr>
            </a:p>
          </p:txBody>
        </p:sp>
        <p:sp>
          <p:nvSpPr>
            <p:cNvPr id="32820" name="Freeform 88"/>
            <p:cNvSpPr>
              <a:spLocks/>
            </p:cNvSpPr>
            <p:nvPr/>
          </p:nvSpPr>
          <p:spPr bwMode="auto">
            <a:xfrm>
              <a:off x="3081" y="3626"/>
              <a:ext cx="34" cy="22"/>
            </a:xfrm>
            <a:custGeom>
              <a:avLst/>
              <a:gdLst>
                <a:gd name="T0" fmla="*/ 0 w 34"/>
                <a:gd name="T1" fmla="*/ 14 h 22"/>
                <a:gd name="T2" fmla="*/ 4 w 34"/>
                <a:gd name="T3" fmla="*/ 12 h 22"/>
                <a:gd name="T4" fmla="*/ 12 w 34"/>
                <a:gd name="T5" fmla="*/ 8 h 22"/>
                <a:gd name="T6" fmla="*/ 18 w 34"/>
                <a:gd name="T7" fmla="*/ 3 h 22"/>
                <a:gd name="T8" fmla="*/ 20 w 34"/>
                <a:gd name="T9" fmla="*/ 0 h 22"/>
                <a:gd name="T10" fmla="*/ 23 w 34"/>
                <a:gd name="T11" fmla="*/ 0 h 22"/>
                <a:gd name="T12" fmla="*/ 27 w 34"/>
                <a:gd name="T13" fmla="*/ 2 h 22"/>
                <a:gd name="T14" fmla="*/ 31 w 34"/>
                <a:gd name="T15" fmla="*/ 4 h 22"/>
                <a:gd name="T16" fmla="*/ 34 w 34"/>
                <a:gd name="T17" fmla="*/ 8 h 22"/>
                <a:gd name="T18" fmla="*/ 34 w 34"/>
                <a:gd name="T19" fmla="*/ 11 h 22"/>
                <a:gd name="T20" fmla="*/ 32 w 34"/>
                <a:gd name="T21" fmla="*/ 12 h 22"/>
                <a:gd name="T22" fmla="*/ 30 w 34"/>
                <a:gd name="T23" fmla="*/ 13 h 22"/>
                <a:gd name="T24" fmla="*/ 26 w 34"/>
                <a:gd name="T25" fmla="*/ 13 h 22"/>
                <a:gd name="T26" fmla="*/ 23 w 34"/>
                <a:gd name="T27" fmla="*/ 14 h 22"/>
                <a:gd name="T28" fmla="*/ 18 w 34"/>
                <a:gd name="T29" fmla="*/ 15 h 22"/>
                <a:gd name="T30" fmla="*/ 13 w 34"/>
                <a:gd name="T31" fmla="*/ 18 h 22"/>
                <a:gd name="T32" fmla="*/ 9 w 34"/>
                <a:gd name="T33" fmla="*/ 20 h 22"/>
                <a:gd name="T34" fmla="*/ 5 w 34"/>
                <a:gd name="T35" fmla="*/ 22 h 22"/>
                <a:gd name="T36" fmla="*/ 2 w 34"/>
                <a:gd name="T37" fmla="*/ 20 h 22"/>
                <a:gd name="T38" fmla="*/ 0 w 34"/>
                <a:gd name="T39" fmla="*/ 18 h 22"/>
                <a:gd name="T40" fmla="*/ 0 w 34"/>
                <a:gd name="T41" fmla="*/ 14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
                <a:gd name="T64" fmla="*/ 0 h 22"/>
                <a:gd name="T65" fmla="*/ 34 w 34"/>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 h="22">
                  <a:moveTo>
                    <a:pt x="0" y="14"/>
                  </a:moveTo>
                  <a:lnTo>
                    <a:pt x="4" y="12"/>
                  </a:lnTo>
                  <a:lnTo>
                    <a:pt x="12" y="8"/>
                  </a:lnTo>
                  <a:lnTo>
                    <a:pt x="18" y="3"/>
                  </a:lnTo>
                  <a:lnTo>
                    <a:pt x="20" y="0"/>
                  </a:lnTo>
                  <a:lnTo>
                    <a:pt x="23" y="0"/>
                  </a:lnTo>
                  <a:lnTo>
                    <a:pt x="27" y="2"/>
                  </a:lnTo>
                  <a:lnTo>
                    <a:pt x="31" y="4"/>
                  </a:lnTo>
                  <a:lnTo>
                    <a:pt x="34" y="8"/>
                  </a:lnTo>
                  <a:lnTo>
                    <a:pt x="34" y="11"/>
                  </a:lnTo>
                  <a:lnTo>
                    <a:pt x="32" y="12"/>
                  </a:lnTo>
                  <a:lnTo>
                    <a:pt x="30" y="13"/>
                  </a:lnTo>
                  <a:lnTo>
                    <a:pt x="26" y="13"/>
                  </a:lnTo>
                  <a:lnTo>
                    <a:pt x="23" y="14"/>
                  </a:lnTo>
                  <a:lnTo>
                    <a:pt x="18" y="15"/>
                  </a:lnTo>
                  <a:lnTo>
                    <a:pt x="13" y="18"/>
                  </a:lnTo>
                  <a:lnTo>
                    <a:pt x="9" y="20"/>
                  </a:lnTo>
                  <a:lnTo>
                    <a:pt x="5" y="22"/>
                  </a:lnTo>
                  <a:lnTo>
                    <a:pt x="2" y="20"/>
                  </a:lnTo>
                  <a:lnTo>
                    <a:pt x="0" y="18"/>
                  </a:lnTo>
                  <a:lnTo>
                    <a:pt x="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i="1">
                <a:solidFill>
                  <a:srgbClr val="000000"/>
                </a:solidFill>
                <a:latin typeface="Eras Medium ITC" pitchFamily="34" charset="0"/>
              </a:endParaRPr>
            </a:p>
          </p:txBody>
        </p:sp>
        <p:sp>
          <p:nvSpPr>
            <p:cNvPr id="32821" name="Freeform 89"/>
            <p:cNvSpPr>
              <a:spLocks/>
            </p:cNvSpPr>
            <p:nvPr/>
          </p:nvSpPr>
          <p:spPr bwMode="auto">
            <a:xfrm>
              <a:off x="3074" y="3574"/>
              <a:ext cx="36" cy="23"/>
            </a:xfrm>
            <a:custGeom>
              <a:avLst/>
              <a:gdLst>
                <a:gd name="T0" fmla="*/ 0 w 36"/>
                <a:gd name="T1" fmla="*/ 12 h 23"/>
                <a:gd name="T2" fmla="*/ 3 w 36"/>
                <a:gd name="T3" fmla="*/ 9 h 23"/>
                <a:gd name="T4" fmla="*/ 6 w 36"/>
                <a:gd name="T5" fmla="*/ 5 h 23"/>
                <a:gd name="T6" fmla="*/ 11 w 36"/>
                <a:gd name="T7" fmla="*/ 1 h 23"/>
                <a:gd name="T8" fmla="*/ 15 w 36"/>
                <a:gd name="T9" fmla="*/ 0 h 23"/>
                <a:gd name="T10" fmla="*/ 21 w 36"/>
                <a:gd name="T11" fmla="*/ 3 h 23"/>
                <a:gd name="T12" fmla="*/ 27 w 36"/>
                <a:gd name="T13" fmla="*/ 5 h 23"/>
                <a:gd name="T14" fmla="*/ 33 w 36"/>
                <a:gd name="T15" fmla="*/ 7 h 23"/>
                <a:gd name="T16" fmla="*/ 36 w 36"/>
                <a:gd name="T17" fmla="*/ 11 h 23"/>
                <a:gd name="T18" fmla="*/ 36 w 36"/>
                <a:gd name="T19" fmla="*/ 15 h 23"/>
                <a:gd name="T20" fmla="*/ 34 w 36"/>
                <a:gd name="T21" fmla="*/ 18 h 23"/>
                <a:gd name="T22" fmla="*/ 32 w 36"/>
                <a:gd name="T23" fmla="*/ 22 h 23"/>
                <a:gd name="T24" fmla="*/ 30 w 36"/>
                <a:gd name="T25" fmla="*/ 23 h 23"/>
                <a:gd name="T26" fmla="*/ 27 w 36"/>
                <a:gd name="T27" fmla="*/ 21 h 23"/>
                <a:gd name="T28" fmla="*/ 22 w 36"/>
                <a:gd name="T29" fmla="*/ 16 h 23"/>
                <a:gd name="T30" fmla="*/ 17 w 36"/>
                <a:gd name="T31" fmla="*/ 11 h 23"/>
                <a:gd name="T32" fmla="*/ 14 w 36"/>
                <a:gd name="T33" fmla="*/ 9 h 23"/>
                <a:gd name="T34" fmla="*/ 10 w 36"/>
                <a:gd name="T35" fmla="*/ 10 h 23"/>
                <a:gd name="T36" fmla="*/ 5 w 36"/>
                <a:gd name="T37" fmla="*/ 12 h 23"/>
                <a:gd name="T38" fmla="*/ 1 w 36"/>
                <a:gd name="T39" fmla="*/ 14 h 23"/>
                <a:gd name="T40" fmla="*/ 0 w 36"/>
                <a:gd name="T41" fmla="*/ 12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
                <a:gd name="T64" fmla="*/ 0 h 23"/>
                <a:gd name="T65" fmla="*/ 36 w 36"/>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 h="23">
                  <a:moveTo>
                    <a:pt x="0" y="12"/>
                  </a:moveTo>
                  <a:lnTo>
                    <a:pt x="3" y="9"/>
                  </a:lnTo>
                  <a:lnTo>
                    <a:pt x="6" y="5"/>
                  </a:lnTo>
                  <a:lnTo>
                    <a:pt x="11" y="1"/>
                  </a:lnTo>
                  <a:lnTo>
                    <a:pt x="15" y="0"/>
                  </a:lnTo>
                  <a:lnTo>
                    <a:pt x="21" y="3"/>
                  </a:lnTo>
                  <a:lnTo>
                    <a:pt x="27" y="5"/>
                  </a:lnTo>
                  <a:lnTo>
                    <a:pt x="33" y="7"/>
                  </a:lnTo>
                  <a:lnTo>
                    <a:pt x="36" y="11"/>
                  </a:lnTo>
                  <a:lnTo>
                    <a:pt x="36" y="15"/>
                  </a:lnTo>
                  <a:lnTo>
                    <a:pt x="34" y="18"/>
                  </a:lnTo>
                  <a:lnTo>
                    <a:pt x="32" y="22"/>
                  </a:lnTo>
                  <a:lnTo>
                    <a:pt x="30" y="23"/>
                  </a:lnTo>
                  <a:lnTo>
                    <a:pt x="27" y="21"/>
                  </a:lnTo>
                  <a:lnTo>
                    <a:pt x="22" y="16"/>
                  </a:lnTo>
                  <a:lnTo>
                    <a:pt x="17" y="11"/>
                  </a:lnTo>
                  <a:lnTo>
                    <a:pt x="14" y="9"/>
                  </a:lnTo>
                  <a:lnTo>
                    <a:pt x="10" y="10"/>
                  </a:lnTo>
                  <a:lnTo>
                    <a:pt x="5" y="12"/>
                  </a:lnTo>
                  <a:lnTo>
                    <a:pt x="1" y="14"/>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i="1">
                <a:solidFill>
                  <a:srgbClr val="000000"/>
                </a:solidFill>
                <a:latin typeface="Eras Medium ITC" pitchFamily="34" charset="0"/>
              </a:endParaRPr>
            </a:p>
          </p:txBody>
        </p:sp>
        <p:sp>
          <p:nvSpPr>
            <p:cNvPr id="32822" name="Freeform 90"/>
            <p:cNvSpPr>
              <a:spLocks/>
            </p:cNvSpPr>
            <p:nvPr/>
          </p:nvSpPr>
          <p:spPr bwMode="auto">
            <a:xfrm>
              <a:off x="3154" y="3619"/>
              <a:ext cx="16" cy="29"/>
            </a:xfrm>
            <a:custGeom>
              <a:avLst/>
              <a:gdLst>
                <a:gd name="T0" fmla="*/ 11 w 16"/>
                <a:gd name="T1" fmla="*/ 29 h 29"/>
                <a:gd name="T2" fmla="*/ 7 w 16"/>
                <a:gd name="T3" fmla="*/ 27 h 29"/>
                <a:gd name="T4" fmla="*/ 3 w 16"/>
                <a:gd name="T5" fmla="*/ 26 h 29"/>
                <a:gd name="T6" fmla="*/ 1 w 16"/>
                <a:gd name="T7" fmla="*/ 22 h 29"/>
                <a:gd name="T8" fmla="*/ 0 w 16"/>
                <a:gd name="T9" fmla="*/ 20 h 29"/>
                <a:gd name="T10" fmla="*/ 1 w 16"/>
                <a:gd name="T11" fmla="*/ 15 h 29"/>
                <a:gd name="T12" fmla="*/ 3 w 16"/>
                <a:gd name="T13" fmla="*/ 8 h 29"/>
                <a:gd name="T14" fmla="*/ 6 w 16"/>
                <a:gd name="T15" fmla="*/ 3 h 29"/>
                <a:gd name="T16" fmla="*/ 8 w 16"/>
                <a:gd name="T17" fmla="*/ 0 h 29"/>
                <a:gd name="T18" fmla="*/ 11 w 16"/>
                <a:gd name="T19" fmla="*/ 2 h 29"/>
                <a:gd name="T20" fmla="*/ 13 w 16"/>
                <a:gd name="T21" fmla="*/ 4 h 29"/>
                <a:gd name="T22" fmla="*/ 14 w 16"/>
                <a:gd name="T23" fmla="*/ 7 h 29"/>
                <a:gd name="T24" fmla="*/ 16 w 16"/>
                <a:gd name="T25" fmla="*/ 9 h 29"/>
                <a:gd name="T26" fmla="*/ 14 w 16"/>
                <a:gd name="T27" fmla="*/ 13 h 29"/>
                <a:gd name="T28" fmla="*/ 13 w 16"/>
                <a:gd name="T29" fmla="*/ 18 h 29"/>
                <a:gd name="T30" fmla="*/ 11 w 16"/>
                <a:gd name="T31" fmla="*/ 24 h 29"/>
                <a:gd name="T32" fmla="*/ 11 w 16"/>
                <a:gd name="T33" fmla="*/ 29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
                <a:gd name="T52" fmla="*/ 0 h 29"/>
                <a:gd name="T53" fmla="*/ 16 w 16"/>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 h="29">
                  <a:moveTo>
                    <a:pt x="11" y="29"/>
                  </a:moveTo>
                  <a:lnTo>
                    <a:pt x="7" y="27"/>
                  </a:lnTo>
                  <a:lnTo>
                    <a:pt x="3" y="26"/>
                  </a:lnTo>
                  <a:lnTo>
                    <a:pt x="1" y="22"/>
                  </a:lnTo>
                  <a:lnTo>
                    <a:pt x="0" y="20"/>
                  </a:lnTo>
                  <a:lnTo>
                    <a:pt x="1" y="15"/>
                  </a:lnTo>
                  <a:lnTo>
                    <a:pt x="3" y="8"/>
                  </a:lnTo>
                  <a:lnTo>
                    <a:pt x="6" y="3"/>
                  </a:lnTo>
                  <a:lnTo>
                    <a:pt x="8" y="0"/>
                  </a:lnTo>
                  <a:lnTo>
                    <a:pt x="11" y="2"/>
                  </a:lnTo>
                  <a:lnTo>
                    <a:pt x="13" y="4"/>
                  </a:lnTo>
                  <a:lnTo>
                    <a:pt x="14" y="7"/>
                  </a:lnTo>
                  <a:lnTo>
                    <a:pt x="16" y="9"/>
                  </a:lnTo>
                  <a:lnTo>
                    <a:pt x="14" y="13"/>
                  </a:lnTo>
                  <a:lnTo>
                    <a:pt x="13" y="18"/>
                  </a:lnTo>
                  <a:lnTo>
                    <a:pt x="11" y="24"/>
                  </a:lnTo>
                  <a:lnTo>
                    <a:pt x="11"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i="1">
                <a:solidFill>
                  <a:srgbClr val="000000"/>
                </a:solidFill>
                <a:latin typeface="Eras Medium ITC" pitchFamily="34" charset="0"/>
              </a:endParaRPr>
            </a:p>
          </p:txBody>
        </p:sp>
        <p:sp>
          <p:nvSpPr>
            <p:cNvPr id="32823" name="Freeform 91"/>
            <p:cNvSpPr>
              <a:spLocks/>
            </p:cNvSpPr>
            <p:nvPr/>
          </p:nvSpPr>
          <p:spPr bwMode="auto">
            <a:xfrm>
              <a:off x="3168" y="3585"/>
              <a:ext cx="25" cy="20"/>
            </a:xfrm>
            <a:custGeom>
              <a:avLst/>
              <a:gdLst>
                <a:gd name="T0" fmla="*/ 0 w 25"/>
                <a:gd name="T1" fmla="*/ 1 h 20"/>
                <a:gd name="T2" fmla="*/ 5 w 25"/>
                <a:gd name="T3" fmla="*/ 0 h 20"/>
                <a:gd name="T4" fmla="*/ 10 w 25"/>
                <a:gd name="T5" fmla="*/ 0 h 20"/>
                <a:gd name="T6" fmla="*/ 15 w 25"/>
                <a:gd name="T7" fmla="*/ 0 h 20"/>
                <a:gd name="T8" fmla="*/ 18 w 25"/>
                <a:gd name="T9" fmla="*/ 3 h 20"/>
                <a:gd name="T10" fmla="*/ 20 w 25"/>
                <a:gd name="T11" fmla="*/ 6 h 20"/>
                <a:gd name="T12" fmla="*/ 24 w 25"/>
                <a:gd name="T13" fmla="*/ 11 h 20"/>
                <a:gd name="T14" fmla="*/ 25 w 25"/>
                <a:gd name="T15" fmla="*/ 15 h 20"/>
                <a:gd name="T16" fmla="*/ 25 w 25"/>
                <a:gd name="T17" fmla="*/ 17 h 20"/>
                <a:gd name="T18" fmla="*/ 23 w 25"/>
                <a:gd name="T19" fmla="*/ 18 h 20"/>
                <a:gd name="T20" fmla="*/ 20 w 25"/>
                <a:gd name="T21" fmla="*/ 20 h 20"/>
                <a:gd name="T22" fmla="*/ 18 w 25"/>
                <a:gd name="T23" fmla="*/ 18 h 20"/>
                <a:gd name="T24" fmla="*/ 15 w 25"/>
                <a:gd name="T25" fmla="*/ 15 h 20"/>
                <a:gd name="T26" fmla="*/ 13 w 25"/>
                <a:gd name="T27" fmla="*/ 11 h 20"/>
                <a:gd name="T28" fmla="*/ 8 w 25"/>
                <a:gd name="T29" fmla="*/ 7 h 20"/>
                <a:gd name="T30" fmla="*/ 4 w 25"/>
                <a:gd name="T31" fmla="*/ 4 h 20"/>
                <a:gd name="T32" fmla="*/ 0 w 25"/>
                <a:gd name="T33" fmla="*/ 1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20"/>
                <a:gd name="T53" fmla="*/ 25 w 25"/>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20">
                  <a:moveTo>
                    <a:pt x="0" y="1"/>
                  </a:moveTo>
                  <a:lnTo>
                    <a:pt x="5" y="0"/>
                  </a:lnTo>
                  <a:lnTo>
                    <a:pt x="10" y="0"/>
                  </a:lnTo>
                  <a:lnTo>
                    <a:pt x="15" y="0"/>
                  </a:lnTo>
                  <a:lnTo>
                    <a:pt x="18" y="3"/>
                  </a:lnTo>
                  <a:lnTo>
                    <a:pt x="20" y="6"/>
                  </a:lnTo>
                  <a:lnTo>
                    <a:pt x="24" y="11"/>
                  </a:lnTo>
                  <a:lnTo>
                    <a:pt x="25" y="15"/>
                  </a:lnTo>
                  <a:lnTo>
                    <a:pt x="25" y="17"/>
                  </a:lnTo>
                  <a:lnTo>
                    <a:pt x="23" y="18"/>
                  </a:lnTo>
                  <a:lnTo>
                    <a:pt x="20" y="20"/>
                  </a:lnTo>
                  <a:lnTo>
                    <a:pt x="18" y="18"/>
                  </a:lnTo>
                  <a:lnTo>
                    <a:pt x="15" y="15"/>
                  </a:lnTo>
                  <a:lnTo>
                    <a:pt x="13" y="11"/>
                  </a:lnTo>
                  <a:lnTo>
                    <a:pt x="8" y="7"/>
                  </a:lnTo>
                  <a:lnTo>
                    <a:pt x="4" y="4"/>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i="1">
                <a:solidFill>
                  <a:srgbClr val="000000"/>
                </a:solidFill>
                <a:latin typeface="Eras Medium ITC" pitchFamily="34" charset="0"/>
              </a:endParaRPr>
            </a:p>
          </p:txBody>
        </p:sp>
        <p:sp>
          <p:nvSpPr>
            <p:cNvPr id="32824" name="Freeform 92"/>
            <p:cNvSpPr>
              <a:spLocks/>
            </p:cNvSpPr>
            <p:nvPr/>
          </p:nvSpPr>
          <p:spPr bwMode="auto">
            <a:xfrm>
              <a:off x="3112" y="3542"/>
              <a:ext cx="28" cy="25"/>
            </a:xfrm>
            <a:custGeom>
              <a:avLst/>
              <a:gdLst>
                <a:gd name="T0" fmla="*/ 11 w 28"/>
                <a:gd name="T1" fmla="*/ 14 h 25"/>
                <a:gd name="T2" fmla="*/ 9 w 28"/>
                <a:gd name="T3" fmla="*/ 11 h 25"/>
                <a:gd name="T4" fmla="*/ 5 w 28"/>
                <a:gd name="T5" fmla="*/ 10 h 25"/>
                <a:gd name="T6" fmla="*/ 1 w 28"/>
                <a:gd name="T7" fmla="*/ 8 h 25"/>
                <a:gd name="T8" fmla="*/ 0 w 28"/>
                <a:gd name="T9" fmla="*/ 5 h 25"/>
                <a:gd name="T10" fmla="*/ 4 w 28"/>
                <a:gd name="T11" fmla="*/ 3 h 25"/>
                <a:gd name="T12" fmla="*/ 9 w 28"/>
                <a:gd name="T13" fmla="*/ 0 h 25"/>
                <a:gd name="T14" fmla="*/ 14 w 28"/>
                <a:gd name="T15" fmla="*/ 0 h 25"/>
                <a:gd name="T16" fmla="*/ 18 w 28"/>
                <a:gd name="T17" fmla="*/ 3 h 25"/>
                <a:gd name="T18" fmla="*/ 22 w 28"/>
                <a:gd name="T19" fmla="*/ 8 h 25"/>
                <a:gd name="T20" fmla="*/ 26 w 28"/>
                <a:gd name="T21" fmla="*/ 14 h 25"/>
                <a:gd name="T22" fmla="*/ 28 w 28"/>
                <a:gd name="T23" fmla="*/ 20 h 25"/>
                <a:gd name="T24" fmla="*/ 26 w 28"/>
                <a:gd name="T25" fmla="*/ 24 h 25"/>
                <a:gd name="T26" fmla="*/ 20 w 28"/>
                <a:gd name="T27" fmla="*/ 25 h 25"/>
                <a:gd name="T28" fmla="*/ 15 w 28"/>
                <a:gd name="T29" fmla="*/ 22 h 25"/>
                <a:gd name="T30" fmla="*/ 10 w 28"/>
                <a:gd name="T31" fmla="*/ 19 h 25"/>
                <a:gd name="T32" fmla="*/ 11 w 28"/>
                <a:gd name="T33" fmla="*/ 14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25"/>
                <a:gd name="T53" fmla="*/ 28 w 28"/>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25">
                  <a:moveTo>
                    <a:pt x="11" y="14"/>
                  </a:moveTo>
                  <a:lnTo>
                    <a:pt x="9" y="11"/>
                  </a:lnTo>
                  <a:lnTo>
                    <a:pt x="5" y="10"/>
                  </a:lnTo>
                  <a:lnTo>
                    <a:pt x="1" y="8"/>
                  </a:lnTo>
                  <a:lnTo>
                    <a:pt x="0" y="5"/>
                  </a:lnTo>
                  <a:lnTo>
                    <a:pt x="4" y="3"/>
                  </a:lnTo>
                  <a:lnTo>
                    <a:pt x="9" y="0"/>
                  </a:lnTo>
                  <a:lnTo>
                    <a:pt x="14" y="0"/>
                  </a:lnTo>
                  <a:lnTo>
                    <a:pt x="18" y="3"/>
                  </a:lnTo>
                  <a:lnTo>
                    <a:pt x="22" y="8"/>
                  </a:lnTo>
                  <a:lnTo>
                    <a:pt x="26" y="14"/>
                  </a:lnTo>
                  <a:lnTo>
                    <a:pt x="28" y="20"/>
                  </a:lnTo>
                  <a:lnTo>
                    <a:pt x="26" y="24"/>
                  </a:lnTo>
                  <a:lnTo>
                    <a:pt x="20" y="25"/>
                  </a:lnTo>
                  <a:lnTo>
                    <a:pt x="15" y="22"/>
                  </a:lnTo>
                  <a:lnTo>
                    <a:pt x="10" y="19"/>
                  </a:lnTo>
                  <a:lnTo>
                    <a:pt x="11"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i="1">
                <a:solidFill>
                  <a:srgbClr val="000000"/>
                </a:solidFill>
                <a:latin typeface="Eras Medium ITC" pitchFamily="34" charset="0"/>
              </a:endParaRPr>
            </a:p>
          </p:txBody>
        </p:sp>
        <p:sp>
          <p:nvSpPr>
            <p:cNvPr id="32825" name="Freeform 93"/>
            <p:cNvSpPr>
              <a:spLocks/>
            </p:cNvSpPr>
            <p:nvPr/>
          </p:nvSpPr>
          <p:spPr bwMode="auto">
            <a:xfrm>
              <a:off x="3168" y="3526"/>
              <a:ext cx="25" cy="28"/>
            </a:xfrm>
            <a:custGeom>
              <a:avLst/>
              <a:gdLst>
                <a:gd name="T0" fmla="*/ 0 w 25"/>
                <a:gd name="T1" fmla="*/ 10 h 28"/>
                <a:gd name="T2" fmla="*/ 2 w 25"/>
                <a:gd name="T3" fmla="*/ 6 h 28"/>
                <a:gd name="T4" fmla="*/ 3 w 25"/>
                <a:gd name="T5" fmla="*/ 3 h 28"/>
                <a:gd name="T6" fmla="*/ 5 w 25"/>
                <a:gd name="T7" fmla="*/ 0 h 28"/>
                <a:gd name="T8" fmla="*/ 8 w 25"/>
                <a:gd name="T9" fmla="*/ 0 h 28"/>
                <a:gd name="T10" fmla="*/ 13 w 25"/>
                <a:gd name="T11" fmla="*/ 4 h 28"/>
                <a:gd name="T12" fmla="*/ 19 w 25"/>
                <a:gd name="T13" fmla="*/ 10 h 28"/>
                <a:gd name="T14" fmla="*/ 24 w 25"/>
                <a:gd name="T15" fmla="*/ 16 h 28"/>
                <a:gd name="T16" fmla="*/ 25 w 25"/>
                <a:gd name="T17" fmla="*/ 21 h 28"/>
                <a:gd name="T18" fmla="*/ 24 w 25"/>
                <a:gd name="T19" fmla="*/ 25 h 28"/>
                <a:gd name="T20" fmla="*/ 21 w 25"/>
                <a:gd name="T21" fmla="*/ 27 h 28"/>
                <a:gd name="T22" fmla="*/ 19 w 25"/>
                <a:gd name="T23" fmla="*/ 28 h 28"/>
                <a:gd name="T24" fmla="*/ 16 w 25"/>
                <a:gd name="T25" fmla="*/ 28 h 28"/>
                <a:gd name="T26" fmla="*/ 15 w 25"/>
                <a:gd name="T27" fmla="*/ 26 h 28"/>
                <a:gd name="T28" fmla="*/ 14 w 25"/>
                <a:gd name="T29" fmla="*/ 22 h 28"/>
                <a:gd name="T30" fmla="*/ 13 w 25"/>
                <a:gd name="T31" fmla="*/ 19 h 28"/>
                <a:gd name="T32" fmla="*/ 11 w 25"/>
                <a:gd name="T33" fmla="*/ 16 h 28"/>
                <a:gd name="T34" fmla="*/ 8 w 25"/>
                <a:gd name="T35" fmla="*/ 15 h 28"/>
                <a:gd name="T36" fmla="*/ 4 w 25"/>
                <a:gd name="T37" fmla="*/ 14 h 28"/>
                <a:gd name="T38" fmla="*/ 2 w 25"/>
                <a:gd name="T39" fmla="*/ 13 h 28"/>
                <a:gd name="T40" fmla="*/ 0 w 25"/>
                <a:gd name="T41" fmla="*/ 10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
                <a:gd name="T64" fmla="*/ 0 h 28"/>
                <a:gd name="T65" fmla="*/ 25 w 25"/>
                <a:gd name="T66" fmla="*/ 28 h 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 h="28">
                  <a:moveTo>
                    <a:pt x="0" y="10"/>
                  </a:moveTo>
                  <a:lnTo>
                    <a:pt x="2" y="6"/>
                  </a:lnTo>
                  <a:lnTo>
                    <a:pt x="3" y="3"/>
                  </a:lnTo>
                  <a:lnTo>
                    <a:pt x="5" y="0"/>
                  </a:lnTo>
                  <a:lnTo>
                    <a:pt x="8" y="0"/>
                  </a:lnTo>
                  <a:lnTo>
                    <a:pt x="13" y="4"/>
                  </a:lnTo>
                  <a:lnTo>
                    <a:pt x="19" y="10"/>
                  </a:lnTo>
                  <a:lnTo>
                    <a:pt x="24" y="16"/>
                  </a:lnTo>
                  <a:lnTo>
                    <a:pt x="25" y="21"/>
                  </a:lnTo>
                  <a:lnTo>
                    <a:pt x="24" y="25"/>
                  </a:lnTo>
                  <a:lnTo>
                    <a:pt x="21" y="27"/>
                  </a:lnTo>
                  <a:lnTo>
                    <a:pt x="19" y="28"/>
                  </a:lnTo>
                  <a:lnTo>
                    <a:pt x="16" y="28"/>
                  </a:lnTo>
                  <a:lnTo>
                    <a:pt x="15" y="26"/>
                  </a:lnTo>
                  <a:lnTo>
                    <a:pt x="14" y="22"/>
                  </a:lnTo>
                  <a:lnTo>
                    <a:pt x="13" y="19"/>
                  </a:lnTo>
                  <a:lnTo>
                    <a:pt x="11" y="16"/>
                  </a:lnTo>
                  <a:lnTo>
                    <a:pt x="8" y="15"/>
                  </a:lnTo>
                  <a:lnTo>
                    <a:pt x="4" y="14"/>
                  </a:lnTo>
                  <a:lnTo>
                    <a:pt x="2" y="13"/>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i="1">
                <a:solidFill>
                  <a:srgbClr val="000000"/>
                </a:solidFill>
                <a:latin typeface="Eras Medium ITC" pitchFamily="34" charset="0"/>
              </a:endParaRPr>
            </a:p>
          </p:txBody>
        </p:sp>
        <p:sp>
          <p:nvSpPr>
            <p:cNvPr id="32826" name="Freeform 94"/>
            <p:cNvSpPr>
              <a:spLocks/>
            </p:cNvSpPr>
            <p:nvPr/>
          </p:nvSpPr>
          <p:spPr bwMode="auto">
            <a:xfrm>
              <a:off x="3213" y="3447"/>
              <a:ext cx="27" cy="13"/>
            </a:xfrm>
            <a:custGeom>
              <a:avLst/>
              <a:gdLst>
                <a:gd name="T0" fmla="*/ 0 w 27"/>
                <a:gd name="T1" fmla="*/ 7 h 13"/>
                <a:gd name="T2" fmla="*/ 4 w 27"/>
                <a:gd name="T3" fmla="*/ 3 h 13"/>
                <a:gd name="T4" fmla="*/ 11 w 27"/>
                <a:gd name="T5" fmla="*/ 1 h 13"/>
                <a:gd name="T6" fmla="*/ 18 w 27"/>
                <a:gd name="T7" fmla="*/ 0 h 13"/>
                <a:gd name="T8" fmla="*/ 24 w 27"/>
                <a:gd name="T9" fmla="*/ 1 h 13"/>
                <a:gd name="T10" fmla="*/ 25 w 27"/>
                <a:gd name="T11" fmla="*/ 3 h 13"/>
                <a:gd name="T12" fmla="*/ 27 w 27"/>
                <a:gd name="T13" fmla="*/ 8 h 13"/>
                <a:gd name="T14" fmla="*/ 25 w 27"/>
                <a:gd name="T15" fmla="*/ 12 h 13"/>
                <a:gd name="T16" fmla="*/ 24 w 27"/>
                <a:gd name="T17" fmla="*/ 13 h 13"/>
                <a:gd name="T18" fmla="*/ 18 w 27"/>
                <a:gd name="T19" fmla="*/ 9 h 13"/>
                <a:gd name="T20" fmla="*/ 12 w 27"/>
                <a:gd name="T21" fmla="*/ 7 h 13"/>
                <a:gd name="T22" fmla="*/ 4 w 27"/>
                <a:gd name="T23" fmla="*/ 6 h 13"/>
                <a:gd name="T24" fmla="*/ 0 w 27"/>
                <a:gd name="T25" fmla="*/ 7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13"/>
                <a:gd name="T41" fmla="*/ 27 w 27"/>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13">
                  <a:moveTo>
                    <a:pt x="0" y="7"/>
                  </a:moveTo>
                  <a:lnTo>
                    <a:pt x="4" y="3"/>
                  </a:lnTo>
                  <a:lnTo>
                    <a:pt x="11" y="1"/>
                  </a:lnTo>
                  <a:lnTo>
                    <a:pt x="18" y="0"/>
                  </a:lnTo>
                  <a:lnTo>
                    <a:pt x="24" y="1"/>
                  </a:lnTo>
                  <a:lnTo>
                    <a:pt x="25" y="3"/>
                  </a:lnTo>
                  <a:lnTo>
                    <a:pt x="27" y="8"/>
                  </a:lnTo>
                  <a:lnTo>
                    <a:pt x="25" y="12"/>
                  </a:lnTo>
                  <a:lnTo>
                    <a:pt x="24" y="13"/>
                  </a:lnTo>
                  <a:lnTo>
                    <a:pt x="18" y="9"/>
                  </a:lnTo>
                  <a:lnTo>
                    <a:pt x="12" y="7"/>
                  </a:lnTo>
                  <a:lnTo>
                    <a:pt x="4" y="6"/>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i="1">
                <a:solidFill>
                  <a:srgbClr val="000000"/>
                </a:solidFill>
                <a:latin typeface="Eras Medium ITC" pitchFamily="34" charset="0"/>
              </a:endParaRPr>
            </a:p>
          </p:txBody>
        </p:sp>
        <p:sp>
          <p:nvSpPr>
            <p:cNvPr id="32827" name="Freeform 95"/>
            <p:cNvSpPr>
              <a:spLocks/>
            </p:cNvSpPr>
            <p:nvPr/>
          </p:nvSpPr>
          <p:spPr bwMode="auto">
            <a:xfrm>
              <a:off x="3166" y="3464"/>
              <a:ext cx="31" cy="10"/>
            </a:xfrm>
            <a:custGeom>
              <a:avLst/>
              <a:gdLst>
                <a:gd name="T0" fmla="*/ 0 w 31"/>
                <a:gd name="T1" fmla="*/ 5 h 10"/>
                <a:gd name="T2" fmla="*/ 4 w 31"/>
                <a:gd name="T3" fmla="*/ 2 h 10"/>
                <a:gd name="T4" fmla="*/ 13 w 31"/>
                <a:gd name="T5" fmla="*/ 1 h 10"/>
                <a:gd name="T6" fmla="*/ 23 w 31"/>
                <a:gd name="T7" fmla="*/ 0 h 10"/>
                <a:gd name="T8" fmla="*/ 31 w 31"/>
                <a:gd name="T9" fmla="*/ 0 h 10"/>
                <a:gd name="T10" fmla="*/ 31 w 31"/>
                <a:gd name="T11" fmla="*/ 1 h 10"/>
                <a:gd name="T12" fmla="*/ 31 w 31"/>
                <a:gd name="T13" fmla="*/ 4 h 10"/>
                <a:gd name="T14" fmla="*/ 29 w 31"/>
                <a:gd name="T15" fmla="*/ 7 h 10"/>
                <a:gd name="T16" fmla="*/ 28 w 31"/>
                <a:gd name="T17" fmla="*/ 10 h 10"/>
                <a:gd name="T18" fmla="*/ 22 w 31"/>
                <a:gd name="T19" fmla="*/ 10 h 10"/>
                <a:gd name="T20" fmla="*/ 13 w 31"/>
                <a:gd name="T21" fmla="*/ 8 h 10"/>
                <a:gd name="T22" fmla="*/ 5 w 31"/>
                <a:gd name="T23" fmla="*/ 7 h 10"/>
                <a:gd name="T24" fmla="*/ 0 w 31"/>
                <a:gd name="T25" fmla="*/ 5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10"/>
                <a:gd name="T41" fmla="*/ 31 w 31"/>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10">
                  <a:moveTo>
                    <a:pt x="0" y="5"/>
                  </a:moveTo>
                  <a:lnTo>
                    <a:pt x="4" y="2"/>
                  </a:lnTo>
                  <a:lnTo>
                    <a:pt x="13" y="1"/>
                  </a:lnTo>
                  <a:lnTo>
                    <a:pt x="23" y="0"/>
                  </a:lnTo>
                  <a:lnTo>
                    <a:pt x="31" y="0"/>
                  </a:lnTo>
                  <a:lnTo>
                    <a:pt x="31" y="1"/>
                  </a:lnTo>
                  <a:lnTo>
                    <a:pt x="31" y="4"/>
                  </a:lnTo>
                  <a:lnTo>
                    <a:pt x="29" y="7"/>
                  </a:lnTo>
                  <a:lnTo>
                    <a:pt x="28" y="10"/>
                  </a:lnTo>
                  <a:lnTo>
                    <a:pt x="22" y="10"/>
                  </a:lnTo>
                  <a:lnTo>
                    <a:pt x="13" y="8"/>
                  </a:lnTo>
                  <a:lnTo>
                    <a:pt x="5" y="7"/>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i="1">
                <a:solidFill>
                  <a:srgbClr val="000000"/>
                </a:solidFill>
                <a:latin typeface="Eras Medium ITC" pitchFamily="34" charset="0"/>
              </a:endParaRPr>
            </a:p>
          </p:txBody>
        </p:sp>
      </p:grpSp>
      <p:sp>
        <p:nvSpPr>
          <p:cNvPr id="2781282" name="AutoShape 98"/>
          <p:cNvSpPr>
            <a:spLocks noChangeArrowheads="1"/>
          </p:cNvSpPr>
          <p:nvPr/>
        </p:nvSpPr>
        <p:spPr bwMode="auto">
          <a:xfrm>
            <a:off x="7382552" y="2226178"/>
            <a:ext cx="647700" cy="53536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endParaRPr lang="en-US" sz="3200" i="1">
              <a:solidFill>
                <a:srgbClr val="FFFFFF"/>
              </a:solidFill>
            </a:endParaRPr>
          </a:p>
        </p:txBody>
      </p:sp>
      <p:sp>
        <p:nvSpPr>
          <p:cNvPr id="48" name="Text Box 33"/>
          <p:cNvSpPr txBox="1">
            <a:spLocks noChangeArrowheads="1"/>
          </p:cNvSpPr>
          <p:nvPr/>
        </p:nvSpPr>
        <p:spPr bwMode="auto">
          <a:xfrm>
            <a:off x="4722828" y="248614"/>
            <a:ext cx="1171575" cy="461665"/>
          </a:xfrm>
          <a:prstGeom prst="rect">
            <a:avLst/>
          </a:prstGeom>
          <a:noFill/>
          <a:ln w="9525" algn="ctr">
            <a:noFill/>
            <a:miter lim="800000"/>
            <a:headEnd/>
            <a:tailEnd/>
          </a:ln>
          <a:effectLst/>
        </p:spPr>
        <p:txBody>
          <a:bodyPr>
            <a:spAutoFit/>
          </a:bodyPr>
          <a:lstStyle/>
          <a:p>
            <a:pPr algn="ctr" fontAlgn="base">
              <a:spcBef>
                <a:spcPct val="50000"/>
              </a:spcBef>
              <a:spcAft>
                <a:spcPct val="0"/>
              </a:spcAft>
              <a:defRPr/>
            </a:pPr>
            <a:r>
              <a:rPr lang="en-US" sz="2400" b="1" dirty="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latin typeface="Eras Bold ITC" pitchFamily="34" charset="0"/>
              </a:rPr>
              <a:t>SINS</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Eras Bold ITC" pitchFamily="34" charset="0"/>
            </a:endParaRPr>
          </a:p>
        </p:txBody>
      </p:sp>
      <p:sp>
        <p:nvSpPr>
          <p:cNvPr id="2781280" name="Text Box 96"/>
          <p:cNvSpPr txBox="1">
            <a:spLocks noChangeArrowheads="1"/>
          </p:cNvSpPr>
          <p:nvPr/>
        </p:nvSpPr>
        <p:spPr bwMode="auto">
          <a:xfrm>
            <a:off x="4340903" y="758345"/>
            <a:ext cx="2162175" cy="366713"/>
          </a:xfrm>
          <a:prstGeom prst="rect">
            <a:avLst/>
          </a:prstGeom>
          <a:noFill/>
          <a:ln w="9525" algn="ctr">
            <a:noFill/>
            <a:miter lim="800000"/>
            <a:headEnd/>
            <a:tailEnd/>
          </a:ln>
          <a:effectLst/>
        </p:spPr>
        <p:txBody>
          <a:bodyPr>
            <a:spAutoFit/>
            <a:flatTx/>
          </a:bodyPr>
          <a:lstStyle>
            <a:lvl1pPr algn="ctr" eaLnBrk="0" hangingPunct="0">
              <a:defRPr sz="3200" i="1">
                <a:solidFill>
                  <a:schemeClr val="tx1"/>
                </a:solidFill>
                <a:latin typeface="Eras Medium ITC" pitchFamily="34" charset="0"/>
                <a:cs typeface="Arial" charset="0"/>
              </a:defRPr>
            </a:lvl1pPr>
            <a:lvl2pPr marL="742950" indent="-285750" algn="ctr" eaLnBrk="0" hangingPunct="0">
              <a:defRPr sz="3200" i="1">
                <a:solidFill>
                  <a:schemeClr val="tx1"/>
                </a:solidFill>
                <a:latin typeface="Eras Medium ITC" pitchFamily="34" charset="0"/>
                <a:cs typeface="Arial" charset="0"/>
              </a:defRPr>
            </a:lvl2pPr>
            <a:lvl3pPr marL="1143000" indent="-228600" algn="ctr" eaLnBrk="0" hangingPunct="0">
              <a:defRPr sz="3200" i="1">
                <a:solidFill>
                  <a:schemeClr val="tx1"/>
                </a:solidFill>
                <a:latin typeface="Eras Medium ITC" pitchFamily="34" charset="0"/>
                <a:cs typeface="Arial" charset="0"/>
              </a:defRPr>
            </a:lvl3pPr>
            <a:lvl4pPr marL="1600200" indent="-228600" algn="ctr" eaLnBrk="0" hangingPunct="0">
              <a:defRPr sz="3200" i="1">
                <a:solidFill>
                  <a:schemeClr val="tx1"/>
                </a:solidFill>
                <a:latin typeface="Eras Medium ITC" pitchFamily="34" charset="0"/>
                <a:cs typeface="Arial" charset="0"/>
              </a:defRPr>
            </a:lvl4pPr>
            <a:lvl5pPr marL="2057400" indent="-228600" algn="ctr" eaLnBrk="0" hangingPunct="0">
              <a:defRPr sz="3200" i="1">
                <a:solidFill>
                  <a:schemeClr val="tx1"/>
                </a:solidFill>
                <a:latin typeface="Eras Medium ITC" pitchFamily="34" charset="0"/>
                <a:cs typeface="Arial" charset="0"/>
              </a:defRPr>
            </a:lvl5pPr>
            <a:lvl6pPr marL="2514600" indent="-228600" algn="ctr" eaLnBrk="0" fontAlgn="base" hangingPunct="0">
              <a:spcBef>
                <a:spcPct val="0"/>
              </a:spcBef>
              <a:spcAft>
                <a:spcPct val="0"/>
              </a:spcAft>
              <a:defRPr sz="3200" i="1">
                <a:solidFill>
                  <a:schemeClr val="tx1"/>
                </a:solidFill>
                <a:latin typeface="Eras Medium ITC" pitchFamily="34" charset="0"/>
                <a:cs typeface="Arial" charset="0"/>
              </a:defRPr>
            </a:lvl6pPr>
            <a:lvl7pPr marL="2971800" indent="-228600" algn="ctr" eaLnBrk="0" fontAlgn="base" hangingPunct="0">
              <a:spcBef>
                <a:spcPct val="0"/>
              </a:spcBef>
              <a:spcAft>
                <a:spcPct val="0"/>
              </a:spcAft>
              <a:defRPr sz="3200" i="1">
                <a:solidFill>
                  <a:schemeClr val="tx1"/>
                </a:solidFill>
                <a:latin typeface="Eras Medium ITC" pitchFamily="34" charset="0"/>
                <a:cs typeface="Arial" charset="0"/>
              </a:defRPr>
            </a:lvl7pPr>
            <a:lvl8pPr marL="3429000" indent="-228600" algn="ctr" eaLnBrk="0" fontAlgn="base" hangingPunct="0">
              <a:spcBef>
                <a:spcPct val="0"/>
              </a:spcBef>
              <a:spcAft>
                <a:spcPct val="0"/>
              </a:spcAft>
              <a:defRPr sz="3200" i="1">
                <a:solidFill>
                  <a:schemeClr val="tx1"/>
                </a:solidFill>
                <a:latin typeface="Eras Medium ITC" pitchFamily="34" charset="0"/>
                <a:cs typeface="Arial" charset="0"/>
              </a:defRPr>
            </a:lvl8pPr>
            <a:lvl9pPr marL="3886200" indent="-228600" algn="ctr" eaLnBrk="0" fontAlgn="base" hangingPunct="0">
              <a:spcBef>
                <a:spcPct val="0"/>
              </a:spcBef>
              <a:spcAft>
                <a:spcPct val="0"/>
              </a:spcAft>
              <a:defRPr sz="3200" i="1">
                <a:solidFill>
                  <a:schemeClr val="tx1"/>
                </a:solidFill>
                <a:latin typeface="Eras Medium ITC" pitchFamily="34" charset="0"/>
                <a:cs typeface="Arial" charset="0"/>
              </a:defRPr>
            </a:lvl9pPr>
          </a:lstStyle>
          <a:p>
            <a:pPr eaLnBrk="1" fontAlgn="base" hangingPunct="1">
              <a:spcBef>
                <a:spcPct val="0"/>
              </a:spcBef>
              <a:spcAft>
                <a:spcPct val="0"/>
              </a:spcAft>
              <a:defRPr/>
            </a:pPr>
            <a:r>
              <a:rPr lang="en-US" sz="1800" i="0">
                <a:solidFill>
                  <a:srgbClr val="333399"/>
                </a:solidFill>
                <a:effectLst>
                  <a:outerShdw blurRad="38100" dist="38100" dir="2700000" algn="tl">
                    <a:srgbClr val="C0C0C0"/>
                  </a:outerShdw>
                </a:effectLst>
                <a:latin typeface="Eras Bold ITC" pitchFamily="34" charset="0"/>
              </a:rPr>
              <a:t>(FIGURATIVE)</a:t>
            </a:r>
          </a:p>
        </p:txBody>
      </p:sp>
      <p:sp>
        <p:nvSpPr>
          <p:cNvPr id="49" name="Rectangle 31"/>
          <p:cNvSpPr>
            <a:spLocks noChangeArrowheads="1"/>
          </p:cNvSpPr>
          <p:nvPr/>
        </p:nvSpPr>
        <p:spPr bwMode="auto">
          <a:xfrm>
            <a:off x="5200407" y="4524963"/>
            <a:ext cx="1360030" cy="461665"/>
          </a:xfrm>
          <a:prstGeom prst="rect">
            <a:avLst/>
          </a:prstGeom>
          <a:noFill/>
          <a:ln w="9525" algn="ctr">
            <a:noFill/>
            <a:miter lim="800000"/>
            <a:headEnd/>
            <a:tailEnd/>
          </a:ln>
          <a:effectLst/>
        </p:spPr>
        <p:txBody>
          <a:bodyPr>
            <a:spAutoFit/>
          </a:bodyPr>
          <a:lstStyle/>
          <a:p>
            <a:pPr algn="ctr" fontAlgn="base">
              <a:spcBef>
                <a:spcPct val="0"/>
              </a:spcBef>
              <a:spcAft>
                <a:spcPct val="0"/>
              </a:spcAft>
              <a:defRPr/>
            </a:pPr>
            <a:r>
              <a:rPr lang="en-US" sz="2400" b="1" dirty="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latin typeface="Eras Bold ITC" pitchFamily="34" charset="0"/>
              </a:rPr>
              <a:t>DEATH</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Eras Bold ITC" pitchFamily="34" charset="0"/>
            </a:endParaRPr>
          </a:p>
        </p:txBody>
      </p:sp>
      <p:sp>
        <p:nvSpPr>
          <p:cNvPr id="2912304" name="Text Box 48"/>
          <p:cNvSpPr txBox="1">
            <a:spLocks noChangeArrowheads="1"/>
          </p:cNvSpPr>
          <p:nvPr/>
        </p:nvSpPr>
        <p:spPr bwMode="auto">
          <a:xfrm>
            <a:off x="1480981" y="2158642"/>
            <a:ext cx="1405232" cy="406347"/>
          </a:xfrm>
          <a:prstGeom prst="rect">
            <a:avLst/>
          </a:prstGeom>
          <a:ln>
            <a:no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2"/>
          </a:lnRef>
          <a:fillRef idx="3">
            <a:schemeClr val="accent2"/>
          </a:fillRef>
          <a:effectRef idx="3">
            <a:schemeClr val="accent2"/>
          </a:effectRef>
          <a:fontRef idx="minor">
            <a:schemeClr val="lt1"/>
          </a:fontRef>
        </p:style>
        <p:txBody>
          <a:bodyPr>
            <a:spAutoFit/>
            <a:flatTx/>
          </a:bodyPr>
          <a:lstStyle>
            <a:lvl1pPr algn="ctr" eaLnBrk="0" hangingPunct="0">
              <a:defRPr sz="3200" i="1">
                <a:solidFill>
                  <a:schemeClr val="tx1"/>
                </a:solidFill>
                <a:latin typeface="Eras Medium ITC" pitchFamily="34" charset="0"/>
                <a:cs typeface="Arial" charset="0"/>
              </a:defRPr>
            </a:lvl1pPr>
            <a:lvl2pPr marL="742950" indent="-285750" algn="ctr" eaLnBrk="0" hangingPunct="0">
              <a:defRPr sz="3200" i="1">
                <a:solidFill>
                  <a:schemeClr val="tx1"/>
                </a:solidFill>
                <a:latin typeface="Eras Medium ITC" pitchFamily="34" charset="0"/>
                <a:cs typeface="Arial" charset="0"/>
              </a:defRPr>
            </a:lvl2pPr>
            <a:lvl3pPr marL="1143000" indent="-228600" algn="ctr" eaLnBrk="0" hangingPunct="0">
              <a:defRPr sz="3200" i="1">
                <a:solidFill>
                  <a:schemeClr val="tx1"/>
                </a:solidFill>
                <a:latin typeface="Eras Medium ITC" pitchFamily="34" charset="0"/>
                <a:cs typeface="Arial" charset="0"/>
              </a:defRPr>
            </a:lvl3pPr>
            <a:lvl4pPr marL="1600200" indent="-228600" algn="ctr" eaLnBrk="0" hangingPunct="0">
              <a:defRPr sz="3200" i="1">
                <a:solidFill>
                  <a:schemeClr val="tx1"/>
                </a:solidFill>
                <a:latin typeface="Eras Medium ITC" pitchFamily="34" charset="0"/>
                <a:cs typeface="Arial" charset="0"/>
              </a:defRPr>
            </a:lvl4pPr>
            <a:lvl5pPr marL="2057400" indent="-228600" algn="ctr" eaLnBrk="0" hangingPunct="0">
              <a:defRPr sz="3200" i="1">
                <a:solidFill>
                  <a:schemeClr val="tx1"/>
                </a:solidFill>
                <a:latin typeface="Eras Medium ITC" pitchFamily="34" charset="0"/>
                <a:cs typeface="Arial" charset="0"/>
              </a:defRPr>
            </a:lvl5pPr>
            <a:lvl6pPr marL="2514600" indent="-228600" algn="ctr" eaLnBrk="0" fontAlgn="base" hangingPunct="0">
              <a:spcBef>
                <a:spcPct val="0"/>
              </a:spcBef>
              <a:spcAft>
                <a:spcPct val="0"/>
              </a:spcAft>
              <a:defRPr sz="3200" i="1">
                <a:solidFill>
                  <a:schemeClr val="tx1"/>
                </a:solidFill>
                <a:latin typeface="Eras Medium ITC" pitchFamily="34" charset="0"/>
                <a:cs typeface="Arial" charset="0"/>
              </a:defRPr>
            </a:lvl6pPr>
            <a:lvl7pPr marL="2971800" indent="-228600" algn="ctr" eaLnBrk="0" fontAlgn="base" hangingPunct="0">
              <a:spcBef>
                <a:spcPct val="0"/>
              </a:spcBef>
              <a:spcAft>
                <a:spcPct val="0"/>
              </a:spcAft>
              <a:defRPr sz="3200" i="1">
                <a:solidFill>
                  <a:schemeClr val="tx1"/>
                </a:solidFill>
                <a:latin typeface="Eras Medium ITC" pitchFamily="34" charset="0"/>
                <a:cs typeface="Arial" charset="0"/>
              </a:defRPr>
            </a:lvl7pPr>
            <a:lvl8pPr marL="3429000" indent="-228600" algn="ctr" eaLnBrk="0" fontAlgn="base" hangingPunct="0">
              <a:spcBef>
                <a:spcPct val="0"/>
              </a:spcBef>
              <a:spcAft>
                <a:spcPct val="0"/>
              </a:spcAft>
              <a:defRPr sz="3200" i="1">
                <a:solidFill>
                  <a:schemeClr val="tx1"/>
                </a:solidFill>
                <a:latin typeface="Eras Medium ITC" pitchFamily="34" charset="0"/>
                <a:cs typeface="Arial" charset="0"/>
              </a:defRPr>
            </a:lvl8pPr>
            <a:lvl9pPr marL="3886200" indent="-228600" algn="ctr" eaLnBrk="0" fontAlgn="base" hangingPunct="0">
              <a:spcBef>
                <a:spcPct val="0"/>
              </a:spcBef>
              <a:spcAft>
                <a:spcPct val="0"/>
              </a:spcAft>
              <a:defRPr sz="3200" i="1">
                <a:solidFill>
                  <a:schemeClr val="tx1"/>
                </a:solidFill>
                <a:latin typeface="Eras Medium ITC" pitchFamily="34" charset="0"/>
                <a:cs typeface="Arial" charset="0"/>
              </a:defRPr>
            </a:lvl9pPr>
          </a:lstStyle>
          <a:p>
            <a:pPr eaLnBrk="1" fontAlgn="base" hangingPunct="1">
              <a:spcBef>
                <a:spcPct val="50000"/>
              </a:spcBef>
              <a:spcAft>
                <a:spcPct val="0"/>
              </a:spcAft>
              <a:defRPr/>
            </a:pPr>
            <a:r>
              <a:rPr lang="en-US" sz="2000" i="0">
                <a:solidFill>
                  <a:srgbClr val="FFFF66"/>
                </a:solidFill>
                <a:effectLst>
                  <a:outerShdw blurRad="38100" dist="38100" dir="2700000" algn="tl">
                    <a:srgbClr val="C0C0C0"/>
                  </a:outerShdw>
                </a:effectLst>
                <a:latin typeface="Eras Bold ITC" pitchFamily="34" charset="0"/>
              </a:rPr>
              <a:t>JUSTICE</a:t>
            </a:r>
          </a:p>
        </p:txBody>
      </p:sp>
      <p:sp>
        <p:nvSpPr>
          <p:cNvPr id="2912305" name="Text Box 49"/>
          <p:cNvSpPr txBox="1">
            <a:spLocks noChangeArrowheads="1"/>
          </p:cNvSpPr>
          <p:nvPr/>
        </p:nvSpPr>
        <p:spPr bwMode="auto">
          <a:xfrm>
            <a:off x="9083724" y="2200723"/>
            <a:ext cx="1412594" cy="400110"/>
          </a:xfrm>
          <a:prstGeom prst="rect">
            <a:avLst/>
          </a:prstGeom>
          <a:ln>
            <a:no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2"/>
          </a:lnRef>
          <a:fillRef idx="3">
            <a:schemeClr val="accent2"/>
          </a:fillRef>
          <a:effectRef idx="3">
            <a:schemeClr val="accent2"/>
          </a:effectRef>
          <a:fontRef idx="minor">
            <a:schemeClr val="lt1"/>
          </a:fontRef>
        </p:style>
        <p:txBody>
          <a:bodyPr>
            <a:spAutoFit/>
            <a:flatTx/>
          </a:bodyPr>
          <a:lstStyle>
            <a:lvl1pPr algn="ctr" eaLnBrk="0" hangingPunct="0">
              <a:defRPr sz="3200" i="1">
                <a:solidFill>
                  <a:schemeClr val="tx1"/>
                </a:solidFill>
                <a:latin typeface="Eras Medium ITC" pitchFamily="34" charset="0"/>
                <a:cs typeface="Arial" charset="0"/>
              </a:defRPr>
            </a:lvl1pPr>
            <a:lvl2pPr marL="742950" indent="-285750" algn="ctr" eaLnBrk="0" hangingPunct="0">
              <a:defRPr sz="3200" i="1">
                <a:solidFill>
                  <a:schemeClr val="tx1"/>
                </a:solidFill>
                <a:latin typeface="Eras Medium ITC" pitchFamily="34" charset="0"/>
                <a:cs typeface="Arial" charset="0"/>
              </a:defRPr>
            </a:lvl2pPr>
            <a:lvl3pPr marL="1143000" indent="-228600" algn="ctr" eaLnBrk="0" hangingPunct="0">
              <a:defRPr sz="3200" i="1">
                <a:solidFill>
                  <a:schemeClr val="tx1"/>
                </a:solidFill>
                <a:latin typeface="Eras Medium ITC" pitchFamily="34" charset="0"/>
                <a:cs typeface="Arial" charset="0"/>
              </a:defRPr>
            </a:lvl3pPr>
            <a:lvl4pPr marL="1600200" indent="-228600" algn="ctr" eaLnBrk="0" hangingPunct="0">
              <a:defRPr sz="3200" i="1">
                <a:solidFill>
                  <a:schemeClr val="tx1"/>
                </a:solidFill>
                <a:latin typeface="Eras Medium ITC" pitchFamily="34" charset="0"/>
                <a:cs typeface="Arial" charset="0"/>
              </a:defRPr>
            </a:lvl4pPr>
            <a:lvl5pPr marL="2057400" indent="-228600" algn="ctr" eaLnBrk="0" hangingPunct="0">
              <a:defRPr sz="3200" i="1">
                <a:solidFill>
                  <a:schemeClr val="tx1"/>
                </a:solidFill>
                <a:latin typeface="Eras Medium ITC" pitchFamily="34" charset="0"/>
                <a:cs typeface="Arial" charset="0"/>
              </a:defRPr>
            </a:lvl5pPr>
            <a:lvl6pPr marL="2514600" indent="-228600" algn="ctr" eaLnBrk="0" fontAlgn="base" hangingPunct="0">
              <a:spcBef>
                <a:spcPct val="0"/>
              </a:spcBef>
              <a:spcAft>
                <a:spcPct val="0"/>
              </a:spcAft>
              <a:defRPr sz="3200" i="1">
                <a:solidFill>
                  <a:schemeClr val="tx1"/>
                </a:solidFill>
                <a:latin typeface="Eras Medium ITC" pitchFamily="34" charset="0"/>
                <a:cs typeface="Arial" charset="0"/>
              </a:defRPr>
            </a:lvl6pPr>
            <a:lvl7pPr marL="2971800" indent="-228600" algn="ctr" eaLnBrk="0" fontAlgn="base" hangingPunct="0">
              <a:spcBef>
                <a:spcPct val="0"/>
              </a:spcBef>
              <a:spcAft>
                <a:spcPct val="0"/>
              </a:spcAft>
              <a:defRPr sz="3200" i="1">
                <a:solidFill>
                  <a:schemeClr val="tx1"/>
                </a:solidFill>
                <a:latin typeface="Eras Medium ITC" pitchFamily="34" charset="0"/>
                <a:cs typeface="Arial" charset="0"/>
              </a:defRPr>
            </a:lvl7pPr>
            <a:lvl8pPr marL="3429000" indent="-228600" algn="ctr" eaLnBrk="0" fontAlgn="base" hangingPunct="0">
              <a:spcBef>
                <a:spcPct val="0"/>
              </a:spcBef>
              <a:spcAft>
                <a:spcPct val="0"/>
              </a:spcAft>
              <a:defRPr sz="3200" i="1">
                <a:solidFill>
                  <a:schemeClr val="tx1"/>
                </a:solidFill>
                <a:latin typeface="Eras Medium ITC" pitchFamily="34" charset="0"/>
                <a:cs typeface="Arial" charset="0"/>
              </a:defRPr>
            </a:lvl8pPr>
            <a:lvl9pPr marL="3886200" indent="-228600" algn="ctr" eaLnBrk="0" fontAlgn="base" hangingPunct="0">
              <a:spcBef>
                <a:spcPct val="0"/>
              </a:spcBef>
              <a:spcAft>
                <a:spcPct val="0"/>
              </a:spcAft>
              <a:defRPr sz="3200" i="1">
                <a:solidFill>
                  <a:schemeClr val="tx1"/>
                </a:solidFill>
                <a:latin typeface="Eras Medium ITC" pitchFamily="34" charset="0"/>
                <a:cs typeface="Arial" charset="0"/>
              </a:defRPr>
            </a:lvl9pPr>
          </a:lstStyle>
          <a:p>
            <a:pPr eaLnBrk="1" fontAlgn="base" hangingPunct="1">
              <a:spcBef>
                <a:spcPct val="50000"/>
              </a:spcBef>
              <a:spcAft>
                <a:spcPct val="0"/>
              </a:spcAft>
              <a:defRPr/>
            </a:pPr>
            <a:r>
              <a:rPr lang="en-US" sz="2000" i="0" dirty="0">
                <a:solidFill>
                  <a:srgbClr val="FFFF66"/>
                </a:solidFill>
                <a:effectLst>
                  <a:outerShdw blurRad="38100" dist="38100" dir="2700000" algn="tl">
                    <a:srgbClr val="C0C0C0"/>
                  </a:outerShdw>
                </a:effectLst>
                <a:latin typeface="Eras Bold ITC" pitchFamily="34" charset="0"/>
              </a:rPr>
              <a:t>MERCY</a:t>
            </a:r>
          </a:p>
        </p:txBody>
      </p:sp>
    </p:spTree>
    <p:extLst>
      <p:ext uri="{BB962C8B-B14F-4D97-AF65-F5344CB8AC3E}">
        <p14:creationId xmlns:p14="http://schemas.microsoft.com/office/powerpoint/2010/main" val="19826121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2781191"/>
                                        </p:tgtEl>
                                        <p:attrNameLst>
                                          <p:attrName>style.visibility</p:attrName>
                                        </p:attrNameLst>
                                      </p:cBhvr>
                                      <p:to>
                                        <p:strVal val="visible"/>
                                      </p:to>
                                    </p:set>
                                    <p:animEffect transition="in" filter="slide(fromBottom)">
                                      <p:cBhvr>
                                        <p:cTn id="7" dur="500"/>
                                        <p:tgtEl>
                                          <p:spTgt spid="2781191"/>
                                        </p:tgtEl>
                                      </p:cBhvr>
                                    </p:animEffect>
                                  </p:childTnLst>
                                </p:cTn>
                              </p:par>
                              <p:par>
                                <p:cTn id="8" presetID="0" presetClass="path" presetSubtype="0" accel="50000" decel="50000" fill="hold" grpId="0" nodeType="withEffect">
                                  <p:stCondLst>
                                    <p:cond delay="0"/>
                                  </p:stCondLst>
                                  <p:childTnLst>
                                    <p:animMotion origin="layout" path="M -4.79167E-6 -1.85185E-6 C -0.00052 -0.0037 0.00079 -0.02708 0.00014 -0.03032 C -0.00052 -0.03287 0.00209 -0.06458 0.00144 -0.06713 C -0.00156 -0.09259 0.00157 -0.10972 -0.00781 -0.1331 C -0.01054 -0.14583 -0.0194 -0.16018 -0.02395 -0.17129 C -0.0302 -0.18657 -0.03554 -0.19629 -0.04388 -0.20972 C -0.04622 -0.21366 -0.05273 -0.22153 -0.05559 -0.22454 C -0.06106 -0.23009 -0.06276 -0.23634 -0.06901 -0.23958 C -0.07304 -0.24699 -0.08854 -0.24699 -0.09427 -0.25 C -0.10325 -0.26319 -0.12773 -0.25324 -0.13945 -0.25648 C -0.18125 -0.25509 -0.18255 -0.2581 -0.21718 -0.23472 C -0.23307 -0.22199 -0.23619 -0.22106 -0.24153 -0.20694 C -0.24414 -0.20069 -0.24557 -0.19375 -0.2483 -0.18796 C -0.24947 -0.18541 -0.25898 -0.16528 -0.26041 -0.16296 C -0.26302 -0.15764 -0.2552 -0.17291 -0.25755 -0.16666 C -0.26067 -0.15787 -0.26575 -0.14954 -0.26966 -0.1412 C -0.27109 -0.13379 -0.27265 -0.1294 -0.27591 -0.12407 C -0.27799 -0.11157 -0.28763 -0.07916 -0.28945 -0.06713 C -0.29309 -0.03518 -0.28723 -0.0625 -0.29505 -0.00278 " pathEditMode="relative" rAng="0" ptsTypes="AAAAAAAAAAAAAAAAAAA">
                                      <p:cBhvr>
                                        <p:cTn id="9" dur="5000" fill="hold"/>
                                        <p:tgtEl>
                                          <p:spTgt spid="2781235"/>
                                        </p:tgtEl>
                                        <p:attrNameLst>
                                          <p:attrName>ppt_x</p:attrName>
                                          <p:attrName>ppt_y</p:attrName>
                                        </p:attrNameLst>
                                      </p:cBhvr>
                                      <p:rCtr x="-14674" y="-12870"/>
                                    </p:animMotion>
                                  </p:childTnLst>
                                </p:cTn>
                              </p:par>
                              <p:par>
                                <p:cTn id="10" presetID="3" presetClass="entr" presetSubtype="0" fill="hold" grpId="0" nodeType="withEffect">
                                  <p:stCondLst>
                                    <p:cond delay="0"/>
                                  </p:stCondLst>
                                  <p:childTnLst>
                                    <p:set>
                                      <p:cBhvr>
                                        <p:cTn id="11" dur="1" fill="hold">
                                          <p:stCondLst>
                                            <p:cond delay="0"/>
                                          </p:stCondLst>
                                        </p:cTn>
                                        <p:tgtEl>
                                          <p:spTgt spid="2781240"/>
                                        </p:tgtEl>
                                        <p:attrNameLst>
                                          <p:attrName>style.visibility</p:attrName>
                                        </p:attrNameLst>
                                      </p:cBhvr>
                                      <p:to>
                                        <p:strVal val="visible"/>
                                      </p:to>
                                    </p:set>
                                  </p:childTnLst>
                                </p:cTn>
                              </p:par>
                            </p:childTnLst>
                          </p:cTn>
                        </p:par>
                        <p:par>
                          <p:cTn id="12" fill="hold" nodeType="afterGroup">
                            <p:stCondLst>
                              <p:cond delay="5000"/>
                            </p:stCondLst>
                            <p:childTnLst>
                              <p:par>
                                <p:cTn id="13" presetID="53" presetClass="exit" presetSubtype="0" fill="hold" nodeType="afterEffect">
                                  <p:stCondLst>
                                    <p:cond delay="0"/>
                                  </p:stCondLst>
                                  <p:childTnLst>
                                    <p:anim calcmode="lin" valueType="num">
                                      <p:cBhvr>
                                        <p:cTn id="14" dur="2000"/>
                                        <p:tgtEl>
                                          <p:spTgt spid="2781241"/>
                                        </p:tgtEl>
                                        <p:attrNameLst>
                                          <p:attrName>ppt_w</p:attrName>
                                        </p:attrNameLst>
                                      </p:cBhvr>
                                      <p:tavLst>
                                        <p:tav tm="0">
                                          <p:val>
                                            <p:strVal val="ppt_w"/>
                                          </p:val>
                                        </p:tav>
                                        <p:tav tm="100000">
                                          <p:val>
                                            <p:fltVal val="0"/>
                                          </p:val>
                                        </p:tav>
                                      </p:tavLst>
                                    </p:anim>
                                    <p:anim calcmode="lin" valueType="num">
                                      <p:cBhvr>
                                        <p:cTn id="15" dur="2000"/>
                                        <p:tgtEl>
                                          <p:spTgt spid="2781241"/>
                                        </p:tgtEl>
                                        <p:attrNameLst>
                                          <p:attrName>ppt_h</p:attrName>
                                        </p:attrNameLst>
                                      </p:cBhvr>
                                      <p:tavLst>
                                        <p:tav tm="0">
                                          <p:val>
                                            <p:strVal val="ppt_h"/>
                                          </p:val>
                                        </p:tav>
                                        <p:tav tm="100000">
                                          <p:val>
                                            <p:fltVal val="0"/>
                                          </p:val>
                                        </p:tav>
                                      </p:tavLst>
                                    </p:anim>
                                    <p:animEffect transition="out" filter="fade">
                                      <p:cBhvr>
                                        <p:cTn id="16" dur="2000"/>
                                        <p:tgtEl>
                                          <p:spTgt spid="2781241"/>
                                        </p:tgtEl>
                                      </p:cBhvr>
                                    </p:animEffect>
                                    <p:set>
                                      <p:cBhvr>
                                        <p:cTn id="17" dur="1" fill="hold">
                                          <p:stCondLst>
                                            <p:cond delay="1999"/>
                                          </p:stCondLst>
                                        </p:cTn>
                                        <p:tgtEl>
                                          <p:spTgt spid="2781241"/>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2781243"/>
                                        </p:tgtEl>
                                        <p:attrNameLst>
                                          <p:attrName>style.visibility</p:attrName>
                                        </p:attrNameLst>
                                      </p:cBhvr>
                                      <p:to>
                                        <p:strVal val="visible"/>
                                      </p:to>
                                    </p:set>
                                    <p:animEffect transition="in" filter="fade">
                                      <p:cBhvr>
                                        <p:cTn id="20" dur="2000"/>
                                        <p:tgtEl>
                                          <p:spTgt spid="278124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81242"/>
                                        </p:tgtEl>
                                        <p:attrNameLst>
                                          <p:attrName>style.visibility</p:attrName>
                                        </p:attrNameLst>
                                      </p:cBhvr>
                                      <p:to>
                                        <p:strVal val="visible"/>
                                      </p:to>
                                    </p:set>
                                    <p:animEffect transition="in" filter="fade">
                                      <p:cBhvr>
                                        <p:cTn id="23" dur="2000"/>
                                        <p:tgtEl>
                                          <p:spTgt spid="2781242"/>
                                        </p:tgtEl>
                                      </p:cBhvr>
                                    </p:animEffect>
                                  </p:childTnLst>
                                </p:cTn>
                              </p:par>
                              <p:par>
                                <p:cTn id="24" presetID="10" presetClass="exit" presetSubtype="0" fill="hold" grpId="0" nodeType="withEffect">
                                  <p:stCondLst>
                                    <p:cond delay="0"/>
                                  </p:stCondLst>
                                  <p:childTnLst>
                                    <p:animEffect transition="out" filter="fade">
                                      <p:cBhvr>
                                        <p:cTn id="25" dur="2000"/>
                                        <p:tgtEl>
                                          <p:spTgt spid="2781245"/>
                                        </p:tgtEl>
                                      </p:cBhvr>
                                    </p:animEffect>
                                    <p:set>
                                      <p:cBhvr>
                                        <p:cTn id="26" dur="1" fill="hold">
                                          <p:stCondLst>
                                            <p:cond delay="1999"/>
                                          </p:stCondLst>
                                        </p:cTn>
                                        <p:tgtEl>
                                          <p:spTgt spid="2781245"/>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2781246"/>
                                        </p:tgtEl>
                                        <p:attrNameLst>
                                          <p:attrName>style.visibility</p:attrName>
                                        </p:attrNameLst>
                                      </p:cBhvr>
                                      <p:to>
                                        <p:strVal val="visible"/>
                                      </p:to>
                                    </p:set>
                                    <p:animEffect transition="in" filter="fade">
                                      <p:cBhvr>
                                        <p:cTn id="29" dur="3000"/>
                                        <p:tgtEl>
                                          <p:spTgt spid="278124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781247"/>
                                        </p:tgtEl>
                                        <p:attrNameLst>
                                          <p:attrName>style.visibility</p:attrName>
                                        </p:attrNameLst>
                                      </p:cBhvr>
                                      <p:to>
                                        <p:strVal val="visible"/>
                                      </p:to>
                                    </p:set>
                                    <p:animEffect transition="in" filter="fade">
                                      <p:cBhvr>
                                        <p:cTn id="32" dur="3000"/>
                                        <p:tgtEl>
                                          <p:spTgt spid="278124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781280"/>
                                        </p:tgtEl>
                                        <p:attrNameLst>
                                          <p:attrName>style.visibility</p:attrName>
                                        </p:attrNameLst>
                                      </p:cBhvr>
                                      <p:to>
                                        <p:strVal val="visible"/>
                                      </p:to>
                                    </p:set>
                                    <p:animEffect transition="in" filter="fade">
                                      <p:cBhvr>
                                        <p:cTn id="35" dur="2000"/>
                                        <p:tgtEl>
                                          <p:spTgt spid="278128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2" fill="hold" nodeType="click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wipe(right)">
                                      <p:cBhvr>
                                        <p:cTn id="40" dur="2000"/>
                                        <p:tgtEl>
                                          <p:spTgt spid="50"/>
                                        </p:tgtEl>
                                      </p:cBhvr>
                                    </p:animEffect>
                                  </p:childTnLst>
                                </p:cTn>
                              </p:par>
                              <p:par>
                                <p:cTn id="41" presetID="22" presetClass="entr" presetSubtype="2"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wipe(right)">
                                      <p:cBhvr>
                                        <p:cTn id="43" dur="2000"/>
                                        <p:tgtEl>
                                          <p:spTgt spid="4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nodeType="click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wipe(left)">
                                      <p:cBhvr>
                                        <p:cTn id="48" dur="2000"/>
                                        <p:tgtEl>
                                          <p:spTgt spid="51"/>
                                        </p:tgtEl>
                                      </p:cBhvr>
                                    </p:animEffect>
                                  </p:childTnLst>
                                </p:cTn>
                              </p:par>
                              <p:par>
                                <p:cTn id="49" presetID="22" presetClass="entr" presetSubtype="8" fill="hold" nodeType="with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wipe(left)">
                                      <p:cBhvr>
                                        <p:cTn id="51" dur="2000"/>
                                        <p:tgtEl>
                                          <p:spTgt spid="49"/>
                                        </p:tgtEl>
                                      </p:cBhvr>
                                    </p:animEffect>
                                  </p:childTnLst>
                                </p:cTn>
                              </p:par>
                            </p:childTnLst>
                          </p:cTn>
                        </p:par>
                      </p:childTnLst>
                    </p:cTn>
                  </p:par>
                  <p:par>
                    <p:cTn id="52" fill="hold">
                      <p:stCondLst>
                        <p:cond delay="indefinite"/>
                      </p:stCondLst>
                      <p:childTnLst>
                        <p:par>
                          <p:cTn id="53" fill="hold" nodeType="afterGroup">
                            <p:stCondLst>
                              <p:cond delay="0"/>
                            </p:stCondLst>
                            <p:childTnLst>
                              <p:par>
                                <p:cTn id="54" presetID="37" presetClass="entr" presetSubtype="0" fill="hold" nodeType="clickEffect">
                                  <p:stCondLst>
                                    <p:cond delay="0"/>
                                  </p:stCondLst>
                                  <p:childTnLst>
                                    <p:set>
                                      <p:cBhvr>
                                        <p:cTn id="55" dur="1" fill="hold">
                                          <p:stCondLst>
                                            <p:cond delay="0"/>
                                          </p:stCondLst>
                                        </p:cTn>
                                        <p:tgtEl>
                                          <p:spTgt spid="2912304"/>
                                        </p:tgtEl>
                                        <p:attrNameLst>
                                          <p:attrName>style.visibility</p:attrName>
                                        </p:attrNameLst>
                                      </p:cBhvr>
                                      <p:to>
                                        <p:strVal val="visible"/>
                                      </p:to>
                                    </p:set>
                                    <p:animEffect transition="in" filter="fade">
                                      <p:cBhvr>
                                        <p:cTn id="56" dur="1000"/>
                                        <p:tgtEl>
                                          <p:spTgt spid="2912304"/>
                                        </p:tgtEl>
                                      </p:cBhvr>
                                    </p:animEffect>
                                    <p:anim calcmode="lin" valueType="num">
                                      <p:cBhvr>
                                        <p:cTn id="57" dur="1000" fill="hold"/>
                                        <p:tgtEl>
                                          <p:spTgt spid="2912304"/>
                                        </p:tgtEl>
                                        <p:attrNameLst>
                                          <p:attrName>ppt_x</p:attrName>
                                        </p:attrNameLst>
                                      </p:cBhvr>
                                      <p:tavLst>
                                        <p:tav tm="0">
                                          <p:val>
                                            <p:strVal val="#ppt_x"/>
                                          </p:val>
                                        </p:tav>
                                        <p:tav tm="100000">
                                          <p:val>
                                            <p:strVal val="#ppt_x"/>
                                          </p:val>
                                        </p:tav>
                                      </p:tavLst>
                                    </p:anim>
                                    <p:anim calcmode="lin" valueType="num">
                                      <p:cBhvr>
                                        <p:cTn id="58" dur="900" decel="100000" fill="hold"/>
                                        <p:tgtEl>
                                          <p:spTgt spid="2912304"/>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2912304"/>
                                        </p:tgtEl>
                                        <p:attrNameLst>
                                          <p:attrName>ppt_y</p:attrName>
                                        </p:attrNameLst>
                                      </p:cBhvr>
                                      <p:tavLst>
                                        <p:tav tm="0">
                                          <p:val>
                                            <p:strVal val="#ppt_y-.03"/>
                                          </p:val>
                                        </p:tav>
                                        <p:tav tm="100000">
                                          <p:val>
                                            <p:strVal val="#ppt_y"/>
                                          </p:val>
                                        </p:tav>
                                      </p:tavLst>
                                    </p:anim>
                                  </p:childTnLst>
                                </p:cTn>
                              </p:par>
                            </p:childTnLst>
                          </p:cTn>
                        </p:par>
                      </p:childTnLst>
                    </p:cTn>
                  </p:par>
                  <p:par>
                    <p:cTn id="60" fill="hold">
                      <p:stCondLst>
                        <p:cond delay="indefinite"/>
                      </p:stCondLst>
                      <p:childTnLst>
                        <p:par>
                          <p:cTn id="61" fill="hold" nodeType="afterGroup">
                            <p:stCondLst>
                              <p:cond delay="0"/>
                            </p:stCondLst>
                            <p:childTnLst>
                              <p:par>
                                <p:cTn id="62" presetID="37" presetClass="entr" presetSubtype="0" fill="hold" nodeType="clickEffect">
                                  <p:stCondLst>
                                    <p:cond delay="0"/>
                                  </p:stCondLst>
                                  <p:childTnLst>
                                    <p:set>
                                      <p:cBhvr>
                                        <p:cTn id="63" dur="1" fill="hold">
                                          <p:stCondLst>
                                            <p:cond delay="0"/>
                                          </p:stCondLst>
                                        </p:cTn>
                                        <p:tgtEl>
                                          <p:spTgt spid="2912305"/>
                                        </p:tgtEl>
                                        <p:attrNameLst>
                                          <p:attrName>style.visibility</p:attrName>
                                        </p:attrNameLst>
                                      </p:cBhvr>
                                      <p:to>
                                        <p:strVal val="visible"/>
                                      </p:to>
                                    </p:set>
                                    <p:animEffect transition="in" filter="fade">
                                      <p:cBhvr>
                                        <p:cTn id="64" dur="1000"/>
                                        <p:tgtEl>
                                          <p:spTgt spid="2912305"/>
                                        </p:tgtEl>
                                      </p:cBhvr>
                                    </p:animEffect>
                                    <p:anim calcmode="lin" valueType="num">
                                      <p:cBhvr>
                                        <p:cTn id="65" dur="1000" fill="hold"/>
                                        <p:tgtEl>
                                          <p:spTgt spid="2912305"/>
                                        </p:tgtEl>
                                        <p:attrNameLst>
                                          <p:attrName>ppt_x</p:attrName>
                                        </p:attrNameLst>
                                      </p:cBhvr>
                                      <p:tavLst>
                                        <p:tav tm="0">
                                          <p:val>
                                            <p:strVal val="#ppt_x"/>
                                          </p:val>
                                        </p:tav>
                                        <p:tav tm="100000">
                                          <p:val>
                                            <p:strVal val="#ppt_x"/>
                                          </p:val>
                                        </p:tav>
                                      </p:tavLst>
                                    </p:anim>
                                    <p:anim calcmode="lin" valueType="num">
                                      <p:cBhvr>
                                        <p:cTn id="66" dur="900" decel="100000" fill="hold"/>
                                        <p:tgtEl>
                                          <p:spTgt spid="2912305"/>
                                        </p:tgtEl>
                                        <p:attrNameLst>
                                          <p:attrName>ppt_y</p:attrName>
                                        </p:attrNameLst>
                                      </p:cBhvr>
                                      <p:tavLst>
                                        <p:tav tm="0">
                                          <p:val>
                                            <p:strVal val="#ppt_y+1"/>
                                          </p:val>
                                        </p:tav>
                                        <p:tav tm="100000">
                                          <p:val>
                                            <p:strVal val="#ppt_y-.03"/>
                                          </p:val>
                                        </p:tav>
                                      </p:tavLst>
                                    </p:anim>
                                    <p:anim calcmode="lin" valueType="num">
                                      <p:cBhvr>
                                        <p:cTn id="67" dur="100" accel="100000" fill="hold">
                                          <p:stCondLst>
                                            <p:cond delay="900"/>
                                          </p:stCondLst>
                                        </p:cTn>
                                        <p:tgtEl>
                                          <p:spTgt spid="291230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1235" grpId="0" animBg="1"/>
      <p:bldP spid="2781240" grpId="0" animBg="1"/>
      <p:bldP spid="2781242" grpId="0" animBg="1"/>
      <p:bldP spid="2781245" grpId="0"/>
      <p:bldP spid="2781246" grpId="0"/>
      <p:bldP spid="2781247" grpId="0"/>
      <p:bldP spid="278128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69343" y="0"/>
            <a:ext cx="10990053" cy="6858000"/>
          </a:xfrm>
          <a:prstGeom prst="rect">
            <a:avLst/>
          </a:prstGeom>
        </p:spPr>
      </p:pic>
    </p:spTree>
    <p:extLst>
      <p:ext uri="{BB962C8B-B14F-4D97-AF65-F5344CB8AC3E}">
        <p14:creationId xmlns:p14="http://schemas.microsoft.com/office/powerpoint/2010/main" val="636746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
        <p:nvSpPr>
          <p:cNvPr id="3" name="Title 2"/>
          <p:cNvSpPr>
            <a:spLocks noGrp="1"/>
          </p:cNvSpPr>
          <p:nvPr>
            <p:ph type="title"/>
          </p:nvPr>
        </p:nvSpPr>
        <p:spPr/>
        <p:txBody>
          <a:bodyPr>
            <a:normAutofit/>
          </a:bodyPr>
          <a:lstStyle/>
          <a:p>
            <a:r>
              <a:rPr lang="en-US" dirty="0" smtClean="0">
                <a:solidFill>
                  <a:srgbClr val="FFFC00"/>
                </a:solidFill>
                <a:latin typeface="Calisto MT" charset="0"/>
                <a:ea typeface="Calisto MT" charset="0"/>
                <a:cs typeface="Calisto MT" charset="0"/>
              </a:rPr>
              <a:t>Sin and its Consequences</a:t>
            </a:r>
            <a:endParaRPr lang="en-US" dirty="0">
              <a:solidFill>
                <a:srgbClr val="FFFC00"/>
              </a:solidFill>
              <a:latin typeface="Calisto MT" charset="0"/>
              <a:ea typeface="Calisto MT" charset="0"/>
              <a:cs typeface="Calisto MT" charset="0"/>
            </a:endParaRPr>
          </a:p>
        </p:txBody>
      </p:sp>
      <p:sp>
        <p:nvSpPr>
          <p:cNvPr id="4" name="Content Placeholder 3"/>
          <p:cNvSpPr>
            <a:spLocks noGrp="1"/>
          </p:cNvSpPr>
          <p:nvPr>
            <p:ph idx="1"/>
          </p:nvPr>
        </p:nvSpPr>
        <p:spPr>
          <a:xfrm>
            <a:off x="476955" y="1690688"/>
            <a:ext cx="10515600" cy="3499498"/>
          </a:xfrm>
        </p:spPr>
        <p:txBody>
          <a:bodyPr>
            <a:normAutofit/>
          </a:bodyPr>
          <a:lstStyle/>
          <a:p>
            <a:r>
              <a:rPr lang="en-US" sz="3200" dirty="0" smtClean="0">
                <a:solidFill>
                  <a:srgbClr val="FFFF00"/>
                </a:solidFill>
                <a:latin typeface="Arial" charset="0"/>
                <a:ea typeface="Arial" charset="0"/>
                <a:cs typeface="Arial" charset="0"/>
              </a:rPr>
              <a:t>Mankind’s original created state </a:t>
            </a:r>
            <a:r>
              <a:rPr lang="mr-IN" sz="3200" dirty="0" smtClean="0">
                <a:solidFill>
                  <a:srgbClr val="FFFF00"/>
                </a:solidFill>
                <a:latin typeface="Arial" charset="0"/>
                <a:ea typeface="Arial" charset="0"/>
                <a:cs typeface="Arial" charset="0"/>
              </a:rPr>
              <a:t>–</a:t>
            </a:r>
            <a:r>
              <a:rPr lang="en-US" sz="3200" dirty="0" smtClean="0">
                <a:solidFill>
                  <a:srgbClr val="FFFF00"/>
                </a:solidFill>
                <a:latin typeface="Arial" charset="0"/>
                <a:ea typeface="Arial" charset="0"/>
                <a:cs typeface="Arial" charset="0"/>
              </a:rPr>
              <a:t> sinless</a:t>
            </a:r>
          </a:p>
          <a:p>
            <a:r>
              <a:rPr lang="en-US" sz="3200" dirty="0" smtClean="0">
                <a:solidFill>
                  <a:srgbClr val="FFFF00"/>
                </a:solidFill>
                <a:latin typeface="Arial" charset="0"/>
                <a:ea typeface="Arial" charset="0"/>
                <a:cs typeface="Arial" charset="0"/>
              </a:rPr>
              <a:t>Man and woman given choice</a:t>
            </a:r>
          </a:p>
          <a:p>
            <a:r>
              <a:rPr lang="en-US" sz="3200" dirty="0" smtClean="0">
                <a:solidFill>
                  <a:srgbClr val="FFFF00"/>
                </a:solidFill>
                <a:latin typeface="Arial" charset="0"/>
                <a:ea typeface="Arial" charset="0"/>
                <a:cs typeface="Arial" charset="0"/>
              </a:rPr>
              <a:t>They are tempted by Satan</a:t>
            </a:r>
          </a:p>
          <a:p>
            <a:r>
              <a:rPr lang="en-US" sz="3200" dirty="0" smtClean="0">
                <a:solidFill>
                  <a:srgbClr val="FFFF00"/>
                </a:solidFill>
                <a:latin typeface="Arial" charset="0"/>
                <a:ea typeface="Arial" charset="0"/>
                <a:cs typeface="Arial" charset="0"/>
              </a:rPr>
              <a:t>They choose to disobey</a:t>
            </a:r>
            <a:endParaRPr lang="en-US" sz="3200" dirty="0">
              <a:solidFill>
                <a:srgbClr val="FFFF00"/>
              </a:solidFill>
              <a:latin typeface="Times New Roman" charset="0"/>
              <a:ea typeface="Times New Roman" charset="0"/>
              <a:cs typeface="Times New Roman" charset="0"/>
            </a:endParaRPr>
          </a:p>
        </p:txBody>
      </p:sp>
      <p:sp>
        <p:nvSpPr>
          <p:cNvPr id="6" name="TextBox 5"/>
          <p:cNvSpPr txBox="1"/>
          <p:nvPr/>
        </p:nvSpPr>
        <p:spPr>
          <a:xfrm>
            <a:off x="2777066" y="5453252"/>
            <a:ext cx="5915378" cy="769441"/>
          </a:xfrm>
          <a:prstGeom prst="rect">
            <a:avLst/>
          </a:prstGeom>
          <a:noFill/>
        </p:spPr>
        <p:txBody>
          <a:bodyPr wrap="square" rtlCol="0">
            <a:spAutoFit/>
          </a:bodyPr>
          <a:lstStyle/>
          <a:p>
            <a:pPr algn="ctr"/>
            <a:r>
              <a:rPr lang="en-US" sz="4400" dirty="0" smtClean="0">
                <a:solidFill>
                  <a:srgbClr val="FFFC00"/>
                </a:solidFill>
                <a:latin typeface="Calisto MT" charset="0"/>
                <a:ea typeface="Calisto MT" charset="0"/>
                <a:cs typeface="Calisto MT" charset="0"/>
              </a:rPr>
              <a:t>The Fall</a:t>
            </a:r>
            <a:endParaRPr lang="en-US" sz="4400" dirty="0">
              <a:solidFill>
                <a:srgbClr val="FFFC00"/>
              </a:solidFill>
              <a:latin typeface="Calisto MT" charset="0"/>
              <a:ea typeface="Calisto MT" charset="0"/>
              <a:cs typeface="Calisto MT" charset="0"/>
            </a:endParaRPr>
          </a:p>
        </p:txBody>
      </p:sp>
    </p:spTree>
    <p:extLst>
      <p:ext uri="{BB962C8B-B14F-4D97-AF65-F5344CB8AC3E}">
        <p14:creationId xmlns:p14="http://schemas.microsoft.com/office/powerpoint/2010/main" val="1655281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1000"/>
                                        <p:tgtEl>
                                          <p:spTgt spid="4">
                                            <p:txEl>
                                              <p:pRg st="2" end="2"/>
                                            </p:txEl>
                                          </p:spTgt>
                                        </p:tgtEl>
                                      </p:cBhvr>
                                    </p:animEffect>
                                    <p:anim calcmode="lin" valueType="num">
                                      <p:cBhvr>
                                        <p:cTn id="2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fade">
                                      <p:cBhvr>
                                        <p:cTn id="33" dur="1000"/>
                                        <p:tgtEl>
                                          <p:spTgt spid="4">
                                            <p:txEl>
                                              <p:pRg st="3" end="3"/>
                                            </p:txEl>
                                          </p:spTgt>
                                        </p:tgtEl>
                                      </p:cBhvr>
                                    </p:animEffect>
                                    <p:anim calcmode="lin" valueType="num">
                                      <p:cBhvr>
                                        <p:cTn id="34"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
        <p:nvSpPr>
          <p:cNvPr id="3" name="Title 2"/>
          <p:cNvSpPr>
            <a:spLocks noGrp="1"/>
          </p:cNvSpPr>
          <p:nvPr>
            <p:ph type="title"/>
          </p:nvPr>
        </p:nvSpPr>
        <p:spPr/>
        <p:txBody>
          <a:bodyPr>
            <a:normAutofit/>
          </a:bodyPr>
          <a:lstStyle/>
          <a:p>
            <a:r>
              <a:rPr lang="en-US" sz="4800" dirty="0" smtClean="0">
                <a:solidFill>
                  <a:srgbClr val="FFFC00"/>
                </a:solidFill>
                <a:latin typeface="Calisto MT" charset="0"/>
                <a:ea typeface="Calisto MT" charset="0"/>
                <a:cs typeface="Calisto MT" charset="0"/>
              </a:rPr>
              <a:t>The Consequences</a:t>
            </a:r>
            <a:endParaRPr lang="en-US" sz="4800" dirty="0">
              <a:solidFill>
                <a:srgbClr val="FFFC00"/>
              </a:solidFill>
              <a:latin typeface="Calisto MT" charset="0"/>
              <a:ea typeface="Calisto MT" charset="0"/>
              <a:cs typeface="Calisto MT" charset="0"/>
            </a:endParaRPr>
          </a:p>
        </p:txBody>
      </p:sp>
      <p:sp>
        <p:nvSpPr>
          <p:cNvPr id="4" name="Content Placeholder 3"/>
          <p:cNvSpPr>
            <a:spLocks noGrp="1"/>
          </p:cNvSpPr>
          <p:nvPr>
            <p:ph idx="1"/>
          </p:nvPr>
        </p:nvSpPr>
        <p:spPr>
          <a:xfrm>
            <a:off x="476955" y="1690688"/>
            <a:ext cx="10515600" cy="3499498"/>
          </a:xfrm>
        </p:spPr>
        <p:txBody>
          <a:bodyPr>
            <a:normAutofit/>
          </a:bodyPr>
          <a:lstStyle/>
          <a:p>
            <a:r>
              <a:rPr lang="en-US" sz="3600" dirty="0" smtClean="0">
                <a:solidFill>
                  <a:srgbClr val="FFFF00"/>
                </a:solidFill>
                <a:latin typeface="Arial" charset="0"/>
                <a:ea typeface="Arial" charset="0"/>
                <a:cs typeface="Arial" charset="0"/>
              </a:rPr>
              <a:t>The serpent:</a:t>
            </a:r>
          </a:p>
          <a:p>
            <a:pPr lvl="1"/>
            <a:r>
              <a:rPr lang="en-US" sz="2800" dirty="0" smtClean="0">
                <a:solidFill>
                  <a:srgbClr val="FFFF00"/>
                </a:solidFill>
                <a:latin typeface="Arial" charset="0"/>
                <a:ea typeface="Arial" charset="0"/>
                <a:cs typeface="Arial" charset="0"/>
              </a:rPr>
              <a:t>Cursed above all animals</a:t>
            </a:r>
          </a:p>
          <a:p>
            <a:pPr lvl="1"/>
            <a:r>
              <a:rPr lang="en-US" sz="2800" dirty="0" smtClean="0">
                <a:solidFill>
                  <a:srgbClr val="FFFF00"/>
                </a:solidFill>
                <a:latin typeface="Arial" charset="0"/>
                <a:ea typeface="Arial" charset="0"/>
                <a:cs typeface="Arial" charset="0"/>
              </a:rPr>
              <a:t>Enmity between he and woman and their seed</a:t>
            </a:r>
          </a:p>
          <a:p>
            <a:pPr lvl="1"/>
            <a:r>
              <a:rPr lang="en-US" sz="2800" dirty="0" smtClean="0">
                <a:solidFill>
                  <a:srgbClr val="FFFF00"/>
                </a:solidFill>
                <a:latin typeface="Arial" charset="0"/>
                <a:ea typeface="Arial" charset="0"/>
                <a:cs typeface="Arial" charset="0"/>
              </a:rPr>
              <a:t>Woman’s seed would crush him</a:t>
            </a:r>
          </a:p>
          <a:p>
            <a:r>
              <a:rPr lang="en-US" sz="3600" dirty="0" smtClean="0">
                <a:solidFill>
                  <a:srgbClr val="FFFF00"/>
                </a:solidFill>
                <a:latin typeface="Arial" charset="0"/>
                <a:ea typeface="Arial" charset="0"/>
                <a:cs typeface="Arial" charset="0"/>
              </a:rPr>
              <a:t>The Woman</a:t>
            </a:r>
          </a:p>
          <a:p>
            <a:pPr lvl="1"/>
            <a:r>
              <a:rPr lang="en-US" sz="2800" dirty="0" smtClean="0">
                <a:solidFill>
                  <a:srgbClr val="FFFF00"/>
                </a:solidFill>
                <a:latin typeface="Arial" charset="0"/>
                <a:ea typeface="Arial" charset="0"/>
                <a:cs typeface="Arial" charset="0"/>
              </a:rPr>
              <a:t>Increased conception and pain in childbirth</a:t>
            </a:r>
          </a:p>
          <a:p>
            <a:pPr lvl="1"/>
            <a:r>
              <a:rPr lang="en-US" sz="2800" dirty="0" smtClean="0">
                <a:solidFill>
                  <a:srgbClr val="FFFF00"/>
                </a:solidFill>
                <a:latin typeface="Arial" charset="0"/>
                <a:ea typeface="Arial" charset="0"/>
                <a:cs typeface="Arial" charset="0"/>
              </a:rPr>
              <a:t>Her husband would rule over her</a:t>
            </a:r>
          </a:p>
        </p:txBody>
      </p:sp>
      <p:sp>
        <p:nvSpPr>
          <p:cNvPr id="6" name="TextBox 5"/>
          <p:cNvSpPr txBox="1"/>
          <p:nvPr/>
        </p:nvSpPr>
        <p:spPr>
          <a:xfrm>
            <a:off x="2777066" y="5453252"/>
            <a:ext cx="5915378" cy="769441"/>
          </a:xfrm>
          <a:prstGeom prst="rect">
            <a:avLst/>
          </a:prstGeom>
          <a:noFill/>
        </p:spPr>
        <p:txBody>
          <a:bodyPr wrap="square" rtlCol="0">
            <a:spAutoFit/>
          </a:bodyPr>
          <a:lstStyle/>
          <a:p>
            <a:pPr algn="ctr"/>
            <a:r>
              <a:rPr lang="en-US" sz="4400" dirty="0" smtClean="0">
                <a:solidFill>
                  <a:srgbClr val="FFFC00"/>
                </a:solidFill>
                <a:latin typeface="Calisto MT" charset="0"/>
                <a:ea typeface="Calisto MT" charset="0"/>
                <a:cs typeface="Calisto MT" charset="0"/>
              </a:rPr>
              <a:t>The Fall</a:t>
            </a:r>
            <a:endParaRPr lang="en-US" sz="4400" dirty="0">
              <a:solidFill>
                <a:srgbClr val="FFFC00"/>
              </a:solidFill>
              <a:latin typeface="Calisto MT" charset="0"/>
              <a:ea typeface="Calisto MT" charset="0"/>
              <a:cs typeface="Calisto MT" charset="0"/>
            </a:endParaRPr>
          </a:p>
        </p:txBody>
      </p:sp>
    </p:spTree>
    <p:extLst>
      <p:ext uri="{BB962C8B-B14F-4D97-AF65-F5344CB8AC3E}">
        <p14:creationId xmlns:p14="http://schemas.microsoft.com/office/powerpoint/2010/main" val="578994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Effect transition="in" filter="fade">
                                      <p:cBhvr>
                                        <p:cTn id="39" dur="1000"/>
                                        <p:tgtEl>
                                          <p:spTgt spid="4">
                                            <p:txEl>
                                              <p:pRg st="6" end="6"/>
                                            </p:txEl>
                                          </p:spTgt>
                                        </p:tgtEl>
                                      </p:cBhvr>
                                    </p:animEffect>
                                    <p:anim calcmode="lin" valueType="num">
                                      <p:cBhvr>
                                        <p:cTn id="4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
        <p:nvSpPr>
          <p:cNvPr id="3" name="Title 2"/>
          <p:cNvSpPr>
            <a:spLocks noGrp="1"/>
          </p:cNvSpPr>
          <p:nvPr>
            <p:ph type="title"/>
          </p:nvPr>
        </p:nvSpPr>
        <p:spPr/>
        <p:txBody>
          <a:bodyPr>
            <a:normAutofit/>
          </a:bodyPr>
          <a:lstStyle/>
          <a:p>
            <a:r>
              <a:rPr lang="en-US" sz="4800" dirty="0" smtClean="0">
                <a:solidFill>
                  <a:srgbClr val="FFFC00"/>
                </a:solidFill>
                <a:latin typeface="Calisto MT" charset="0"/>
                <a:ea typeface="Calisto MT" charset="0"/>
                <a:cs typeface="Calisto MT" charset="0"/>
              </a:rPr>
              <a:t>The Consequences</a:t>
            </a:r>
            <a:endParaRPr lang="en-US" sz="4800" dirty="0">
              <a:solidFill>
                <a:srgbClr val="FFFC00"/>
              </a:solidFill>
              <a:latin typeface="Calisto MT" charset="0"/>
              <a:ea typeface="Calisto MT" charset="0"/>
              <a:cs typeface="Calisto MT" charset="0"/>
            </a:endParaRPr>
          </a:p>
        </p:txBody>
      </p:sp>
      <p:sp>
        <p:nvSpPr>
          <p:cNvPr id="4" name="Content Placeholder 3"/>
          <p:cNvSpPr>
            <a:spLocks noGrp="1"/>
          </p:cNvSpPr>
          <p:nvPr>
            <p:ph idx="1"/>
          </p:nvPr>
        </p:nvSpPr>
        <p:spPr>
          <a:xfrm>
            <a:off x="476955" y="1690688"/>
            <a:ext cx="10515600" cy="3499498"/>
          </a:xfrm>
        </p:spPr>
        <p:txBody>
          <a:bodyPr>
            <a:normAutofit/>
          </a:bodyPr>
          <a:lstStyle/>
          <a:p>
            <a:r>
              <a:rPr lang="en-US" sz="3600" dirty="0" smtClean="0">
                <a:solidFill>
                  <a:srgbClr val="FFFF00"/>
                </a:solidFill>
                <a:latin typeface="Arial" charset="0"/>
                <a:ea typeface="Arial" charset="0"/>
                <a:cs typeface="Arial" charset="0"/>
              </a:rPr>
              <a:t>The man:</a:t>
            </a:r>
          </a:p>
          <a:p>
            <a:pPr lvl="1"/>
            <a:r>
              <a:rPr lang="en-US" sz="3200" dirty="0" smtClean="0">
                <a:solidFill>
                  <a:srgbClr val="FFFF00"/>
                </a:solidFill>
                <a:latin typeface="Arial" charset="0"/>
                <a:ea typeface="Arial" charset="0"/>
                <a:cs typeface="Arial" charset="0"/>
              </a:rPr>
              <a:t>Ground cursed to produce thorns and thistles, etc.</a:t>
            </a:r>
          </a:p>
          <a:p>
            <a:pPr lvl="1"/>
            <a:r>
              <a:rPr lang="en-US" sz="3200" dirty="0" smtClean="0">
                <a:solidFill>
                  <a:srgbClr val="FFFF00"/>
                </a:solidFill>
                <a:latin typeface="Arial" charset="0"/>
                <a:ea typeface="Arial" charset="0"/>
                <a:cs typeface="Arial" charset="0"/>
              </a:rPr>
              <a:t>Labor and toil increased</a:t>
            </a:r>
          </a:p>
          <a:p>
            <a:pPr lvl="1"/>
            <a:r>
              <a:rPr lang="en-US" sz="3200" dirty="0" smtClean="0">
                <a:solidFill>
                  <a:srgbClr val="FFFF00"/>
                </a:solidFill>
                <a:latin typeface="Arial" charset="0"/>
                <a:ea typeface="Arial" charset="0"/>
                <a:cs typeface="Arial" charset="0"/>
              </a:rPr>
              <a:t>He (as well as woman) would die physically and spiritually.</a:t>
            </a:r>
          </a:p>
        </p:txBody>
      </p:sp>
      <p:sp>
        <p:nvSpPr>
          <p:cNvPr id="6" name="TextBox 5"/>
          <p:cNvSpPr txBox="1"/>
          <p:nvPr/>
        </p:nvSpPr>
        <p:spPr>
          <a:xfrm>
            <a:off x="2777066" y="5453252"/>
            <a:ext cx="5915378" cy="769441"/>
          </a:xfrm>
          <a:prstGeom prst="rect">
            <a:avLst/>
          </a:prstGeom>
          <a:noFill/>
        </p:spPr>
        <p:txBody>
          <a:bodyPr wrap="square" rtlCol="0">
            <a:spAutoFit/>
          </a:bodyPr>
          <a:lstStyle/>
          <a:p>
            <a:pPr algn="ctr"/>
            <a:r>
              <a:rPr lang="en-US" sz="4400" dirty="0" smtClean="0">
                <a:solidFill>
                  <a:srgbClr val="FFFC00"/>
                </a:solidFill>
                <a:latin typeface="Calisto MT" charset="0"/>
                <a:ea typeface="Calisto MT" charset="0"/>
                <a:cs typeface="Calisto MT" charset="0"/>
              </a:rPr>
              <a:t>The Fall</a:t>
            </a:r>
            <a:endParaRPr lang="en-US" sz="4400" dirty="0">
              <a:solidFill>
                <a:srgbClr val="FFFC00"/>
              </a:solidFill>
              <a:latin typeface="Calisto MT" charset="0"/>
              <a:ea typeface="Calisto MT" charset="0"/>
              <a:cs typeface="Calisto MT" charset="0"/>
            </a:endParaRPr>
          </a:p>
        </p:txBody>
      </p:sp>
    </p:spTree>
    <p:extLst>
      <p:ext uri="{BB962C8B-B14F-4D97-AF65-F5344CB8AC3E}">
        <p14:creationId xmlns:p14="http://schemas.microsoft.com/office/powerpoint/2010/main" val="457603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3173"/>
            <a:ext cx="12192000" cy="6858000"/>
          </a:xfrm>
          <a:prstGeom prst="rect">
            <a:avLst/>
          </a:prstGeom>
        </p:spPr>
      </p:pic>
      <p:sp>
        <p:nvSpPr>
          <p:cNvPr id="4" name="Title 3"/>
          <p:cNvSpPr>
            <a:spLocks noGrp="1"/>
          </p:cNvSpPr>
          <p:nvPr>
            <p:ph type="title"/>
          </p:nvPr>
        </p:nvSpPr>
        <p:spPr>
          <a:xfrm>
            <a:off x="838200" y="830986"/>
            <a:ext cx="10515600" cy="950718"/>
          </a:xfrm>
        </p:spPr>
        <p:txBody>
          <a:bodyPr>
            <a:normAutofit/>
          </a:bodyPr>
          <a:lstStyle/>
          <a:p>
            <a:r>
              <a:rPr lang="en-US" sz="5400" b="1" dirty="0" smtClean="0">
                <a:solidFill>
                  <a:schemeClr val="bg1"/>
                </a:solidFill>
              </a:rPr>
              <a:t>Our Hope</a:t>
            </a:r>
            <a:endParaRPr lang="en-US" sz="5400" b="1" dirty="0">
              <a:solidFill>
                <a:schemeClr val="bg1"/>
              </a:solidFill>
            </a:endParaRPr>
          </a:p>
        </p:txBody>
      </p:sp>
      <p:sp>
        <p:nvSpPr>
          <p:cNvPr id="5" name="Content Placeholder 4"/>
          <p:cNvSpPr>
            <a:spLocks noGrp="1"/>
          </p:cNvSpPr>
          <p:nvPr>
            <p:ph idx="1"/>
          </p:nvPr>
        </p:nvSpPr>
        <p:spPr>
          <a:xfrm>
            <a:off x="1358757" y="2152928"/>
            <a:ext cx="9781992" cy="1974208"/>
          </a:xfrm>
          <a:solidFill>
            <a:srgbClr val="00A44C"/>
          </a:solidFill>
        </p:spPr>
        <p:txBody>
          <a:bodyPr anchor="ctr">
            <a:noAutofit/>
          </a:bodyPr>
          <a:lstStyle/>
          <a:p>
            <a:pPr marL="9525" lvl="1" indent="0">
              <a:buNone/>
            </a:pPr>
            <a:r>
              <a:rPr lang="en-US" sz="3600" i="1" dirty="0" smtClean="0">
                <a:solidFill>
                  <a:schemeClr val="bg1"/>
                </a:solidFill>
              </a:rPr>
              <a:t>“I </a:t>
            </a:r>
            <a:r>
              <a:rPr lang="en-US" sz="3600" i="1" dirty="0">
                <a:solidFill>
                  <a:schemeClr val="bg1"/>
                </a:solidFill>
              </a:rPr>
              <a:t>will put enmity between you and the woman</a:t>
            </a:r>
            <a:r>
              <a:rPr lang="en-US" sz="3600" i="1" dirty="0" smtClean="0">
                <a:solidFill>
                  <a:schemeClr val="bg1"/>
                </a:solidFill>
              </a:rPr>
              <a:t>, and </a:t>
            </a:r>
            <a:r>
              <a:rPr lang="en-US" sz="3600" i="1" dirty="0">
                <a:solidFill>
                  <a:schemeClr val="bg1"/>
                </a:solidFill>
              </a:rPr>
              <a:t>between your offspring and her offspring</a:t>
            </a:r>
            <a:r>
              <a:rPr lang="en-US" sz="3600" i="1" dirty="0" smtClean="0">
                <a:solidFill>
                  <a:schemeClr val="bg1"/>
                </a:solidFill>
              </a:rPr>
              <a:t>; he </a:t>
            </a:r>
            <a:r>
              <a:rPr lang="en-US" sz="3600" i="1" dirty="0">
                <a:solidFill>
                  <a:schemeClr val="bg1"/>
                </a:solidFill>
              </a:rPr>
              <a:t>shall bruise your head</a:t>
            </a:r>
            <a:r>
              <a:rPr lang="en-US" sz="3600" i="1" dirty="0" smtClean="0">
                <a:solidFill>
                  <a:schemeClr val="bg1"/>
                </a:solidFill>
              </a:rPr>
              <a:t>, and </a:t>
            </a:r>
            <a:r>
              <a:rPr lang="en-US" sz="3600" i="1" dirty="0">
                <a:solidFill>
                  <a:schemeClr val="bg1"/>
                </a:solidFill>
              </a:rPr>
              <a:t>you shall bruise his heel</a:t>
            </a:r>
            <a:r>
              <a:rPr lang="en-US" sz="3600" i="1" dirty="0" smtClean="0">
                <a:solidFill>
                  <a:schemeClr val="bg1"/>
                </a:solidFill>
              </a:rPr>
              <a:t>.”</a:t>
            </a:r>
          </a:p>
          <a:p>
            <a:pPr marL="9525" lvl="1" indent="0">
              <a:buNone/>
            </a:pPr>
            <a:r>
              <a:rPr lang="en-US" sz="3600" i="1" dirty="0">
                <a:solidFill>
                  <a:schemeClr val="bg1"/>
                </a:solidFill>
              </a:rPr>
              <a:t>	</a:t>
            </a:r>
            <a:r>
              <a:rPr lang="en-US" sz="3600" i="1" dirty="0" smtClean="0">
                <a:solidFill>
                  <a:schemeClr val="bg1"/>
                </a:solidFill>
              </a:rPr>
              <a:t>					-Genesis 3:15</a:t>
            </a:r>
            <a:endParaRPr lang="en-US" sz="3600" dirty="0">
              <a:solidFill>
                <a:srgbClr val="FFFF00"/>
              </a:solidFill>
            </a:endParaRPr>
          </a:p>
        </p:txBody>
      </p:sp>
      <p:sp>
        <p:nvSpPr>
          <p:cNvPr id="2" name="TextBox 1"/>
          <p:cNvSpPr txBox="1"/>
          <p:nvPr/>
        </p:nvSpPr>
        <p:spPr>
          <a:xfrm>
            <a:off x="2425962" y="5449078"/>
            <a:ext cx="7035280" cy="769441"/>
          </a:xfrm>
          <a:prstGeom prst="rect">
            <a:avLst/>
          </a:prstGeom>
          <a:noFill/>
        </p:spPr>
        <p:txBody>
          <a:bodyPr wrap="square" rtlCol="0">
            <a:spAutoFit/>
          </a:bodyPr>
          <a:lstStyle/>
          <a:p>
            <a:pPr algn="ctr"/>
            <a:r>
              <a:rPr lang="en-US" sz="4400" dirty="0">
                <a:solidFill>
                  <a:srgbClr val="FFFC00"/>
                </a:solidFill>
                <a:latin typeface="Calisto MT" charset="0"/>
                <a:ea typeface="Calisto MT" charset="0"/>
                <a:cs typeface="Calisto MT" charset="0"/>
              </a:rPr>
              <a:t>First Messianic Prophecy</a:t>
            </a:r>
            <a:endParaRPr lang="en-US" sz="4400" dirty="0">
              <a:solidFill>
                <a:srgbClr val="FFFC00"/>
              </a:solidFill>
              <a:latin typeface="Calisto MT" charset="0"/>
              <a:ea typeface="Calisto MT" charset="0"/>
              <a:cs typeface="Calisto MT" charset="0"/>
            </a:endParaRPr>
          </a:p>
        </p:txBody>
      </p:sp>
    </p:spTree>
    <p:extLst>
      <p:ext uri="{BB962C8B-B14F-4D97-AF65-F5344CB8AC3E}">
        <p14:creationId xmlns:p14="http://schemas.microsoft.com/office/powerpoint/2010/main" val="96407768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4" name="Title 3"/>
          <p:cNvSpPr>
            <a:spLocks noGrp="1"/>
          </p:cNvSpPr>
          <p:nvPr>
            <p:ph type="title"/>
          </p:nvPr>
        </p:nvSpPr>
        <p:spPr>
          <a:xfrm>
            <a:off x="838200" y="830986"/>
            <a:ext cx="10515600" cy="950718"/>
          </a:xfrm>
        </p:spPr>
        <p:txBody>
          <a:bodyPr>
            <a:normAutofit/>
          </a:bodyPr>
          <a:lstStyle/>
          <a:p>
            <a:r>
              <a:rPr lang="en-US" sz="5400" b="1" dirty="0" smtClean="0">
                <a:solidFill>
                  <a:schemeClr val="bg1"/>
                </a:solidFill>
              </a:rPr>
              <a:t>Abel’s Offering</a:t>
            </a:r>
            <a:endParaRPr lang="en-US" sz="5400" b="1" dirty="0">
              <a:solidFill>
                <a:schemeClr val="bg1"/>
              </a:solidFill>
            </a:endParaRPr>
          </a:p>
        </p:txBody>
      </p:sp>
      <p:sp>
        <p:nvSpPr>
          <p:cNvPr id="5" name="Content Placeholder 4"/>
          <p:cNvSpPr>
            <a:spLocks noGrp="1"/>
          </p:cNvSpPr>
          <p:nvPr>
            <p:ph idx="1"/>
          </p:nvPr>
        </p:nvSpPr>
        <p:spPr>
          <a:xfrm>
            <a:off x="183100" y="1735493"/>
            <a:ext cx="8051161" cy="3368428"/>
          </a:xfrm>
          <a:solidFill>
            <a:srgbClr val="00A44C"/>
          </a:solidFill>
          <a:ln>
            <a:solidFill>
              <a:schemeClr val="tx1"/>
            </a:solidFill>
          </a:ln>
        </p:spPr>
        <p:txBody>
          <a:bodyPr anchor="t">
            <a:noAutofit/>
          </a:bodyPr>
          <a:lstStyle/>
          <a:p>
            <a:pPr marL="9525" lvl="1" indent="0">
              <a:buNone/>
            </a:pPr>
            <a:r>
              <a:rPr lang="en-US" sz="3400" i="1" dirty="0" smtClean="0">
                <a:solidFill>
                  <a:schemeClr val="bg1"/>
                </a:solidFill>
              </a:rPr>
              <a:t>“In </a:t>
            </a:r>
            <a:r>
              <a:rPr lang="en-US" sz="3400" i="1" dirty="0">
                <a:solidFill>
                  <a:schemeClr val="bg1"/>
                </a:solidFill>
              </a:rPr>
              <a:t>the course of time Cain brought to the Lord an offering of the fruit of the ground, and Abel also brought of the firstborn of his flock and of their fat portions. And the Lord had regard for Abel and his offering, but for Cain and his offering he had no regard</a:t>
            </a:r>
            <a:r>
              <a:rPr lang="en-US" sz="3400" i="1" dirty="0" smtClean="0">
                <a:solidFill>
                  <a:schemeClr val="bg1"/>
                </a:solidFill>
              </a:rPr>
              <a:t>.”</a:t>
            </a:r>
            <a:r>
              <a:rPr lang="en-US" sz="3400" i="1" dirty="0">
                <a:solidFill>
                  <a:schemeClr val="bg1"/>
                </a:solidFill>
              </a:rPr>
              <a:t>	</a:t>
            </a:r>
            <a:r>
              <a:rPr lang="en-US" sz="3400" i="1" dirty="0" smtClean="0">
                <a:solidFill>
                  <a:schemeClr val="bg1"/>
                </a:solidFill>
              </a:rPr>
              <a:t>					-Genesis 4:3,4</a:t>
            </a:r>
            <a:endParaRPr lang="en-US" sz="3400" dirty="0">
              <a:solidFill>
                <a:srgbClr val="FFFF00"/>
              </a:solidFill>
            </a:endParaRPr>
          </a:p>
        </p:txBody>
      </p:sp>
      <p:sp>
        <p:nvSpPr>
          <p:cNvPr id="2" name="TextBox 1"/>
          <p:cNvSpPr txBox="1"/>
          <p:nvPr/>
        </p:nvSpPr>
        <p:spPr>
          <a:xfrm>
            <a:off x="2276672" y="5466211"/>
            <a:ext cx="7035280" cy="769441"/>
          </a:xfrm>
          <a:prstGeom prst="rect">
            <a:avLst/>
          </a:prstGeom>
          <a:noFill/>
        </p:spPr>
        <p:txBody>
          <a:bodyPr wrap="square" rtlCol="0">
            <a:spAutoFit/>
          </a:bodyPr>
          <a:lstStyle/>
          <a:p>
            <a:pPr algn="ctr"/>
            <a:r>
              <a:rPr lang="en-US" sz="4400" smtClean="0">
                <a:solidFill>
                  <a:srgbClr val="FFFC00"/>
                </a:solidFill>
                <a:latin typeface="Calisto MT" charset="0"/>
                <a:ea typeface="Calisto MT" charset="0"/>
                <a:cs typeface="Calisto MT" charset="0"/>
              </a:rPr>
              <a:t>The Institution of Sacrifice</a:t>
            </a:r>
            <a:endParaRPr lang="en-US" sz="4400" dirty="0">
              <a:solidFill>
                <a:srgbClr val="FFFC00"/>
              </a:solidFill>
              <a:latin typeface="Calisto MT" charset="0"/>
              <a:ea typeface="Calisto MT" charset="0"/>
              <a:cs typeface="Calisto MT" charset="0"/>
            </a:endParaRPr>
          </a:p>
        </p:txBody>
      </p:sp>
      <p:pic>
        <p:nvPicPr>
          <p:cNvPr id="3" name="Picture 2"/>
          <p:cNvPicPr>
            <a:picLocks noChangeAspect="1"/>
          </p:cNvPicPr>
          <p:nvPr/>
        </p:nvPicPr>
        <p:blipFill>
          <a:blip r:embed="rId3"/>
          <a:stretch>
            <a:fillRect/>
          </a:stretch>
        </p:blipFill>
        <p:spPr>
          <a:xfrm>
            <a:off x="8416211" y="245543"/>
            <a:ext cx="3593839" cy="2465149"/>
          </a:xfrm>
          <a:prstGeom prst="rect">
            <a:avLst/>
          </a:prstGeom>
          <a:ln>
            <a:solidFill>
              <a:schemeClr val="bg1"/>
            </a:solidFill>
          </a:ln>
        </p:spPr>
      </p:pic>
    </p:spTree>
    <p:extLst>
      <p:ext uri="{BB962C8B-B14F-4D97-AF65-F5344CB8AC3E}">
        <p14:creationId xmlns:p14="http://schemas.microsoft.com/office/powerpoint/2010/main" val="104597112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bg/>
                                          </p:spTgt>
                                        </p:tgtEl>
                                        <p:attrNameLst>
                                          <p:attrName>style.visibility</p:attrName>
                                        </p:attrNameLst>
                                      </p:cBhvr>
                                      <p:to>
                                        <p:strVal val="visible"/>
                                      </p:to>
                                    </p:set>
                                    <p:animEffect transition="in" filter="wipe(up)">
                                      <p:cBhvr>
                                        <p:cTn id="10" dur="500"/>
                                        <p:tgtEl>
                                          <p:spTgt spid="5">
                                            <p:bg/>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up)">
                                      <p:cBhvr>
                                        <p:cTn id="1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
        <p:nvSpPr>
          <p:cNvPr id="3" name="Title 2"/>
          <p:cNvSpPr>
            <a:spLocks noGrp="1"/>
          </p:cNvSpPr>
          <p:nvPr>
            <p:ph type="title"/>
          </p:nvPr>
        </p:nvSpPr>
        <p:spPr/>
        <p:txBody>
          <a:bodyPr>
            <a:normAutofit/>
          </a:bodyPr>
          <a:lstStyle/>
          <a:p>
            <a:r>
              <a:rPr lang="en-US" sz="4800" dirty="0" smtClean="0">
                <a:solidFill>
                  <a:srgbClr val="FFFC00"/>
                </a:solidFill>
                <a:latin typeface="Calisto MT" charset="0"/>
                <a:ea typeface="Calisto MT" charset="0"/>
                <a:cs typeface="Calisto MT" charset="0"/>
              </a:rPr>
              <a:t>The Role of Animal Sacrifice</a:t>
            </a:r>
            <a:endParaRPr lang="en-US" sz="4800" dirty="0">
              <a:solidFill>
                <a:srgbClr val="FFFC00"/>
              </a:solidFill>
              <a:latin typeface="Calisto MT" charset="0"/>
              <a:ea typeface="Calisto MT" charset="0"/>
              <a:cs typeface="Calisto MT" charset="0"/>
            </a:endParaRPr>
          </a:p>
        </p:txBody>
      </p:sp>
      <p:sp>
        <p:nvSpPr>
          <p:cNvPr id="4" name="Content Placeholder 3"/>
          <p:cNvSpPr>
            <a:spLocks noGrp="1"/>
          </p:cNvSpPr>
          <p:nvPr>
            <p:ph idx="1"/>
          </p:nvPr>
        </p:nvSpPr>
        <p:spPr>
          <a:xfrm>
            <a:off x="476954" y="1690688"/>
            <a:ext cx="10876845" cy="3499498"/>
          </a:xfrm>
        </p:spPr>
        <p:txBody>
          <a:bodyPr>
            <a:normAutofit/>
          </a:bodyPr>
          <a:lstStyle/>
          <a:p>
            <a:pPr>
              <a:lnSpc>
                <a:spcPct val="150000"/>
              </a:lnSpc>
            </a:pPr>
            <a:r>
              <a:rPr lang="en-US" sz="3600" dirty="0" smtClean="0">
                <a:solidFill>
                  <a:srgbClr val="FFFF00"/>
                </a:solidFill>
                <a:latin typeface="Arial" charset="0"/>
                <a:ea typeface="Arial" charset="0"/>
                <a:cs typeface="Arial" charset="0"/>
              </a:rPr>
              <a:t>To remind the offeror of his sins (Heb. 10:3)</a:t>
            </a:r>
          </a:p>
          <a:p>
            <a:pPr>
              <a:lnSpc>
                <a:spcPct val="150000"/>
              </a:lnSpc>
            </a:pPr>
            <a:r>
              <a:rPr lang="en-US" sz="3600" dirty="0" smtClean="0">
                <a:solidFill>
                  <a:srgbClr val="FFFF00"/>
                </a:solidFill>
                <a:latin typeface="Arial" charset="0"/>
                <a:ea typeface="Arial" charset="0"/>
                <a:cs typeface="Arial" charset="0"/>
              </a:rPr>
              <a:t>To provide atonement for sins (Lev. 16)</a:t>
            </a:r>
          </a:p>
        </p:txBody>
      </p:sp>
      <p:sp>
        <p:nvSpPr>
          <p:cNvPr id="6" name="TextBox 5"/>
          <p:cNvSpPr txBox="1"/>
          <p:nvPr/>
        </p:nvSpPr>
        <p:spPr>
          <a:xfrm>
            <a:off x="2777066" y="5453252"/>
            <a:ext cx="5915378" cy="830997"/>
          </a:xfrm>
          <a:prstGeom prst="rect">
            <a:avLst/>
          </a:prstGeom>
          <a:noFill/>
        </p:spPr>
        <p:txBody>
          <a:bodyPr wrap="square" rtlCol="0">
            <a:spAutoFit/>
          </a:bodyPr>
          <a:lstStyle/>
          <a:p>
            <a:pPr algn="ctr"/>
            <a:r>
              <a:rPr lang="en-US" sz="4800" dirty="0" smtClean="0">
                <a:solidFill>
                  <a:srgbClr val="FFFC00"/>
                </a:solidFill>
                <a:latin typeface="Calisto MT" charset="0"/>
                <a:ea typeface="Calisto MT" charset="0"/>
                <a:cs typeface="Calisto MT" charset="0"/>
              </a:rPr>
              <a:t>The Fall</a:t>
            </a:r>
            <a:endParaRPr lang="en-US" sz="4800" dirty="0">
              <a:solidFill>
                <a:srgbClr val="FFFC00"/>
              </a:solidFill>
              <a:latin typeface="Calisto MT" charset="0"/>
              <a:ea typeface="Calisto MT" charset="0"/>
              <a:cs typeface="Calisto MT" charset="0"/>
            </a:endParaRPr>
          </a:p>
        </p:txBody>
      </p:sp>
    </p:spTree>
    <p:extLst>
      <p:ext uri="{BB962C8B-B14F-4D97-AF65-F5344CB8AC3E}">
        <p14:creationId xmlns:p14="http://schemas.microsoft.com/office/powerpoint/2010/main" val="635297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0"/>
            <a:ext cx="12192000" cy="6858000"/>
          </a:xfrm>
          <a:prstGeom prst="rect">
            <a:avLst/>
          </a:prstGeom>
        </p:spPr>
      </p:pic>
      <p:sp>
        <p:nvSpPr>
          <p:cNvPr id="3149826" name="AutoShape 2"/>
          <p:cNvSpPr>
            <a:spLocks noChangeArrowheads="1"/>
          </p:cNvSpPr>
          <p:nvPr/>
        </p:nvSpPr>
        <p:spPr bwMode="auto">
          <a:xfrm>
            <a:off x="1911350" y="1962151"/>
            <a:ext cx="8426450" cy="2476499"/>
          </a:xfrm>
          <a:prstGeom prst="roundRect">
            <a:avLst>
              <a:gd name="adj" fmla="val 16667"/>
            </a:avLst>
          </a:prstGeom>
          <a:solidFill>
            <a:srgbClr val="FFFF9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endParaRPr lang="en-US" sz="3200" i="1">
              <a:solidFill>
                <a:srgbClr val="FFFFFF"/>
              </a:solidFill>
            </a:endParaRPr>
          </a:p>
        </p:txBody>
      </p:sp>
      <p:sp>
        <p:nvSpPr>
          <p:cNvPr id="30743" name="Text Box 24"/>
          <p:cNvSpPr>
            <a:spLocks noGrp="1" noChangeArrowheads="1"/>
          </p:cNvSpPr>
          <p:nvPr>
            <p:ph type="body" idx="4294967295"/>
          </p:nvPr>
        </p:nvSpPr>
        <p:spPr>
          <a:xfrm>
            <a:off x="2133600" y="1335093"/>
            <a:ext cx="8229600" cy="3530600"/>
          </a:xfrm>
        </p:spPr>
        <p:txBody>
          <a:bodyPr/>
          <a:lstStyle/>
          <a:p>
            <a:pPr marL="0" indent="0" algn="ctr">
              <a:spcBef>
                <a:spcPct val="50000"/>
              </a:spcBef>
              <a:buNone/>
            </a:pPr>
            <a:r>
              <a:rPr lang="en-US" sz="4000" b="1" i="1" spc="300" dirty="0">
                <a:solidFill>
                  <a:srgbClr val="00B050"/>
                </a:solidFill>
                <a:latin typeface="Eras Medium ITC" pitchFamily="34" charset="0"/>
              </a:rPr>
              <a:t>Leviticus</a:t>
            </a:r>
            <a:r>
              <a:rPr lang="en-US" sz="4000" b="1" i="1" dirty="0">
                <a:solidFill>
                  <a:srgbClr val="00B050"/>
                </a:solidFill>
                <a:latin typeface="Eras Medium ITC" pitchFamily="34" charset="0"/>
              </a:rPr>
              <a:t> 17:11</a:t>
            </a:r>
            <a:r>
              <a:rPr lang="en-US" sz="3200" b="1" i="1" dirty="0">
                <a:solidFill>
                  <a:srgbClr val="00B050"/>
                </a:solidFill>
                <a:latin typeface="Eras Medium ITC" pitchFamily="34" charset="0"/>
              </a:rPr>
              <a:t> </a:t>
            </a:r>
          </a:p>
          <a:p>
            <a:pPr marL="0" indent="0" algn="ctr">
              <a:lnSpc>
                <a:spcPct val="120000"/>
              </a:lnSpc>
              <a:spcBef>
                <a:spcPct val="50000"/>
              </a:spcBef>
              <a:buNone/>
            </a:pPr>
            <a:r>
              <a:rPr lang="en-US" b="1" dirty="0">
                <a:latin typeface="Eras Medium ITC" pitchFamily="34" charset="0"/>
              </a:rPr>
              <a:t>'For the </a:t>
            </a:r>
            <a:r>
              <a:rPr lang="en-US" b="1" dirty="0">
                <a:solidFill>
                  <a:srgbClr val="C00000"/>
                </a:solidFill>
                <a:latin typeface="Eras Medium ITC" pitchFamily="34" charset="0"/>
              </a:rPr>
              <a:t>life of the flesh is in the blood, </a:t>
            </a:r>
            <a:r>
              <a:rPr lang="en-US" b="1" dirty="0">
                <a:latin typeface="Eras Medium ITC" pitchFamily="34" charset="0"/>
              </a:rPr>
              <a:t>and I have given it to you on the altar to make atonement for your souls; for </a:t>
            </a:r>
            <a:r>
              <a:rPr lang="en-US" b="1" dirty="0">
                <a:solidFill>
                  <a:srgbClr val="C00000"/>
                </a:solidFill>
                <a:latin typeface="Eras Medium ITC" pitchFamily="34" charset="0"/>
              </a:rPr>
              <a:t>it is the blood by reason of the life that makes atonement.'</a:t>
            </a:r>
          </a:p>
        </p:txBody>
      </p:sp>
      <p:sp>
        <p:nvSpPr>
          <p:cNvPr id="30744" name="Rectangle 3"/>
          <p:cNvSpPr>
            <a:spLocks noGrp="1" noChangeArrowheads="1"/>
          </p:cNvSpPr>
          <p:nvPr>
            <p:ph type="title"/>
          </p:nvPr>
        </p:nvSpPr>
        <p:spPr>
          <a:xfrm>
            <a:off x="866775" y="5141915"/>
            <a:ext cx="10515600" cy="1325563"/>
          </a:xfrm>
        </p:spPr>
        <p:txBody>
          <a:bodyPr/>
          <a:lstStyle/>
          <a:p>
            <a:pPr algn="ctr" eaLnBrk="1" hangingPunct="1"/>
            <a:r>
              <a:rPr lang="en-US" sz="4800" dirty="0">
                <a:solidFill>
                  <a:srgbClr val="FFFC00"/>
                </a:solidFill>
                <a:latin typeface="Calisto MT" charset="0"/>
                <a:ea typeface="Calisto MT" charset="0"/>
                <a:cs typeface="Calisto MT" charset="0"/>
              </a:rPr>
              <a:t>Atonement</a:t>
            </a:r>
          </a:p>
        </p:txBody>
      </p:sp>
    </p:spTree>
    <p:extLst>
      <p:ext uri="{BB962C8B-B14F-4D97-AF65-F5344CB8AC3E}">
        <p14:creationId xmlns:p14="http://schemas.microsoft.com/office/powerpoint/2010/main" val="11467282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991</TotalTime>
  <Words>462</Words>
  <Application>Microsoft Macintosh PowerPoint</Application>
  <PresentationFormat>Widescreen</PresentationFormat>
  <Paragraphs>62</Paragraphs>
  <Slides>11</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 Black</vt:lpstr>
      <vt:lpstr>Calibri</vt:lpstr>
      <vt:lpstr>Calibri Light</vt:lpstr>
      <vt:lpstr>Calisto MT</vt:lpstr>
      <vt:lpstr>Eras Bold ITC</vt:lpstr>
      <vt:lpstr>Eras Medium ITC</vt:lpstr>
      <vt:lpstr>Times New Roman</vt:lpstr>
      <vt:lpstr>Arial</vt:lpstr>
      <vt:lpstr>Office Theme</vt:lpstr>
      <vt:lpstr>PowerPoint Presentation</vt:lpstr>
      <vt:lpstr>PowerPoint Presentation</vt:lpstr>
      <vt:lpstr>Sin and its Consequences</vt:lpstr>
      <vt:lpstr>The Consequences</vt:lpstr>
      <vt:lpstr>The Consequences</vt:lpstr>
      <vt:lpstr>Our Hope</vt:lpstr>
      <vt:lpstr>Abel’s Offering</vt:lpstr>
      <vt:lpstr>The Role of Animal Sacrifice</vt:lpstr>
      <vt:lpstr>Atonement</vt:lpstr>
      <vt:lpstr>The Role of Animal Sacrifice</vt:lpstr>
      <vt:lpstr>PowerPoint Presentation</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Patton</dc:creator>
  <cp:lastModifiedBy>Steve Patton</cp:lastModifiedBy>
  <cp:revision>29</cp:revision>
  <cp:lastPrinted>2017-03-15T18:48:21Z</cp:lastPrinted>
  <dcterms:created xsi:type="dcterms:W3CDTF">2017-03-03T15:16:10Z</dcterms:created>
  <dcterms:modified xsi:type="dcterms:W3CDTF">2017-03-15T19:01:37Z</dcterms:modified>
</cp:coreProperties>
</file>