
<file path=[Content_Types].xml><?xml version="1.0" encoding="utf-8"?>
<Types xmlns="http://schemas.openxmlformats.org/package/2006/content-types">
  <Default Extension="xml" ContentType="application/xml"/>
  <Default Extension="jpeg" ContentType="image/jpeg"/>
  <Default Extension="tif" ContentType="image/tif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handoutMasterIdLst>
    <p:handoutMasterId r:id="rId13"/>
  </p:handoutMasterIdLst>
  <p:sldIdLst>
    <p:sldId id="256" r:id="rId2"/>
    <p:sldId id="334" r:id="rId3"/>
    <p:sldId id="335" r:id="rId4"/>
    <p:sldId id="336" r:id="rId5"/>
    <p:sldId id="340" r:id="rId6"/>
    <p:sldId id="341" r:id="rId7"/>
    <p:sldId id="338" r:id="rId8"/>
    <p:sldId id="337" r:id="rId9"/>
    <p:sldId id="339" r:id="rId10"/>
    <p:sldId id="34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FFFC00"/>
    <a:srgbClr val="998233"/>
    <a:srgbClr val="C41E3E"/>
    <a:srgbClr val="00A44C"/>
    <a:srgbClr val="FFE5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45"/>
    <p:restoredTop sz="94654"/>
  </p:normalViewPr>
  <p:slideViewPr>
    <p:cSldViewPr snapToGrid="0" snapToObjects="1">
      <p:cViewPr varScale="1">
        <p:scale>
          <a:sx n="84" d="100"/>
          <a:sy n="84" d="100"/>
        </p:scale>
        <p:origin x="216" y="121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handoutMaster" Target="handoutMasters/handoutMaster1.xml"/><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A64456-1292-6840-AAAA-F87B9FC5C6B0}" type="datetimeFigureOut">
              <a:rPr lang="en-US" smtClean="0"/>
              <a:t>4/26/17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7E119D-3F24-D94E-95EE-8A818DBEE2A4}" type="slidenum">
              <a:rPr lang="en-US" smtClean="0"/>
              <a:t>‹#›</a:t>
            </a:fld>
            <a:endParaRPr lang="en-US"/>
          </a:p>
        </p:txBody>
      </p:sp>
    </p:spTree>
    <p:extLst>
      <p:ext uri="{BB962C8B-B14F-4D97-AF65-F5344CB8AC3E}">
        <p14:creationId xmlns:p14="http://schemas.microsoft.com/office/powerpoint/2010/main" val="1208479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BB3DFC-808A-064E-B9F6-720880E35CCB}" type="datetimeFigureOut">
              <a:rPr lang="en-US" smtClean="0"/>
              <a:t>4/26/17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CA83D-A8E9-4B45-80FF-DAA48E6201BC}" type="slidenum">
              <a:rPr lang="en-US" smtClean="0"/>
              <a:t>‹#›</a:t>
            </a:fld>
            <a:endParaRPr lang="en-US"/>
          </a:p>
        </p:txBody>
      </p:sp>
    </p:spTree>
    <p:extLst>
      <p:ext uri="{BB962C8B-B14F-4D97-AF65-F5344CB8AC3E}">
        <p14:creationId xmlns:p14="http://schemas.microsoft.com/office/powerpoint/2010/main" val="472498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3CA83D-A8E9-4B45-80FF-DAA48E6201BC}" type="slidenum">
              <a:rPr lang="en-US" smtClean="0"/>
              <a:t>2</a:t>
            </a:fld>
            <a:endParaRPr lang="en-US"/>
          </a:p>
        </p:txBody>
      </p:sp>
    </p:spTree>
    <p:extLst>
      <p:ext uri="{BB962C8B-B14F-4D97-AF65-F5344CB8AC3E}">
        <p14:creationId xmlns:p14="http://schemas.microsoft.com/office/powerpoint/2010/main" val="265139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3CA83D-A8E9-4B45-80FF-DAA48E6201BC}" type="slidenum">
              <a:rPr lang="en-US" smtClean="0"/>
              <a:t>4</a:t>
            </a:fld>
            <a:endParaRPr lang="en-US"/>
          </a:p>
        </p:txBody>
      </p:sp>
    </p:spTree>
    <p:extLst>
      <p:ext uri="{BB962C8B-B14F-4D97-AF65-F5344CB8AC3E}">
        <p14:creationId xmlns:p14="http://schemas.microsoft.com/office/powerpoint/2010/main" val="1678429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3CA83D-A8E9-4B45-80FF-DAA48E6201BC}" type="slidenum">
              <a:rPr lang="en-US" smtClean="0"/>
              <a:t>8</a:t>
            </a:fld>
            <a:endParaRPr lang="en-US"/>
          </a:p>
        </p:txBody>
      </p:sp>
    </p:spTree>
    <p:extLst>
      <p:ext uri="{BB962C8B-B14F-4D97-AF65-F5344CB8AC3E}">
        <p14:creationId xmlns:p14="http://schemas.microsoft.com/office/powerpoint/2010/main" val="637931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3CA83D-A8E9-4B45-80FF-DAA48E6201BC}" type="slidenum">
              <a:rPr lang="en-US" smtClean="0"/>
              <a:t>9</a:t>
            </a:fld>
            <a:endParaRPr lang="en-US"/>
          </a:p>
        </p:txBody>
      </p:sp>
    </p:spTree>
    <p:extLst>
      <p:ext uri="{BB962C8B-B14F-4D97-AF65-F5344CB8AC3E}">
        <p14:creationId xmlns:p14="http://schemas.microsoft.com/office/powerpoint/2010/main" val="768326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3CA83D-A8E9-4B45-80FF-DAA48E6201BC}" type="slidenum">
              <a:rPr lang="en-US" smtClean="0"/>
              <a:t>10</a:t>
            </a:fld>
            <a:endParaRPr lang="en-US"/>
          </a:p>
        </p:txBody>
      </p:sp>
    </p:spTree>
    <p:extLst>
      <p:ext uri="{BB962C8B-B14F-4D97-AF65-F5344CB8AC3E}">
        <p14:creationId xmlns:p14="http://schemas.microsoft.com/office/powerpoint/2010/main" val="839281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B8058E-AE89-5C41-AACE-86B889CB8F6D}" type="datetimeFigureOut">
              <a:rPr lang="en-US" smtClean="0"/>
              <a:t>4/26/17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1153261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B8058E-AE89-5C41-AACE-86B889CB8F6D}" type="datetimeFigureOut">
              <a:rPr lang="en-US" smtClean="0"/>
              <a:t>4/26/17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2035532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B8058E-AE89-5C41-AACE-86B889CB8F6D}" type="datetimeFigureOut">
              <a:rPr lang="en-US" smtClean="0"/>
              <a:t>4/26/17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1778617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B8058E-AE89-5C41-AACE-86B889CB8F6D}" type="datetimeFigureOut">
              <a:rPr lang="en-US" smtClean="0"/>
              <a:t>4/26/17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1828788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B8058E-AE89-5C41-AACE-86B889CB8F6D}" type="datetimeFigureOut">
              <a:rPr lang="en-US" smtClean="0"/>
              <a:t>4/26/17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1664683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B8058E-AE89-5C41-AACE-86B889CB8F6D}" type="datetimeFigureOut">
              <a:rPr lang="en-US" smtClean="0"/>
              <a:t>4/26/17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910261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B8058E-AE89-5C41-AACE-86B889CB8F6D}" type="datetimeFigureOut">
              <a:rPr lang="en-US" smtClean="0"/>
              <a:t>4/26/17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91495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B8058E-AE89-5C41-AACE-86B889CB8F6D}" type="datetimeFigureOut">
              <a:rPr lang="en-US" smtClean="0"/>
              <a:t>4/26/17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169232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B8058E-AE89-5C41-AACE-86B889CB8F6D}" type="datetimeFigureOut">
              <a:rPr lang="en-US" smtClean="0"/>
              <a:t>4/26/17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1026547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B8058E-AE89-5C41-AACE-86B889CB8F6D}" type="datetimeFigureOut">
              <a:rPr lang="en-US" smtClean="0"/>
              <a:t>4/26/17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306094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B8058E-AE89-5C41-AACE-86B889CB8F6D}" type="datetimeFigureOut">
              <a:rPr lang="en-US" smtClean="0"/>
              <a:t>4/26/17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728A5-3836-E745-98D3-067A027E9207}" type="slidenum">
              <a:rPr lang="en-US" smtClean="0"/>
              <a:t>‹#›</a:t>
            </a:fld>
            <a:endParaRPr lang="en-US"/>
          </a:p>
        </p:txBody>
      </p:sp>
    </p:spTree>
    <p:extLst>
      <p:ext uri="{BB962C8B-B14F-4D97-AF65-F5344CB8AC3E}">
        <p14:creationId xmlns:p14="http://schemas.microsoft.com/office/powerpoint/2010/main" val="1314523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B8058E-AE89-5C41-AACE-86B889CB8F6D}" type="datetimeFigureOut">
              <a:rPr lang="en-US" smtClean="0"/>
              <a:t>4/26/17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728A5-3836-E745-98D3-067A027E9207}" type="slidenum">
              <a:rPr lang="en-US" smtClean="0"/>
              <a:t>‹#›</a:t>
            </a:fld>
            <a:endParaRPr lang="en-US"/>
          </a:p>
        </p:txBody>
      </p:sp>
    </p:spTree>
    <p:extLst>
      <p:ext uri="{BB962C8B-B14F-4D97-AF65-F5344CB8AC3E}">
        <p14:creationId xmlns:p14="http://schemas.microsoft.com/office/powerpoint/2010/main" val="1247262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t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97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
        <p:nvSpPr>
          <p:cNvPr id="3" name="Title 2"/>
          <p:cNvSpPr>
            <a:spLocks noGrp="1"/>
          </p:cNvSpPr>
          <p:nvPr>
            <p:ph type="title"/>
          </p:nvPr>
        </p:nvSpPr>
        <p:spPr>
          <a:xfrm>
            <a:off x="856263" y="976046"/>
            <a:ext cx="10515600" cy="1325563"/>
          </a:xfrm>
        </p:spPr>
        <p:txBody>
          <a:bodyPr>
            <a:noAutofit/>
          </a:bodyPr>
          <a:lstStyle/>
          <a:p>
            <a:pPr algn="ctr"/>
            <a:r>
              <a:rPr lang="en-US" sz="4800" b="1" dirty="0" smtClean="0">
                <a:solidFill>
                  <a:srgbClr val="FFFC00"/>
                </a:solidFill>
                <a:latin typeface="Calisto MT" charset="0"/>
                <a:ea typeface="Calisto MT" charset="0"/>
                <a:cs typeface="Calisto MT" charset="0"/>
              </a:rPr>
              <a:t>The Period of the Judges</a:t>
            </a:r>
            <a:endParaRPr lang="en-US" sz="4800" b="1" dirty="0">
              <a:solidFill>
                <a:srgbClr val="FFFC00"/>
              </a:solidFill>
              <a:latin typeface="Calisto MT" charset="0"/>
              <a:ea typeface="Calisto MT" charset="0"/>
              <a:cs typeface="Calisto MT" charset="0"/>
            </a:endParaRPr>
          </a:p>
        </p:txBody>
      </p:sp>
      <p:sp>
        <p:nvSpPr>
          <p:cNvPr id="5" name="Title 2"/>
          <p:cNvSpPr txBox="1">
            <a:spLocks/>
          </p:cNvSpPr>
          <p:nvPr/>
        </p:nvSpPr>
        <p:spPr>
          <a:xfrm>
            <a:off x="1580163" y="2766218"/>
            <a:ext cx="90678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rgbClr val="FFFC00"/>
                </a:solidFill>
                <a:latin typeface="Calisto MT" charset="0"/>
                <a:ea typeface="Calisto MT" charset="0"/>
                <a:cs typeface="Calisto MT" charset="0"/>
              </a:rPr>
              <a:t>“Every man did that which was right in his own eyes.”</a:t>
            </a:r>
            <a:endParaRPr lang="en-US" b="1" dirty="0">
              <a:solidFill>
                <a:srgbClr val="FFFC00"/>
              </a:solidFill>
              <a:latin typeface="Calisto MT" charset="0"/>
              <a:ea typeface="Calisto MT" charset="0"/>
              <a:cs typeface="Calisto MT" charset="0"/>
            </a:endParaRPr>
          </a:p>
        </p:txBody>
      </p:sp>
    </p:spTree>
    <p:extLst>
      <p:ext uri="{BB962C8B-B14F-4D97-AF65-F5344CB8AC3E}">
        <p14:creationId xmlns:p14="http://schemas.microsoft.com/office/powerpoint/2010/main" val="1708760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9343" y="0"/>
            <a:ext cx="10990053" cy="6858000"/>
          </a:xfrm>
          <a:prstGeom prst="rect">
            <a:avLst/>
          </a:prstGeom>
        </p:spPr>
      </p:pic>
      <p:sp>
        <p:nvSpPr>
          <p:cNvPr id="3" name="TextBox 2"/>
          <p:cNvSpPr txBox="1"/>
          <p:nvPr/>
        </p:nvSpPr>
        <p:spPr>
          <a:xfrm>
            <a:off x="383822" y="5522264"/>
            <a:ext cx="10193867" cy="830997"/>
          </a:xfrm>
          <a:prstGeom prst="rect">
            <a:avLst/>
          </a:prstGeom>
          <a:noFill/>
        </p:spPr>
        <p:txBody>
          <a:bodyPr wrap="square" rtlCol="0">
            <a:spAutoFit/>
          </a:bodyPr>
          <a:lstStyle/>
          <a:p>
            <a:pPr algn="ctr"/>
            <a:r>
              <a:rPr lang="en-US" sz="4800" dirty="0" smtClean="0">
                <a:solidFill>
                  <a:srgbClr val="FFFC00"/>
                </a:solidFill>
                <a:latin typeface="Calisto MT" charset="0"/>
                <a:ea typeface="Calisto MT" charset="0"/>
                <a:cs typeface="Calisto MT" charset="0"/>
              </a:rPr>
              <a:t>The </a:t>
            </a:r>
            <a:r>
              <a:rPr lang="en-US" sz="4800" dirty="0" smtClean="0">
                <a:solidFill>
                  <a:srgbClr val="FFFC00"/>
                </a:solidFill>
                <a:latin typeface="Calisto MT" charset="0"/>
                <a:ea typeface="Calisto MT" charset="0"/>
                <a:cs typeface="Calisto MT" charset="0"/>
              </a:rPr>
              <a:t>Land Promise Fulfilled</a:t>
            </a:r>
            <a:endParaRPr lang="en-US" sz="4000" dirty="0">
              <a:solidFill>
                <a:srgbClr val="FFFC00"/>
              </a:solidFill>
              <a:latin typeface="Calisto MT" charset="0"/>
              <a:ea typeface="Calisto MT" charset="0"/>
              <a:cs typeface="Calisto MT" charset="0"/>
            </a:endParaRPr>
          </a:p>
        </p:txBody>
      </p:sp>
    </p:spTree>
    <p:extLst>
      <p:ext uri="{BB962C8B-B14F-4D97-AF65-F5344CB8AC3E}">
        <p14:creationId xmlns:p14="http://schemas.microsoft.com/office/powerpoint/2010/main" val="1476179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5" name="TextBox 4"/>
          <p:cNvSpPr txBox="1"/>
          <p:nvPr/>
        </p:nvSpPr>
        <p:spPr>
          <a:xfrm>
            <a:off x="383822" y="5453252"/>
            <a:ext cx="10193867" cy="830997"/>
          </a:xfrm>
          <a:prstGeom prst="rect">
            <a:avLst/>
          </a:prstGeom>
          <a:noFill/>
        </p:spPr>
        <p:txBody>
          <a:bodyPr wrap="square" rtlCol="0">
            <a:spAutoFit/>
          </a:bodyPr>
          <a:lstStyle/>
          <a:p>
            <a:pPr algn="ctr"/>
            <a:r>
              <a:rPr lang="en-US" sz="4800" dirty="0" smtClean="0">
                <a:solidFill>
                  <a:srgbClr val="FFFC00"/>
                </a:solidFill>
                <a:latin typeface="Calisto MT" charset="0"/>
                <a:ea typeface="Calisto MT" charset="0"/>
                <a:cs typeface="Calisto MT" charset="0"/>
              </a:rPr>
              <a:t>The </a:t>
            </a:r>
            <a:r>
              <a:rPr lang="en-US" sz="4800" dirty="0" smtClean="0">
                <a:solidFill>
                  <a:srgbClr val="FFFC00"/>
                </a:solidFill>
                <a:latin typeface="Calisto MT" charset="0"/>
                <a:ea typeface="Calisto MT" charset="0"/>
                <a:cs typeface="Calisto MT" charset="0"/>
              </a:rPr>
              <a:t>Land Promise Fulfilled</a:t>
            </a:r>
            <a:endParaRPr lang="en-US" sz="4000" dirty="0">
              <a:solidFill>
                <a:srgbClr val="FFFC00"/>
              </a:solidFill>
              <a:latin typeface="Calisto MT" charset="0"/>
              <a:ea typeface="Calisto MT" charset="0"/>
              <a:cs typeface="Calisto MT" charset="0"/>
            </a:endParaRPr>
          </a:p>
        </p:txBody>
      </p:sp>
      <p:sp>
        <p:nvSpPr>
          <p:cNvPr id="6" name="TextBox 5"/>
          <p:cNvSpPr txBox="1"/>
          <p:nvPr/>
        </p:nvSpPr>
        <p:spPr>
          <a:xfrm>
            <a:off x="1224951" y="922494"/>
            <a:ext cx="9352738" cy="2369880"/>
          </a:xfrm>
          <a:prstGeom prst="rect">
            <a:avLst/>
          </a:prstGeom>
          <a:noFill/>
        </p:spPr>
        <p:txBody>
          <a:bodyPr wrap="square" rtlCol="0">
            <a:spAutoFit/>
          </a:bodyPr>
          <a:lstStyle/>
          <a:p>
            <a:pPr algn="ctr"/>
            <a:r>
              <a:rPr lang="en-US" sz="4000" b="1" dirty="0" smtClean="0">
                <a:solidFill>
                  <a:srgbClr val="FFFC00"/>
                </a:solidFill>
              </a:rPr>
              <a:t>The </a:t>
            </a:r>
            <a:r>
              <a:rPr lang="en-US" sz="4000" b="1" dirty="0" smtClean="0">
                <a:solidFill>
                  <a:srgbClr val="FFFC00"/>
                </a:solidFill>
              </a:rPr>
              <a:t>Land Promise</a:t>
            </a:r>
            <a:endParaRPr lang="en-US" sz="4000" b="1" dirty="0" smtClean="0">
              <a:solidFill>
                <a:srgbClr val="FFFC00"/>
              </a:solidFill>
            </a:endParaRPr>
          </a:p>
          <a:p>
            <a:pPr marL="571500" indent="-571500">
              <a:lnSpc>
                <a:spcPct val="150000"/>
              </a:lnSpc>
              <a:buFont typeface="Arial" charset="0"/>
              <a:buChar char="•"/>
            </a:pPr>
            <a:r>
              <a:rPr lang="en-US" sz="3600" dirty="0" smtClean="0">
                <a:solidFill>
                  <a:srgbClr val="FFFC00"/>
                </a:solidFill>
              </a:rPr>
              <a:t>The Possession of the Land was </a:t>
            </a:r>
            <a:r>
              <a:rPr lang="en-US" sz="3600" i="1" dirty="0" smtClean="0">
                <a:solidFill>
                  <a:srgbClr val="FFFC00"/>
                </a:solidFill>
              </a:rPr>
              <a:t>unconditional</a:t>
            </a:r>
          </a:p>
          <a:p>
            <a:pPr marL="571500" indent="-571500">
              <a:lnSpc>
                <a:spcPct val="150000"/>
              </a:lnSpc>
              <a:buFont typeface="Arial" charset="0"/>
              <a:buChar char="•"/>
            </a:pPr>
            <a:r>
              <a:rPr lang="en-US" sz="3600" dirty="0" smtClean="0">
                <a:solidFill>
                  <a:srgbClr val="FFFC00"/>
                </a:solidFill>
              </a:rPr>
              <a:t>The Retention of the Land was </a:t>
            </a:r>
            <a:r>
              <a:rPr lang="en-US" sz="3600" i="1" dirty="0" smtClean="0">
                <a:solidFill>
                  <a:srgbClr val="FFFC00"/>
                </a:solidFill>
              </a:rPr>
              <a:t>conditional</a:t>
            </a:r>
            <a:endParaRPr lang="en-US" sz="3600" i="1" dirty="0">
              <a:solidFill>
                <a:srgbClr val="FFFC00"/>
              </a:solidFill>
            </a:endParaRPr>
          </a:p>
        </p:txBody>
      </p:sp>
    </p:spTree>
    <p:extLst>
      <p:ext uri="{BB962C8B-B14F-4D97-AF65-F5344CB8AC3E}">
        <p14:creationId xmlns:p14="http://schemas.microsoft.com/office/powerpoint/2010/main" val="676010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arn(inVertical)">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
        <p:nvSpPr>
          <p:cNvPr id="3" name="Title 2"/>
          <p:cNvSpPr>
            <a:spLocks noGrp="1"/>
          </p:cNvSpPr>
          <p:nvPr>
            <p:ph type="title"/>
          </p:nvPr>
        </p:nvSpPr>
        <p:spPr>
          <a:xfrm>
            <a:off x="1831623" y="1307437"/>
            <a:ext cx="8668737" cy="1325563"/>
          </a:xfrm>
        </p:spPr>
        <p:txBody>
          <a:bodyPr>
            <a:noAutofit/>
          </a:bodyPr>
          <a:lstStyle/>
          <a:p>
            <a:pPr algn="ctr"/>
            <a:r>
              <a:rPr lang="en-US" b="1" dirty="0" smtClean="0">
                <a:solidFill>
                  <a:srgbClr val="FFFC00"/>
                </a:solidFill>
                <a:latin typeface="Calisto MT" charset="0"/>
                <a:ea typeface="Calisto MT" charset="0"/>
                <a:cs typeface="Calisto MT" charset="0"/>
              </a:rPr>
              <a:t>Why is fulfillment of the Land Promise So Important?</a:t>
            </a:r>
            <a:endParaRPr lang="en-US" b="1" dirty="0">
              <a:solidFill>
                <a:srgbClr val="FFFC00"/>
              </a:solidFill>
              <a:latin typeface="Calisto MT" charset="0"/>
              <a:ea typeface="Calisto MT" charset="0"/>
              <a:cs typeface="Calisto MT" charset="0"/>
            </a:endParaRPr>
          </a:p>
        </p:txBody>
      </p:sp>
      <p:sp>
        <p:nvSpPr>
          <p:cNvPr id="6" name="TextBox 5"/>
          <p:cNvSpPr txBox="1"/>
          <p:nvPr/>
        </p:nvSpPr>
        <p:spPr>
          <a:xfrm>
            <a:off x="1828796" y="5453252"/>
            <a:ext cx="7565393" cy="830997"/>
          </a:xfrm>
          <a:prstGeom prst="rect">
            <a:avLst/>
          </a:prstGeom>
          <a:noFill/>
        </p:spPr>
        <p:txBody>
          <a:bodyPr wrap="square" rtlCol="0">
            <a:spAutoFit/>
          </a:bodyPr>
          <a:lstStyle/>
          <a:p>
            <a:pPr algn="ctr"/>
            <a:r>
              <a:rPr lang="en-US" sz="4800" dirty="0" smtClean="0">
                <a:solidFill>
                  <a:srgbClr val="FFFC00"/>
                </a:solidFill>
                <a:latin typeface="Calisto MT" charset="0"/>
                <a:ea typeface="Calisto MT" charset="0"/>
                <a:cs typeface="Calisto MT" charset="0"/>
              </a:rPr>
              <a:t>The </a:t>
            </a:r>
            <a:r>
              <a:rPr lang="en-US" sz="4800" dirty="0" smtClean="0">
                <a:solidFill>
                  <a:srgbClr val="FFFC00"/>
                </a:solidFill>
                <a:latin typeface="Calisto MT" charset="0"/>
                <a:ea typeface="Calisto MT" charset="0"/>
                <a:cs typeface="Calisto MT" charset="0"/>
              </a:rPr>
              <a:t>Land Promise</a:t>
            </a:r>
            <a:endParaRPr lang="en-US" sz="4800" dirty="0">
              <a:solidFill>
                <a:srgbClr val="FFFC00"/>
              </a:solidFill>
              <a:latin typeface="Calisto MT" charset="0"/>
              <a:ea typeface="Calisto MT" charset="0"/>
              <a:cs typeface="Calisto MT" charset="0"/>
            </a:endParaRPr>
          </a:p>
        </p:txBody>
      </p:sp>
      <p:sp>
        <p:nvSpPr>
          <p:cNvPr id="5" name="Title 2"/>
          <p:cNvSpPr txBox="1">
            <a:spLocks/>
          </p:cNvSpPr>
          <p:nvPr/>
        </p:nvSpPr>
        <p:spPr>
          <a:xfrm>
            <a:off x="838200" y="327765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solidFill>
                  <a:srgbClr val="FFFC00"/>
                </a:solidFill>
                <a:latin typeface="Calisto MT" charset="0"/>
                <a:ea typeface="Calisto MT" charset="0"/>
                <a:cs typeface="Calisto MT" charset="0"/>
              </a:rPr>
              <a:t>Premillennialism</a:t>
            </a:r>
            <a:endParaRPr lang="en-US" sz="4800" b="1" dirty="0">
              <a:solidFill>
                <a:srgbClr val="FFFC00"/>
              </a:solidFill>
              <a:latin typeface="Calisto MT" charset="0"/>
              <a:ea typeface="Calisto MT" charset="0"/>
              <a:cs typeface="Calisto MT" charset="0"/>
            </a:endParaRPr>
          </a:p>
        </p:txBody>
      </p:sp>
    </p:spTree>
    <p:extLst>
      <p:ext uri="{BB962C8B-B14F-4D97-AF65-F5344CB8AC3E}">
        <p14:creationId xmlns:p14="http://schemas.microsoft.com/office/powerpoint/2010/main" val="621077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3173"/>
            <a:ext cx="12192000" cy="6858000"/>
          </a:xfrm>
          <a:prstGeom prst="rect">
            <a:avLst/>
          </a:prstGeom>
        </p:spPr>
      </p:pic>
      <p:sp>
        <p:nvSpPr>
          <p:cNvPr id="4" name="Title 3"/>
          <p:cNvSpPr>
            <a:spLocks noGrp="1"/>
          </p:cNvSpPr>
          <p:nvPr>
            <p:ph type="title"/>
          </p:nvPr>
        </p:nvSpPr>
        <p:spPr>
          <a:xfrm>
            <a:off x="228600" y="311236"/>
            <a:ext cx="10515600" cy="950718"/>
          </a:xfrm>
        </p:spPr>
        <p:txBody>
          <a:bodyPr/>
          <a:lstStyle/>
          <a:p>
            <a:r>
              <a:rPr lang="en-US" b="1" dirty="0" smtClean="0">
                <a:solidFill>
                  <a:schemeClr val="bg1"/>
                </a:solidFill>
              </a:rPr>
              <a:t>Revelation 20:</a:t>
            </a:r>
            <a:endParaRPr lang="en-US" b="1" dirty="0">
              <a:solidFill>
                <a:schemeClr val="bg1"/>
              </a:solidFill>
            </a:endParaRPr>
          </a:p>
        </p:txBody>
      </p:sp>
      <p:sp>
        <p:nvSpPr>
          <p:cNvPr id="5" name="Content Placeholder 4"/>
          <p:cNvSpPr>
            <a:spLocks noGrp="1"/>
          </p:cNvSpPr>
          <p:nvPr>
            <p:ph idx="1"/>
          </p:nvPr>
        </p:nvSpPr>
        <p:spPr>
          <a:xfrm>
            <a:off x="579120" y="1251013"/>
            <a:ext cx="11231880" cy="5104067"/>
          </a:xfrm>
          <a:solidFill>
            <a:srgbClr val="00A44C"/>
          </a:solidFill>
        </p:spPr>
        <p:txBody>
          <a:bodyPr>
            <a:noAutofit/>
          </a:bodyPr>
          <a:lstStyle/>
          <a:p>
            <a:pPr marL="9525" lvl="1" indent="0">
              <a:buNone/>
            </a:pPr>
            <a:r>
              <a:rPr lang="en-US" sz="3200" dirty="0">
                <a:solidFill>
                  <a:schemeClr val="bg1"/>
                </a:solidFill>
                <a:latin typeface="Times New Roman" charset="0"/>
                <a:ea typeface="Times New Roman" charset="0"/>
                <a:cs typeface="Times New Roman" charset="0"/>
              </a:rPr>
              <a:t>Then I saw thrones, and seated on them were those to whom the authority to judge was committed. Also I saw the souls of those who had been beheaded for the testimony of Jesus and for the word of God, and those who had not worshiped the beast or its image and had not received its mark on their foreheads or their hands. They came to life and reigned with Christ for a thousand years. The rest of the dead did not come to life until the thousand years were ended. This is the first resurrection. Blessed and holy is the one who shares in the first resurrection! Over such the second death has no power, but they will be priests of God and of Christ, and they will reign with him for a thousand years.</a:t>
            </a:r>
            <a:endParaRPr lang="en-US" sz="3200" dirty="0">
              <a:solidFill>
                <a:srgbClr val="FFFF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742558606"/>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3173"/>
            <a:ext cx="12192000" cy="6858000"/>
          </a:xfrm>
          <a:prstGeom prst="rect">
            <a:avLst/>
          </a:prstGeom>
        </p:spPr>
      </p:pic>
      <p:sp>
        <p:nvSpPr>
          <p:cNvPr id="4" name="Title 3"/>
          <p:cNvSpPr>
            <a:spLocks noGrp="1"/>
          </p:cNvSpPr>
          <p:nvPr>
            <p:ph type="title"/>
          </p:nvPr>
        </p:nvSpPr>
        <p:spPr>
          <a:xfrm>
            <a:off x="228600" y="311236"/>
            <a:ext cx="10515600" cy="950718"/>
          </a:xfrm>
        </p:spPr>
        <p:txBody>
          <a:bodyPr/>
          <a:lstStyle/>
          <a:p>
            <a:r>
              <a:rPr lang="en-US" b="1" smtClean="0">
                <a:solidFill>
                  <a:schemeClr val="bg1"/>
                </a:solidFill>
              </a:rPr>
              <a:t>Revelation 20:4-6</a:t>
            </a:r>
            <a:endParaRPr lang="en-US" b="1" dirty="0">
              <a:solidFill>
                <a:schemeClr val="bg1"/>
              </a:solidFill>
            </a:endParaRPr>
          </a:p>
        </p:txBody>
      </p:sp>
      <p:sp>
        <p:nvSpPr>
          <p:cNvPr id="5" name="Content Placeholder 4"/>
          <p:cNvSpPr>
            <a:spLocks noGrp="1"/>
          </p:cNvSpPr>
          <p:nvPr>
            <p:ph idx="1"/>
          </p:nvPr>
        </p:nvSpPr>
        <p:spPr>
          <a:xfrm>
            <a:off x="579120" y="1251013"/>
            <a:ext cx="11231880" cy="5104067"/>
          </a:xfrm>
          <a:solidFill>
            <a:srgbClr val="00A44C"/>
          </a:solidFill>
        </p:spPr>
        <p:txBody>
          <a:bodyPr>
            <a:noAutofit/>
          </a:bodyPr>
          <a:lstStyle/>
          <a:p>
            <a:pPr marL="9525" lvl="1" indent="0">
              <a:buNone/>
            </a:pPr>
            <a:r>
              <a:rPr lang="en-US" sz="3200" dirty="0">
                <a:solidFill>
                  <a:schemeClr val="bg1"/>
                </a:solidFill>
                <a:latin typeface="Times New Roman" charset="0"/>
                <a:ea typeface="Times New Roman" charset="0"/>
                <a:cs typeface="Times New Roman" charset="0"/>
              </a:rPr>
              <a:t>Then I saw thrones, and seated on them were those to whom the authority to judge was committed. Also I saw the souls of those who had been beheaded for the testimony of Jesus and for the word of God, and those who had not worshiped the beast or its image and had not received its mark on their foreheads or their hands. They came to life and </a:t>
            </a:r>
            <a:r>
              <a:rPr lang="en-US" sz="3200" u="sng" dirty="0">
                <a:solidFill>
                  <a:schemeClr val="bg1"/>
                </a:solidFill>
                <a:latin typeface="Times New Roman" charset="0"/>
                <a:ea typeface="Times New Roman" charset="0"/>
                <a:cs typeface="Times New Roman" charset="0"/>
              </a:rPr>
              <a:t>reigned with Christ for a thousand years</a:t>
            </a:r>
            <a:r>
              <a:rPr lang="en-US" sz="3200" dirty="0">
                <a:solidFill>
                  <a:schemeClr val="bg1"/>
                </a:solidFill>
                <a:latin typeface="Times New Roman" charset="0"/>
                <a:ea typeface="Times New Roman" charset="0"/>
                <a:cs typeface="Times New Roman" charset="0"/>
              </a:rPr>
              <a:t>. The rest of the dead did not come to life until the thousand years were ended. This is the first resurrection. Blessed and holy is the one who shares in the first resurrection! Over such the second death has no power, but they will be priests of God and of Christ, and </a:t>
            </a:r>
            <a:r>
              <a:rPr lang="en-US" sz="3200" u="sng" dirty="0">
                <a:solidFill>
                  <a:schemeClr val="bg1"/>
                </a:solidFill>
                <a:latin typeface="Times New Roman" charset="0"/>
                <a:ea typeface="Times New Roman" charset="0"/>
                <a:cs typeface="Times New Roman" charset="0"/>
              </a:rPr>
              <a:t>they will reign with him for a thousand years</a:t>
            </a:r>
            <a:r>
              <a:rPr lang="en-US" sz="3200" dirty="0">
                <a:solidFill>
                  <a:schemeClr val="bg1"/>
                </a:solidFill>
                <a:latin typeface="Times New Roman" charset="0"/>
                <a:ea typeface="Times New Roman" charset="0"/>
                <a:cs typeface="Times New Roman" charset="0"/>
              </a:rPr>
              <a:t>.</a:t>
            </a:r>
            <a:endParaRPr lang="en-US" sz="3200" dirty="0">
              <a:solidFill>
                <a:srgbClr val="FFFF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360720501"/>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5" name="TextBox 4"/>
          <p:cNvSpPr txBox="1"/>
          <p:nvPr/>
        </p:nvSpPr>
        <p:spPr>
          <a:xfrm>
            <a:off x="383822" y="5453252"/>
            <a:ext cx="10193867" cy="830997"/>
          </a:xfrm>
          <a:prstGeom prst="rect">
            <a:avLst/>
          </a:prstGeom>
          <a:noFill/>
        </p:spPr>
        <p:txBody>
          <a:bodyPr wrap="square" rtlCol="0">
            <a:spAutoFit/>
          </a:bodyPr>
          <a:lstStyle/>
          <a:p>
            <a:pPr algn="ctr"/>
            <a:r>
              <a:rPr lang="en-US" sz="4800" dirty="0" smtClean="0">
                <a:solidFill>
                  <a:srgbClr val="FFFC00"/>
                </a:solidFill>
                <a:latin typeface="Calisto MT" charset="0"/>
                <a:ea typeface="Calisto MT" charset="0"/>
                <a:cs typeface="Calisto MT" charset="0"/>
              </a:rPr>
              <a:t>The </a:t>
            </a:r>
            <a:r>
              <a:rPr lang="en-US" sz="4800" dirty="0" smtClean="0">
                <a:solidFill>
                  <a:srgbClr val="FFFC00"/>
                </a:solidFill>
                <a:latin typeface="Calisto MT" charset="0"/>
                <a:ea typeface="Calisto MT" charset="0"/>
                <a:cs typeface="Calisto MT" charset="0"/>
              </a:rPr>
              <a:t>Land Promise Fulfilled</a:t>
            </a:r>
            <a:endParaRPr lang="en-US" sz="4000" dirty="0">
              <a:solidFill>
                <a:srgbClr val="FFFC00"/>
              </a:solidFill>
              <a:latin typeface="Calisto MT" charset="0"/>
              <a:ea typeface="Calisto MT" charset="0"/>
              <a:cs typeface="Calisto MT" charset="0"/>
            </a:endParaRPr>
          </a:p>
        </p:txBody>
      </p:sp>
      <p:sp>
        <p:nvSpPr>
          <p:cNvPr id="6" name="TextBox 5"/>
          <p:cNvSpPr txBox="1"/>
          <p:nvPr/>
        </p:nvSpPr>
        <p:spPr>
          <a:xfrm>
            <a:off x="1224951" y="590382"/>
            <a:ext cx="9352738" cy="5062924"/>
          </a:xfrm>
          <a:prstGeom prst="rect">
            <a:avLst/>
          </a:prstGeom>
          <a:noFill/>
        </p:spPr>
        <p:txBody>
          <a:bodyPr wrap="square" rtlCol="0">
            <a:spAutoFit/>
          </a:bodyPr>
          <a:lstStyle/>
          <a:p>
            <a:pPr algn="ctr"/>
            <a:r>
              <a:rPr lang="en-US" sz="4200" b="1" dirty="0" err="1" smtClean="0">
                <a:solidFill>
                  <a:srgbClr val="FFFC00"/>
                </a:solidFill>
              </a:rPr>
              <a:t>Premillenialism</a:t>
            </a:r>
            <a:endParaRPr lang="en-US" sz="4200" b="1" dirty="0" smtClean="0">
              <a:solidFill>
                <a:srgbClr val="FFFC00"/>
              </a:solidFill>
            </a:endParaRPr>
          </a:p>
          <a:p>
            <a:pPr marL="571500" indent="-571500">
              <a:lnSpc>
                <a:spcPct val="150000"/>
              </a:lnSpc>
              <a:buFont typeface="Arial" charset="0"/>
              <a:buChar char="•"/>
            </a:pPr>
            <a:r>
              <a:rPr lang="en-US" sz="3800" dirty="0" smtClean="0">
                <a:solidFill>
                  <a:srgbClr val="FFFC00"/>
                </a:solidFill>
              </a:rPr>
              <a:t>The belief in a future earthly rule of Christ</a:t>
            </a:r>
          </a:p>
          <a:p>
            <a:pPr marL="1028700" lvl="1" indent="-571500">
              <a:buFont typeface="Arial" charset="0"/>
              <a:buChar char="•"/>
            </a:pPr>
            <a:r>
              <a:rPr lang="en-US" sz="3400" dirty="0" smtClean="0">
                <a:solidFill>
                  <a:srgbClr val="FFFC00"/>
                </a:solidFill>
              </a:rPr>
              <a:t>Includes a misinterpretation of Rev. 20.</a:t>
            </a:r>
          </a:p>
          <a:p>
            <a:pPr marL="1028700" lvl="1" indent="-571500">
              <a:buFont typeface="Arial" charset="0"/>
              <a:buChar char="•"/>
            </a:pPr>
            <a:r>
              <a:rPr lang="en-US" sz="3400" dirty="0" smtClean="0">
                <a:solidFill>
                  <a:srgbClr val="FFFC00"/>
                </a:solidFill>
              </a:rPr>
              <a:t>Rooted in a belief that Abrahamic promises never completely fulfilled.</a:t>
            </a:r>
          </a:p>
          <a:p>
            <a:pPr marL="1028700" lvl="1" indent="-571500">
              <a:buFont typeface="Arial" charset="0"/>
              <a:buChar char="•"/>
            </a:pPr>
            <a:r>
              <a:rPr lang="en-US" sz="3400" dirty="0" smtClean="0">
                <a:solidFill>
                  <a:srgbClr val="FFFC00"/>
                </a:solidFill>
              </a:rPr>
              <a:t>Believe Jews still a favored nation that will one day rule the world under Christ.</a:t>
            </a:r>
            <a:endParaRPr lang="en-US" sz="3400" dirty="0" smtClean="0">
              <a:solidFill>
                <a:srgbClr val="FFFC00"/>
              </a:solidFill>
            </a:endParaRPr>
          </a:p>
          <a:p>
            <a:pPr marL="1028700" lvl="1" indent="-571500">
              <a:lnSpc>
                <a:spcPct val="150000"/>
              </a:lnSpc>
              <a:buFont typeface="Arial" charset="0"/>
              <a:buChar char="•"/>
            </a:pPr>
            <a:endParaRPr lang="en-US" sz="3600" i="1" dirty="0">
              <a:solidFill>
                <a:srgbClr val="FFFC00"/>
              </a:solidFill>
            </a:endParaRPr>
          </a:p>
        </p:txBody>
      </p:sp>
    </p:spTree>
    <p:extLst>
      <p:ext uri="{BB962C8B-B14F-4D97-AF65-F5344CB8AC3E}">
        <p14:creationId xmlns:p14="http://schemas.microsoft.com/office/powerpoint/2010/main" val="1472556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barn(inVertical)">
                                      <p:cBhvr>
                                        <p:cTn id="10" dur="500"/>
                                        <p:tgtEl>
                                          <p:spTgt spid="6">
                                            <p:txEl>
                                              <p:pRg st="2" end="2"/>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barn(inVertical)">
                                      <p:cBhvr>
                                        <p:cTn id="13" dur="500"/>
                                        <p:tgtEl>
                                          <p:spTgt spid="6">
                                            <p:txEl>
                                              <p:pRg st="3" end="3"/>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animEffect transition="in" filter="barn(inVertical)">
                                      <p:cBhvr>
                                        <p:cTn id="16"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04"/>
          <a:stretch/>
        </p:blipFill>
        <p:spPr>
          <a:xfrm rot="5400000">
            <a:off x="2365229" y="-1345593"/>
            <a:ext cx="7377458" cy="9858703"/>
          </a:xfrm>
          <a:prstGeom prst="rect">
            <a:avLst/>
          </a:prstGeom>
        </p:spPr>
      </p:pic>
    </p:spTree>
    <p:extLst>
      <p:ext uri="{BB962C8B-B14F-4D97-AF65-F5344CB8AC3E}">
        <p14:creationId xmlns:p14="http://schemas.microsoft.com/office/powerpoint/2010/main" val="1297702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
        <p:nvSpPr>
          <p:cNvPr id="5" name="TextBox 4"/>
          <p:cNvSpPr txBox="1"/>
          <p:nvPr/>
        </p:nvSpPr>
        <p:spPr>
          <a:xfrm>
            <a:off x="383822" y="5453252"/>
            <a:ext cx="10193867" cy="830997"/>
          </a:xfrm>
          <a:prstGeom prst="rect">
            <a:avLst/>
          </a:prstGeom>
          <a:noFill/>
        </p:spPr>
        <p:txBody>
          <a:bodyPr wrap="square" rtlCol="0">
            <a:spAutoFit/>
          </a:bodyPr>
          <a:lstStyle/>
          <a:p>
            <a:pPr algn="ctr"/>
            <a:r>
              <a:rPr lang="en-US" sz="4800" dirty="0" smtClean="0">
                <a:solidFill>
                  <a:srgbClr val="FFFC00"/>
                </a:solidFill>
                <a:latin typeface="Calisto MT" charset="0"/>
                <a:ea typeface="Calisto MT" charset="0"/>
                <a:cs typeface="Calisto MT" charset="0"/>
              </a:rPr>
              <a:t>The </a:t>
            </a:r>
            <a:r>
              <a:rPr lang="en-US" sz="4800" dirty="0" smtClean="0">
                <a:solidFill>
                  <a:srgbClr val="FFFC00"/>
                </a:solidFill>
                <a:latin typeface="Calisto MT" charset="0"/>
                <a:ea typeface="Calisto MT" charset="0"/>
                <a:cs typeface="Calisto MT" charset="0"/>
              </a:rPr>
              <a:t>Land Promise Fulfilled</a:t>
            </a:r>
            <a:endParaRPr lang="en-US" sz="4000" dirty="0">
              <a:solidFill>
                <a:srgbClr val="FFFC00"/>
              </a:solidFill>
              <a:latin typeface="Calisto MT" charset="0"/>
              <a:ea typeface="Calisto MT" charset="0"/>
              <a:cs typeface="Calisto MT" charset="0"/>
            </a:endParaRPr>
          </a:p>
        </p:txBody>
      </p:sp>
      <p:sp>
        <p:nvSpPr>
          <p:cNvPr id="6" name="TextBox 5"/>
          <p:cNvSpPr txBox="1"/>
          <p:nvPr/>
        </p:nvSpPr>
        <p:spPr>
          <a:xfrm>
            <a:off x="1224951" y="590382"/>
            <a:ext cx="9352738" cy="4947508"/>
          </a:xfrm>
          <a:prstGeom prst="rect">
            <a:avLst/>
          </a:prstGeom>
          <a:noFill/>
        </p:spPr>
        <p:txBody>
          <a:bodyPr wrap="square" rtlCol="0">
            <a:spAutoFit/>
          </a:bodyPr>
          <a:lstStyle/>
          <a:p>
            <a:pPr algn="ctr"/>
            <a:r>
              <a:rPr lang="en-US" sz="4200" b="1" dirty="0" smtClean="0">
                <a:solidFill>
                  <a:srgbClr val="FFFC00"/>
                </a:solidFill>
              </a:rPr>
              <a:t>Did Israel Possess the Land</a:t>
            </a:r>
            <a:endParaRPr lang="en-US" sz="4200" b="1" dirty="0" smtClean="0">
              <a:solidFill>
                <a:srgbClr val="FFFC00"/>
              </a:solidFill>
            </a:endParaRPr>
          </a:p>
          <a:p>
            <a:pPr marL="571500" indent="-571500">
              <a:lnSpc>
                <a:spcPct val="150000"/>
              </a:lnSpc>
              <a:buFont typeface="Arial" charset="0"/>
              <a:buChar char="•"/>
            </a:pPr>
            <a:r>
              <a:rPr lang="en-US" sz="3800" dirty="0" smtClean="0">
                <a:solidFill>
                  <a:srgbClr val="FFFC00"/>
                </a:solidFill>
              </a:rPr>
              <a:t>Five Witnesses</a:t>
            </a:r>
          </a:p>
          <a:p>
            <a:pPr marL="1028700" lvl="1" indent="-571500">
              <a:lnSpc>
                <a:spcPts val="3880"/>
              </a:lnSpc>
              <a:buFont typeface="Arial" charset="0"/>
              <a:buChar char="•"/>
            </a:pPr>
            <a:r>
              <a:rPr lang="en-US" sz="3400" dirty="0" smtClean="0">
                <a:solidFill>
                  <a:srgbClr val="FFFC00"/>
                </a:solidFill>
              </a:rPr>
              <a:t>Joshua (21:43-45; 23:14)</a:t>
            </a:r>
          </a:p>
          <a:p>
            <a:pPr marL="1028700" lvl="1" indent="-571500">
              <a:lnSpc>
                <a:spcPts val="3880"/>
              </a:lnSpc>
              <a:buFont typeface="Arial" charset="0"/>
              <a:buChar char="•"/>
            </a:pPr>
            <a:r>
              <a:rPr lang="en-US" sz="3400" dirty="0" smtClean="0">
                <a:solidFill>
                  <a:srgbClr val="FFFC00"/>
                </a:solidFill>
              </a:rPr>
              <a:t>Six Cities of Refuge (Dt. 19:7-9; Joshua 20:7-9)</a:t>
            </a:r>
          </a:p>
          <a:p>
            <a:pPr marL="1028700" lvl="1" indent="-571500">
              <a:lnSpc>
                <a:spcPts val="3880"/>
              </a:lnSpc>
              <a:buFont typeface="Arial" charset="0"/>
              <a:buChar char="•"/>
            </a:pPr>
            <a:r>
              <a:rPr lang="en-US" sz="3400" dirty="0" smtClean="0">
                <a:solidFill>
                  <a:srgbClr val="FFFC00"/>
                </a:solidFill>
              </a:rPr>
              <a:t>Solomon (1 Kgs. 4:21; 2 Chron. 9:26)</a:t>
            </a:r>
          </a:p>
          <a:p>
            <a:pPr marL="1028700" lvl="1" indent="-571500">
              <a:lnSpc>
                <a:spcPts val="3880"/>
              </a:lnSpc>
              <a:buFont typeface="Arial" charset="0"/>
              <a:buChar char="•"/>
            </a:pPr>
            <a:r>
              <a:rPr lang="en-US" sz="3400" dirty="0" smtClean="0">
                <a:solidFill>
                  <a:srgbClr val="FFFC00"/>
                </a:solidFill>
              </a:rPr>
              <a:t>Nehemiah (Neh.  9:7-9)</a:t>
            </a:r>
          </a:p>
          <a:p>
            <a:pPr marL="1028700" lvl="1" indent="-571500">
              <a:lnSpc>
                <a:spcPts val="3880"/>
              </a:lnSpc>
              <a:buFont typeface="Arial" charset="0"/>
              <a:buChar char="•"/>
            </a:pPr>
            <a:r>
              <a:rPr lang="en-US" sz="3400" dirty="0" smtClean="0">
                <a:solidFill>
                  <a:srgbClr val="FFFC00"/>
                </a:solidFill>
              </a:rPr>
              <a:t>Psalmist (Psa. 105:42-44)</a:t>
            </a:r>
            <a:endParaRPr lang="en-US" sz="3400" dirty="0" smtClean="0">
              <a:solidFill>
                <a:srgbClr val="FFFC00"/>
              </a:solidFill>
            </a:endParaRPr>
          </a:p>
          <a:p>
            <a:pPr marL="1028700" lvl="1" indent="-571500">
              <a:lnSpc>
                <a:spcPct val="150000"/>
              </a:lnSpc>
              <a:buFont typeface="Arial" charset="0"/>
              <a:buChar char="•"/>
            </a:pPr>
            <a:endParaRPr lang="en-US" sz="3600" i="1" dirty="0">
              <a:solidFill>
                <a:srgbClr val="FFFC00"/>
              </a:solidFill>
            </a:endParaRPr>
          </a:p>
        </p:txBody>
      </p:sp>
    </p:spTree>
    <p:extLst>
      <p:ext uri="{BB962C8B-B14F-4D97-AF65-F5344CB8AC3E}">
        <p14:creationId xmlns:p14="http://schemas.microsoft.com/office/powerpoint/2010/main" val="1272709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arn(inVertic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arn(inVertical)">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arn(inVertical)">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barn(inVertical)">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barn(inVertical)">
                                      <p:cBhvr>
                                        <p:cTn id="3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1275</TotalTime>
  <Words>463</Words>
  <Application>Microsoft Macintosh PowerPoint</Application>
  <PresentationFormat>Widescreen</PresentationFormat>
  <Paragraphs>33</Paragraphs>
  <Slides>10</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Calibri</vt:lpstr>
      <vt:lpstr>Calibri Light</vt:lpstr>
      <vt:lpstr>Calisto MT</vt:lpstr>
      <vt:lpstr>Times New Roman</vt:lpstr>
      <vt:lpstr>Arial</vt:lpstr>
      <vt:lpstr>Office Theme</vt:lpstr>
      <vt:lpstr>PowerPoint Presentation</vt:lpstr>
      <vt:lpstr>PowerPoint Presentation</vt:lpstr>
      <vt:lpstr>PowerPoint Presentation</vt:lpstr>
      <vt:lpstr>Why is fulfillment of the Land Promise So Important?</vt:lpstr>
      <vt:lpstr>Revelation 20:</vt:lpstr>
      <vt:lpstr>Revelation 20:4-6</vt:lpstr>
      <vt:lpstr>PowerPoint Presentation</vt:lpstr>
      <vt:lpstr>PowerPoint Presentation</vt:lpstr>
      <vt:lpstr>PowerPoint Presentation</vt:lpstr>
      <vt:lpstr>The Period of the Judges</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Patton</dc:creator>
  <cp:lastModifiedBy>Steve Patton</cp:lastModifiedBy>
  <cp:revision>58</cp:revision>
  <cp:lastPrinted>2017-04-26T18:09:58Z</cp:lastPrinted>
  <dcterms:created xsi:type="dcterms:W3CDTF">2017-03-03T15:16:10Z</dcterms:created>
  <dcterms:modified xsi:type="dcterms:W3CDTF">2017-04-26T18:22:53Z</dcterms:modified>
</cp:coreProperties>
</file>