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68" r:id="rId4"/>
    <p:sldId id="273" r:id="rId5"/>
    <p:sldId id="274" r:id="rId6"/>
    <p:sldId id="278" r:id="rId7"/>
    <p:sldId id="271" r:id="rId8"/>
    <p:sldId id="270" r:id="rId9"/>
    <p:sldId id="269" r:id="rId10"/>
    <p:sldId id="277" r:id="rId11"/>
    <p:sldId id="276" r:id="rId12"/>
    <p:sldId id="283" r:id="rId13"/>
    <p:sldId id="280" r:id="rId14"/>
    <p:sldId id="281" r:id="rId15"/>
    <p:sldId id="284"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58672" autoAdjust="0"/>
  </p:normalViewPr>
  <p:slideViewPr>
    <p:cSldViewPr snapToGrid="0">
      <p:cViewPr varScale="1">
        <p:scale>
          <a:sx n="42" d="100"/>
          <a:sy n="42" d="100"/>
        </p:scale>
        <p:origin x="12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EBB30-BFFA-43A9-B1AC-83F4112E736F}" type="datetimeFigureOut">
              <a:rPr lang="en-US" smtClean="0"/>
              <a:t>6/22/2017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E17E6-E718-4B57-BF58-E93DD7B437BF}" type="slidenum">
              <a:rPr lang="en-US" smtClean="0"/>
              <a:t>‹#›</a:t>
            </a:fld>
            <a:endParaRPr lang="en-US"/>
          </a:p>
        </p:txBody>
      </p:sp>
    </p:spTree>
    <p:extLst>
      <p:ext uri="{BB962C8B-B14F-4D97-AF65-F5344CB8AC3E}">
        <p14:creationId xmlns:p14="http://schemas.microsoft.com/office/powerpoint/2010/main" val="115026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Jeremiah 34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F4AC9-0130-49B6-AD0B-E965B42C7B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01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E17E6-E718-4B57-BF58-E93DD7B437BF}" type="slidenum">
              <a:rPr lang="en-US" smtClean="0"/>
              <a:t>13</a:t>
            </a:fld>
            <a:endParaRPr lang="en-US"/>
          </a:p>
        </p:txBody>
      </p:sp>
    </p:spTree>
    <p:extLst>
      <p:ext uri="{BB962C8B-B14F-4D97-AF65-F5344CB8AC3E}">
        <p14:creationId xmlns:p14="http://schemas.microsoft.com/office/powerpoint/2010/main" val="123893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Israel was created by God. They are God’s son even more directly because they were miraculously brought into existence through God’s power in Abraham and Sarah. </a:t>
            </a:r>
          </a:p>
          <a:p>
            <a:endParaRPr lang="en-US" dirty="0"/>
          </a:p>
          <a:p>
            <a:r>
              <a:rPr lang="en-US" dirty="0"/>
              <a:t>Circumcision- Not uncommon, especially for priests/ sign of covenant/ sign of the procreation that the offspring would have </a:t>
            </a:r>
          </a:p>
        </p:txBody>
      </p:sp>
      <p:sp>
        <p:nvSpPr>
          <p:cNvPr id="4" name="Slide Number Placeholder 3"/>
          <p:cNvSpPr>
            <a:spLocks noGrp="1"/>
          </p:cNvSpPr>
          <p:nvPr>
            <p:ph type="sldNum" sz="quarter" idx="10"/>
          </p:nvPr>
        </p:nvSpPr>
        <p:spPr/>
        <p:txBody>
          <a:bodyPr/>
          <a:lstStyle/>
          <a:p>
            <a:fld id="{98FE17E6-E718-4B57-BF58-E93DD7B437BF}" type="slidenum">
              <a:rPr lang="en-US" smtClean="0"/>
              <a:t>14</a:t>
            </a:fld>
            <a:endParaRPr lang="en-US"/>
          </a:p>
        </p:txBody>
      </p:sp>
    </p:spTree>
    <p:extLst>
      <p:ext uri="{BB962C8B-B14F-4D97-AF65-F5344CB8AC3E}">
        <p14:creationId xmlns:p14="http://schemas.microsoft.com/office/powerpoint/2010/main" val="414794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is going to further explain the promises, and it is going to get a lot more specific and a lot more incredible </a:t>
            </a:r>
          </a:p>
          <a:p>
            <a:endParaRPr lang="en-US" dirty="0"/>
          </a:p>
          <a:p>
            <a:r>
              <a:rPr lang="en-US" dirty="0"/>
              <a:t>Romans 4:3; Gal 3:6</a:t>
            </a:r>
          </a:p>
          <a:p>
            <a:endParaRPr lang="en-US" dirty="0"/>
          </a:p>
          <a:p>
            <a:r>
              <a:rPr lang="en-US" dirty="0"/>
              <a:t>James 2</a:t>
            </a:r>
          </a:p>
          <a:p>
            <a:endParaRPr lang="en-US" dirty="0"/>
          </a:p>
          <a:p>
            <a:r>
              <a:rPr lang="en-US" dirty="0"/>
              <a:t>Israel hearing this is numerous, and has increased in population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F4AC9-0130-49B6-AD0B-E965B42C7B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00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standing there as free people with great possessions. </a:t>
            </a:r>
          </a:p>
          <a:p>
            <a:endParaRPr lang="en-US" dirty="0"/>
          </a:p>
          <a:p>
            <a:endParaRPr lang="en-US" dirty="0"/>
          </a:p>
        </p:txBody>
      </p:sp>
      <p:sp>
        <p:nvSpPr>
          <p:cNvPr id="4" name="Slide Number Placeholder 3"/>
          <p:cNvSpPr>
            <a:spLocks noGrp="1"/>
          </p:cNvSpPr>
          <p:nvPr>
            <p:ph type="sldNum" sz="quarter" idx="10"/>
          </p:nvPr>
        </p:nvSpPr>
        <p:spPr/>
        <p:txBody>
          <a:bodyPr/>
          <a:lstStyle/>
          <a:p>
            <a:fld id="{98FE17E6-E718-4B57-BF58-E93DD7B437BF}" type="slidenum">
              <a:rPr lang="en-US" smtClean="0"/>
              <a:t>5</a:t>
            </a:fld>
            <a:endParaRPr lang="en-US"/>
          </a:p>
        </p:txBody>
      </p:sp>
    </p:spTree>
    <p:extLst>
      <p:ext uri="{BB962C8B-B14F-4D97-AF65-F5344CB8AC3E}">
        <p14:creationId xmlns:p14="http://schemas.microsoft.com/office/powerpoint/2010/main" val="41048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is going to further explain the promises, and it is going to get a lot more specific and a lot more incredible </a:t>
            </a:r>
          </a:p>
          <a:p>
            <a:endParaRPr lang="en-US" dirty="0"/>
          </a:p>
          <a:p>
            <a:r>
              <a:rPr lang="en-US" dirty="0"/>
              <a:t>Romans 4:3; Gal 3:6</a:t>
            </a:r>
          </a:p>
          <a:p>
            <a:endParaRPr lang="en-US" dirty="0"/>
          </a:p>
          <a:p>
            <a:r>
              <a:rPr lang="en-US" dirty="0"/>
              <a:t>James 2</a:t>
            </a:r>
          </a:p>
          <a:p>
            <a:endParaRPr lang="en-US" dirty="0"/>
          </a:p>
          <a:p>
            <a:r>
              <a:rPr lang="en-US" dirty="0"/>
              <a:t>Israel hearing this is numerous, and has increased in population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F4AC9-0130-49B6-AD0B-E965B42C7B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4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Jeremiah 34</a:t>
            </a:r>
          </a:p>
          <a:p>
            <a:endParaRPr lang="en-US" dirty="0"/>
          </a:p>
          <a:p>
            <a:r>
              <a:rPr lang="en-US" dirty="0"/>
              <a:t>Extrabiblical- Hittite treaties 2</a:t>
            </a:r>
            <a:r>
              <a:rPr lang="en-US" baseline="30000" dirty="0"/>
              <a:t>nd</a:t>
            </a:r>
            <a:r>
              <a:rPr lang="en-US" dirty="0"/>
              <a:t> millennium- it seems like if the oath was violated, the oath-breaker should expect the same fate as the cut up animal. </a:t>
            </a:r>
          </a:p>
          <a:p>
            <a:endParaRPr lang="en-US" dirty="0"/>
          </a:p>
          <a:p>
            <a:r>
              <a:rPr lang="en-US" dirty="0"/>
              <a:t>1</a:t>
            </a:r>
            <a:r>
              <a:rPr lang="en-US" baseline="30000" dirty="0"/>
              <a:t>st</a:t>
            </a:r>
            <a:r>
              <a:rPr lang="en-US" dirty="0"/>
              <a:t> millennium BC Aramean covenant between king and another individual. “As this </a:t>
            </a:r>
            <a:r>
              <a:rPr lang="en-US" dirty="0" err="1"/>
              <a:t>cald</a:t>
            </a:r>
            <a:r>
              <a:rPr lang="en-US" dirty="0"/>
              <a:t> is cut up, so shall _______ and his nobles be cut up.”</a:t>
            </a:r>
          </a:p>
          <a:p>
            <a:endParaRPr lang="en-US" dirty="0"/>
          </a:p>
          <a:p>
            <a:r>
              <a:rPr lang="en-US" dirty="0"/>
              <a:t>Smoke and fire represent God/ Mount Sinai very recent for Genesis readers. Exo 19</a:t>
            </a:r>
          </a:p>
          <a:p>
            <a:endParaRPr lang="en-US" dirty="0"/>
          </a:p>
          <a:p>
            <a:endParaRPr lang="en-US" dirty="0"/>
          </a:p>
          <a:p>
            <a:r>
              <a:rPr lang="en-US" dirty="0"/>
              <a:t>Abram’s question led God to formalize these promises into a covenant, which meant deity was entering into an agreement with man. Unbelievable. </a:t>
            </a:r>
          </a:p>
          <a:p>
            <a:endParaRPr lang="en-US" dirty="0"/>
          </a:p>
          <a:p>
            <a:endParaRPr lang="en-US" dirty="0"/>
          </a:p>
        </p:txBody>
      </p:sp>
      <p:sp>
        <p:nvSpPr>
          <p:cNvPr id="4" name="Slide Number Placeholder 3"/>
          <p:cNvSpPr>
            <a:spLocks noGrp="1"/>
          </p:cNvSpPr>
          <p:nvPr>
            <p:ph type="sldNum" sz="quarter" idx="10"/>
          </p:nvPr>
        </p:nvSpPr>
        <p:spPr/>
        <p:txBody>
          <a:bodyPr/>
          <a:lstStyle/>
          <a:p>
            <a:fld id="{98FE17E6-E718-4B57-BF58-E93DD7B437BF}" type="slidenum">
              <a:rPr lang="en-US" smtClean="0"/>
              <a:t>7</a:t>
            </a:fld>
            <a:endParaRPr lang="en-US"/>
          </a:p>
        </p:txBody>
      </p:sp>
    </p:spTree>
    <p:extLst>
      <p:ext uri="{BB962C8B-B14F-4D97-AF65-F5344CB8AC3E}">
        <p14:creationId xmlns:p14="http://schemas.microsoft.com/office/powerpoint/2010/main" val="1379664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 isn’t just about the ground or the dirt</a:t>
            </a:r>
          </a:p>
          <a:p>
            <a:r>
              <a:rPr lang="en-US" dirty="0"/>
              <a:t>	-A home, an identity, protection  </a:t>
            </a:r>
          </a:p>
          <a:p>
            <a:r>
              <a:rPr lang="en-US" dirty="0"/>
              <a:t>	 </a:t>
            </a:r>
          </a:p>
          <a:p>
            <a:endParaRPr lang="en-US" dirty="0"/>
          </a:p>
          <a:p>
            <a:r>
              <a:rPr lang="en-US" dirty="0"/>
              <a:t>Abraham’s request causes God to be more specific, and reveal that the promise is more astonishing </a:t>
            </a:r>
          </a:p>
          <a:p>
            <a:endParaRPr lang="en-US" dirty="0"/>
          </a:p>
          <a:p>
            <a:r>
              <a:rPr lang="en-US" dirty="0"/>
              <a:t>Hams offspring will be displaced by </a:t>
            </a:r>
            <a:r>
              <a:rPr lang="en-US" dirty="0" err="1"/>
              <a:t>Shems</a:t>
            </a:r>
            <a:endParaRPr lang="en-US" dirty="0"/>
          </a:p>
          <a:p>
            <a:endParaRPr lang="en-US" dirty="0"/>
          </a:p>
          <a:p>
            <a:r>
              <a:rPr lang="en-US" dirty="0"/>
              <a:t>1 Kings 4:21- Solomon’s reign had these borders</a:t>
            </a:r>
          </a:p>
          <a:p>
            <a:endParaRPr lang="en-US" dirty="0"/>
          </a:p>
          <a:p>
            <a:endParaRPr lang="en-US" dirty="0"/>
          </a:p>
        </p:txBody>
      </p:sp>
      <p:sp>
        <p:nvSpPr>
          <p:cNvPr id="4" name="Slide Number Placeholder 3"/>
          <p:cNvSpPr>
            <a:spLocks noGrp="1"/>
          </p:cNvSpPr>
          <p:nvPr>
            <p:ph type="sldNum" sz="quarter" idx="10"/>
          </p:nvPr>
        </p:nvSpPr>
        <p:spPr/>
        <p:txBody>
          <a:bodyPr/>
          <a:lstStyle/>
          <a:p>
            <a:fld id="{98FE17E6-E718-4B57-BF58-E93DD7B437BF}" type="slidenum">
              <a:rPr lang="en-US" smtClean="0"/>
              <a:t>8</a:t>
            </a:fld>
            <a:endParaRPr lang="en-US"/>
          </a:p>
        </p:txBody>
      </p:sp>
    </p:spTree>
    <p:extLst>
      <p:ext uri="{BB962C8B-B14F-4D97-AF65-F5344CB8AC3E}">
        <p14:creationId xmlns:p14="http://schemas.microsoft.com/office/powerpoint/2010/main" val="55181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Israel was created by God. They are God’s son even more directly because they were miraculously brought into existence through God’s power in Abraham and Sarah. </a:t>
            </a:r>
          </a:p>
          <a:p>
            <a:endParaRPr lang="en-US" dirty="0"/>
          </a:p>
          <a:p>
            <a:r>
              <a:rPr lang="en-US" dirty="0"/>
              <a:t>Circumcision- Not uncommon, especially for priests/ sign of covenant/ sign of the procreation that the offspring would have </a:t>
            </a:r>
          </a:p>
        </p:txBody>
      </p:sp>
      <p:sp>
        <p:nvSpPr>
          <p:cNvPr id="4" name="Slide Number Placeholder 3"/>
          <p:cNvSpPr>
            <a:spLocks noGrp="1"/>
          </p:cNvSpPr>
          <p:nvPr>
            <p:ph type="sldNum" sz="quarter" idx="10"/>
          </p:nvPr>
        </p:nvSpPr>
        <p:spPr/>
        <p:txBody>
          <a:bodyPr/>
          <a:lstStyle/>
          <a:p>
            <a:fld id="{98FE17E6-E718-4B57-BF58-E93DD7B437BF}" type="slidenum">
              <a:rPr lang="en-US" smtClean="0"/>
              <a:t>10</a:t>
            </a:fld>
            <a:endParaRPr lang="en-US"/>
          </a:p>
        </p:txBody>
      </p:sp>
    </p:spTree>
    <p:extLst>
      <p:ext uri="{BB962C8B-B14F-4D97-AF65-F5344CB8AC3E}">
        <p14:creationId xmlns:p14="http://schemas.microsoft.com/office/powerpoint/2010/main" val="258147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E17E6-E718-4B57-BF58-E93DD7B437BF}" type="slidenum">
              <a:rPr lang="en-US" smtClean="0"/>
              <a:t>11</a:t>
            </a:fld>
            <a:endParaRPr lang="en-US"/>
          </a:p>
        </p:txBody>
      </p:sp>
    </p:spTree>
    <p:extLst>
      <p:ext uri="{BB962C8B-B14F-4D97-AF65-F5344CB8AC3E}">
        <p14:creationId xmlns:p14="http://schemas.microsoft.com/office/powerpoint/2010/main" val="524229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Circumcision </a:t>
            </a:r>
          </a:p>
          <a:p>
            <a:endParaRPr lang="en-US" dirty="0"/>
          </a:p>
          <a:p>
            <a:r>
              <a:rPr lang="en-US" dirty="0"/>
              <a:t>Something they were committing to as a sign of their covenant with God, even though God’s promises don’t look possible (from an earthly standpoint). </a:t>
            </a:r>
          </a:p>
          <a:p>
            <a:endParaRPr lang="en-US" dirty="0"/>
          </a:p>
          <a:p>
            <a:endParaRPr lang="en-US" dirty="0"/>
          </a:p>
        </p:txBody>
      </p:sp>
      <p:sp>
        <p:nvSpPr>
          <p:cNvPr id="4" name="Slide Number Placeholder 3"/>
          <p:cNvSpPr>
            <a:spLocks noGrp="1"/>
          </p:cNvSpPr>
          <p:nvPr>
            <p:ph type="sldNum" sz="quarter" idx="10"/>
          </p:nvPr>
        </p:nvSpPr>
        <p:spPr/>
        <p:txBody>
          <a:bodyPr/>
          <a:lstStyle/>
          <a:p>
            <a:fld id="{98FE17E6-E718-4B57-BF58-E93DD7B437BF}" type="slidenum">
              <a:rPr lang="en-US" smtClean="0"/>
              <a:t>12</a:t>
            </a:fld>
            <a:endParaRPr lang="en-US"/>
          </a:p>
        </p:txBody>
      </p:sp>
    </p:spTree>
    <p:extLst>
      <p:ext uri="{BB962C8B-B14F-4D97-AF65-F5344CB8AC3E}">
        <p14:creationId xmlns:p14="http://schemas.microsoft.com/office/powerpoint/2010/main" val="2325946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26905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6/22/2017</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92771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6/22/2017</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43517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6/22/2017</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02769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6/22/2017</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98218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9E583DDF-CA54-461A-A486-592D2374C532}" type="datetimeFigureOut">
              <a:rPr lang="en-US"/>
              <a:t>6/22/2017</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09660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6/22/2017</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720012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a:p>
        </p:txBody>
      </p:sp>
      <p:sp>
        <p:nvSpPr>
          <p:cNvPr id="4"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6/22/2017</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6592991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DD7D43D-6574-4C7B-808D-C6C12215A4D4}" type="datetimeFigureOut">
              <a:rPr lang="en-US"/>
              <a:t>6/22/2017</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152737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a:p>
        </p:txBody>
      </p:sp>
      <p:sp>
        <p:nvSpPr>
          <p:cNvPr id="7" name="Date Placeholder 7"/>
          <p:cNvSpPr>
            <a:spLocks noGrp="1"/>
          </p:cNvSpPr>
          <p:nvPr>
            <p:ph type="dt" sz="half" idx="10"/>
          </p:nvPr>
        </p:nvSpPr>
        <p:spPr/>
        <p:txBody>
          <a:bodyPr/>
          <a:lstStyle/>
          <a:p>
            <a:fld id="{9E583DDF-CA54-461A-A486-592D2374C532}" type="datetimeFigureOut">
              <a:rPr lang="en-US"/>
              <a:t>6/22/2017</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53015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a:p>
        </p:txBody>
      </p:sp>
      <p:sp>
        <p:nvSpPr>
          <p:cNvPr id="3" name="Date Placeholder 3"/>
          <p:cNvSpPr>
            <a:spLocks noGrp="1"/>
          </p:cNvSpPr>
          <p:nvPr>
            <p:ph type="dt" sz="half" idx="10"/>
          </p:nvPr>
        </p:nvSpPr>
        <p:spPr/>
        <p:txBody>
          <a:bodyPr/>
          <a:lstStyle/>
          <a:p>
            <a:fld id="{9E583DDF-CA54-461A-A486-592D2374C532}" type="datetimeFigureOut">
              <a:rPr lang="en-US"/>
              <a:t>6/22/2017</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22731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a:p>
        </p:txBody>
      </p:sp>
      <p:sp>
        <p:nvSpPr>
          <p:cNvPr id="2" name="Date Placeholder 2"/>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6/22/2017</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12877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6/22/2017</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4671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Date Placeholder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6/22/2017</a:t>
            </a:fld>
            <a:endParaRPr lang="en-US"/>
          </a:p>
        </p:txBody>
      </p:sp>
      <p:sp>
        <p:nvSpPr>
          <p:cNvPr id="6" name="Slide Number Placehold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105746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4611757"/>
            <a:ext cx="9144002" cy="1331843"/>
          </a:xfrm>
        </p:spPr>
        <p:txBody>
          <a:bodyPr>
            <a:normAutofit/>
          </a:bodyPr>
          <a:lstStyle/>
          <a:p>
            <a:pPr algn="l"/>
            <a:r>
              <a:rPr lang="en-US" sz="5400" dirty="0">
                <a:effectLst>
                  <a:outerShdw blurRad="50800" dist="63500" dir="2700000" algn="tl" rotWithShape="0">
                    <a:schemeClr val="bg2">
                      <a:lumMod val="75000"/>
                    </a:schemeClr>
                  </a:outerShdw>
                </a:effectLst>
                <a:latin typeface="Georgia" panose="02040502050405020303" pitchFamily="18" charset="0"/>
                <a:cs typeface="Dubai Medium" panose="020B0603030403030204" pitchFamily="34" charset="-78"/>
              </a:rPr>
              <a:t>God’s Covenant</a:t>
            </a:r>
          </a:p>
        </p:txBody>
      </p:sp>
      <p:sp>
        <p:nvSpPr>
          <p:cNvPr id="4" name="Subtitle 2"/>
          <p:cNvSpPr>
            <a:spLocks noGrp="1"/>
          </p:cNvSpPr>
          <p:nvPr>
            <p:ph type="subTitle" idx="1"/>
          </p:nvPr>
        </p:nvSpPr>
        <p:spPr/>
        <p:txBody>
          <a:bodyPr>
            <a:normAutofit/>
          </a:bodyPr>
          <a:lstStyle/>
          <a:p>
            <a:pPr algn="l"/>
            <a:r>
              <a:rPr lang="en-US" sz="2800" dirty="0">
                <a:latin typeface="Georgia" panose="02040502050405020303" pitchFamily="18" charset="0"/>
              </a:rPr>
              <a:t>  Genesis 12-50</a:t>
            </a: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B4A3B-C830-428E-A861-C180712678BF}"/>
              </a:ext>
            </a:extLst>
          </p:cNvPr>
          <p:cNvSpPr>
            <a:spLocks noGrp="1"/>
          </p:cNvSpPr>
          <p:nvPr>
            <p:ph type="title"/>
          </p:nvPr>
        </p:nvSpPr>
        <p:spPr>
          <a:xfrm>
            <a:off x="463826" y="543339"/>
            <a:ext cx="9509760" cy="569844"/>
          </a:xfrm>
        </p:spPr>
        <p:txBody>
          <a:bodyPr anchor="t"/>
          <a:lstStyle/>
          <a:p>
            <a:r>
              <a:rPr lang="en-US" dirty="0"/>
              <a:t>Genesis 16</a:t>
            </a:r>
          </a:p>
        </p:txBody>
      </p:sp>
      <p:sp>
        <p:nvSpPr>
          <p:cNvPr id="3" name="Content Placeholder 2">
            <a:extLst>
              <a:ext uri="{FF2B5EF4-FFF2-40B4-BE49-F238E27FC236}">
                <a16:creationId xmlns:a16="http://schemas.microsoft.com/office/drawing/2014/main" id="{080749C4-6AFB-415B-92E5-544BA9016C49}"/>
              </a:ext>
            </a:extLst>
          </p:cNvPr>
          <p:cNvSpPr>
            <a:spLocks noGrp="1"/>
          </p:cNvSpPr>
          <p:nvPr>
            <p:ph idx="1"/>
          </p:nvPr>
        </p:nvSpPr>
        <p:spPr>
          <a:xfrm>
            <a:off x="659219" y="1232452"/>
            <a:ext cx="10949685" cy="5402264"/>
          </a:xfrm>
        </p:spPr>
        <p:txBody>
          <a:bodyPr>
            <a:normAutofit/>
          </a:bodyPr>
          <a:lstStyle/>
          <a:p>
            <a:pPr marL="45720" indent="0">
              <a:buNone/>
            </a:pPr>
            <a:r>
              <a:rPr lang="en-US" sz="2800" dirty="0"/>
              <a:t>Now Sarai, Abram's wife, had borne him no children. She had a female Egyptian servant whose name was Hagar. And Sarai said to Abram, “Behold now, the </a:t>
            </a:r>
            <a:r>
              <a:rPr lang="en-US" sz="2800" cap="small" dirty="0"/>
              <a:t>Lord</a:t>
            </a:r>
            <a:r>
              <a:rPr lang="en-US" sz="2800" dirty="0"/>
              <a:t> has prevented me from bearing children. Go in to my servant; it may be that I shall obtain children by her.”</a:t>
            </a:r>
          </a:p>
          <a:p>
            <a:pPr marL="45720" indent="0">
              <a:buNone/>
            </a:pPr>
            <a:r>
              <a:rPr lang="en-US" sz="2800" dirty="0"/>
              <a:t>And when she saw that she had conceived, she looked with contempt on her mistress.</a:t>
            </a:r>
          </a:p>
          <a:p>
            <a:pPr marL="45720" indent="0">
              <a:buNone/>
            </a:pPr>
            <a:r>
              <a:rPr lang="en-US" sz="2800" dirty="0"/>
              <a:t>The angel of the </a:t>
            </a:r>
            <a:r>
              <a:rPr lang="en-US" sz="2800" cap="small" dirty="0"/>
              <a:t>Lord</a:t>
            </a:r>
            <a:r>
              <a:rPr lang="en-US" sz="2800" dirty="0"/>
              <a:t> said to her, “Return to your mistress and submit to her.” The angel of the </a:t>
            </a:r>
            <a:r>
              <a:rPr lang="en-US" sz="2800" cap="small" dirty="0"/>
              <a:t>Lord</a:t>
            </a:r>
            <a:r>
              <a:rPr lang="en-US" sz="2800" dirty="0"/>
              <a:t> also said to her, “I will surely multiply your offspring so that they cannot be numbered for multitude.”</a:t>
            </a:r>
          </a:p>
          <a:p>
            <a:pPr marL="45720" indent="0">
              <a:buNone/>
            </a:pPr>
            <a:r>
              <a:rPr lang="en-US" sz="2800" dirty="0"/>
              <a:t>So she called the name of the </a:t>
            </a:r>
            <a:r>
              <a:rPr lang="en-US" sz="2800" cap="small" dirty="0"/>
              <a:t>Lord</a:t>
            </a:r>
            <a:r>
              <a:rPr lang="en-US" sz="2800" dirty="0"/>
              <a:t> who spoke to her, “You are a God of seeing,”</a:t>
            </a:r>
            <a:r>
              <a:rPr lang="en-US" sz="2800" baseline="30000" dirty="0"/>
              <a:t> </a:t>
            </a:r>
            <a:r>
              <a:rPr lang="en-US" sz="2800" dirty="0"/>
              <a:t>for she said, “Truly here I have seen Him who looks after me.”</a:t>
            </a:r>
          </a:p>
        </p:txBody>
      </p:sp>
    </p:spTree>
    <p:extLst>
      <p:ext uri="{BB962C8B-B14F-4D97-AF65-F5344CB8AC3E}">
        <p14:creationId xmlns:p14="http://schemas.microsoft.com/office/powerpoint/2010/main" val="284835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3D43-A402-4121-8817-AEA3945A032A}"/>
              </a:ext>
            </a:extLst>
          </p:cNvPr>
          <p:cNvSpPr>
            <a:spLocks noGrp="1"/>
          </p:cNvSpPr>
          <p:nvPr>
            <p:ph type="title"/>
          </p:nvPr>
        </p:nvSpPr>
        <p:spPr>
          <a:xfrm>
            <a:off x="1341120" y="467360"/>
            <a:ext cx="9509760" cy="744752"/>
          </a:xfrm>
        </p:spPr>
        <p:txBody>
          <a:bodyPr anchor="t"/>
          <a:lstStyle/>
          <a:p>
            <a:r>
              <a:rPr lang="en-US" dirty="0"/>
              <a:t>Genesis 17</a:t>
            </a:r>
          </a:p>
        </p:txBody>
      </p:sp>
      <p:sp>
        <p:nvSpPr>
          <p:cNvPr id="3" name="Content Placeholder 2">
            <a:extLst>
              <a:ext uri="{FF2B5EF4-FFF2-40B4-BE49-F238E27FC236}">
                <a16:creationId xmlns:a16="http://schemas.microsoft.com/office/drawing/2014/main" id="{D73D192D-E1B6-4B30-ACF3-EFE15E06991C}"/>
              </a:ext>
            </a:extLst>
          </p:cNvPr>
          <p:cNvSpPr>
            <a:spLocks noGrp="1"/>
          </p:cNvSpPr>
          <p:nvPr>
            <p:ph idx="1"/>
          </p:nvPr>
        </p:nvSpPr>
        <p:spPr>
          <a:xfrm>
            <a:off x="1341120" y="1212112"/>
            <a:ext cx="9509760" cy="4817467"/>
          </a:xfrm>
        </p:spPr>
        <p:txBody>
          <a:bodyPr/>
          <a:lstStyle/>
          <a:p>
            <a:pPr marL="45720" indent="0">
              <a:buNone/>
            </a:pPr>
            <a:r>
              <a:rPr lang="en-US" sz="2800" dirty="0"/>
              <a:t>“When Abram was 99 years old…”</a:t>
            </a:r>
          </a:p>
          <a:p>
            <a:pPr marL="45720" indent="0">
              <a:buNone/>
            </a:pPr>
            <a:endParaRPr lang="en-US" sz="2800" dirty="0"/>
          </a:p>
          <a:p>
            <a:pPr marL="45720" indent="0">
              <a:buNone/>
            </a:pPr>
            <a:r>
              <a:rPr lang="en-US" sz="2800" dirty="0"/>
              <a:t>Abram- </a:t>
            </a:r>
            <a:r>
              <a:rPr lang="en-US" sz="2800" i="1" dirty="0"/>
              <a:t>Exalted father</a:t>
            </a:r>
          </a:p>
          <a:p>
            <a:pPr marL="45720" indent="0">
              <a:buNone/>
            </a:pPr>
            <a:r>
              <a:rPr lang="en-US" sz="2800" dirty="0"/>
              <a:t>Abraham- </a:t>
            </a:r>
            <a:r>
              <a:rPr lang="en-US" sz="2800" i="1" dirty="0"/>
              <a:t>Father of a multitude</a:t>
            </a:r>
          </a:p>
          <a:p>
            <a:pPr marL="45720" indent="0">
              <a:buNone/>
            </a:pPr>
            <a:endParaRPr lang="en-US" i="1" dirty="0"/>
          </a:p>
          <a:p>
            <a:pPr marL="45720" indent="0">
              <a:buNone/>
            </a:pPr>
            <a:endParaRPr lang="en-US" i="1" dirty="0"/>
          </a:p>
        </p:txBody>
      </p:sp>
    </p:spTree>
    <p:extLst>
      <p:ext uri="{BB962C8B-B14F-4D97-AF65-F5344CB8AC3E}">
        <p14:creationId xmlns:p14="http://schemas.microsoft.com/office/powerpoint/2010/main" val="250463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8475-5656-46B3-8702-1F5EA0208A8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23477BF-2A07-4111-A125-3794820A5D5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6041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B4A3B-C830-428E-A861-C180712678BF}"/>
              </a:ext>
            </a:extLst>
          </p:cNvPr>
          <p:cNvSpPr>
            <a:spLocks noGrp="1"/>
          </p:cNvSpPr>
          <p:nvPr>
            <p:ph type="title"/>
          </p:nvPr>
        </p:nvSpPr>
        <p:spPr>
          <a:xfrm>
            <a:off x="463826" y="543339"/>
            <a:ext cx="9509760" cy="569844"/>
          </a:xfrm>
        </p:spPr>
        <p:txBody>
          <a:bodyPr anchor="t"/>
          <a:lstStyle/>
          <a:p>
            <a:r>
              <a:rPr lang="en-US" dirty="0"/>
              <a:t>Genesis 17</a:t>
            </a:r>
          </a:p>
        </p:txBody>
      </p:sp>
      <p:sp>
        <p:nvSpPr>
          <p:cNvPr id="3" name="Content Placeholder 2">
            <a:extLst>
              <a:ext uri="{FF2B5EF4-FFF2-40B4-BE49-F238E27FC236}">
                <a16:creationId xmlns:a16="http://schemas.microsoft.com/office/drawing/2014/main" id="{080749C4-6AFB-415B-92E5-544BA9016C49}"/>
              </a:ext>
            </a:extLst>
          </p:cNvPr>
          <p:cNvSpPr>
            <a:spLocks noGrp="1"/>
          </p:cNvSpPr>
          <p:nvPr>
            <p:ph idx="1"/>
          </p:nvPr>
        </p:nvSpPr>
        <p:spPr>
          <a:xfrm>
            <a:off x="659219" y="1232452"/>
            <a:ext cx="10949685" cy="5402264"/>
          </a:xfrm>
        </p:spPr>
        <p:txBody>
          <a:bodyPr>
            <a:normAutofit/>
          </a:bodyPr>
          <a:lstStyle/>
          <a:p>
            <a:pPr marL="45720" indent="0">
              <a:buNone/>
            </a:pPr>
            <a:r>
              <a:rPr lang="en-US" sz="2800" dirty="0"/>
              <a:t>And God said to Abraham, “As for Sarai your wife, you shall not call her name Sarai, but Sarah shall be her name. I will bless her, and moreover, I will give you a son by her. I will bless her, and she shall become nations; kings of peoples shall come from her.” </a:t>
            </a:r>
          </a:p>
          <a:p>
            <a:pPr marL="45720" indent="0">
              <a:buNone/>
            </a:pPr>
            <a:r>
              <a:rPr lang="en-US" sz="2800" dirty="0"/>
              <a:t>Then Abraham fell on his face and laughed and said to himself, “Shall a child be born to a man who is a hundred years old? Shall Sarah, who is ninety years old, bear a child?”</a:t>
            </a:r>
          </a:p>
          <a:p>
            <a:pPr marL="45720" indent="0">
              <a:buNone/>
            </a:pPr>
            <a:r>
              <a:rPr lang="en-US" sz="2800" dirty="0"/>
              <a:t>And Abraham said to God, “Oh that Ishmael might live before you!” God said, “No, but Sarah your wife shall bear you a son, and you shall call his name Isaac. I will establish My covenant with him as an everlasting covenant for his offspring after him.</a:t>
            </a:r>
          </a:p>
        </p:txBody>
      </p:sp>
    </p:spTree>
    <p:extLst>
      <p:ext uri="{BB962C8B-B14F-4D97-AF65-F5344CB8AC3E}">
        <p14:creationId xmlns:p14="http://schemas.microsoft.com/office/powerpoint/2010/main" val="37025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B4A3B-C830-428E-A861-C180712678BF}"/>
              </a:ext>
            </a:extLst>
          </p:cNvPr>
          <p:cNvSpPr>
            <a:spLocks noGrp="1"/>
          </p:cNvSpPr>
          <p:nvPr>
            <p:ph type="title"/>
          </p:nvPr>
        </p:nvSpPr>
        <p:spPr>
          <a:xfrm>
            <a:off x="463826" y="543339"/>
            <a:ext cx="9509760" cy="569844"/>
          </a:xfrm>
        </p:spPr>
        <p:txBody>
          <a:bodyPr anchor="t"/>
          <a:lstStyle/>
          <a:p>
            <a:r>
              <a:rPr lang="en-US" dirty="0"/>
              <a:t>Genesis 17:22-27</a:t>
            </a:r>
          </a:p>
        </p:txBody>
      </p:sp>
      <p:sp>
        <p:nvSpPr>
          <p:cNvPr id="3" name="Content Placeholder 2">
            <a:extLst>
              <a:ext uri="{FF2B5EF4-FFF2-40B4-BE49-F238E27FC236}">
                <a16:creationId xmlns:a16="http://schemas.microsoft.com/office/drawing/2014/main" id="{080749C4-6AFB-415B-92E5-544BA9016C49}"/>
              </a:ext>
            </a:extLst>
          </p:cNvPr>
          <p:cNvSpPr>
            <a:spLocks noGrp="1"/>
          </p:cNvSpPr>
          <p:nvPr>
            <p:ph idx="1"/>
          </p:nvPr>
        </p:nvSpPr>
        <p:spPr>
          <a:xfrm>
            <a:off x="659219" y="1232452"/>
            <a:ext cx="10949685" cy="5402264"/>
          </a:xfrm>
        </p:spPr>
        <p:txBody>
          <a:bodyPr>
            <a:normAutofit/>
          </a:bodyPr>
          <a:lstStyle/>
          <a:p>
            <a:pPr marL="45720" indent="0">
              <a:buNone/>
            </a:pPr>
            <a:r>
              <a:rPr lang="en-US" sz="2800" dirty="0"/>
              <a:t>When he had finished talking with him, God went up from Abraham. Then Abraham took Ishmael his son and all those born in his house or bought with his money, every male among the men of Abraham's house, and he circumcised the flesh of their foreskins that very day, as God had said to him. Abraham was ninety-nine years old when he was circumcised in the flesh of his foreskin. And Ishmael his son was thirteen years old when he was circumcised in the flesh of his foreskin. That very day Abraham and his son Ishmael were circumcised. And all the men of his house, those born in the house and those bought with money from a foreigner, were circumcised with him.</a:t>
            </a:r>
          </a:p>
        </p:txBody>
      </p:sp>
    </p:spTree>
    <p:extLst>
      <p:ext uri="{BB962C8B-B14F-4D97-AF65-F5344CB8AC3E}">
        <p14:creationId xmlns:p14="http://schemas.microsoft.com/office/powerpoint/2010/main" val="85611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3807" y="2069190"/>
            <a:ext cx="4390036" cy="3963228"/>
          </a:xfrm>
          <a:prstGeom prst="rect">
            <a:avLst/>
          </a:prstGeom>
          <a:ln w="22225">
            <a:solidFill>
              <a:schemeClr val="tx1"/>
            </a:solidFill>
          </a:ln>
          <a:effectLst>
            <a:outerShdw blurRad="50800" dist="63500" dir="2700000" algn="tl" rotWithShape="0">
              <a:prstClr val="black">
                <a:alpha val="77000"/>
              </a:prstClr>
            </a:outerShdw>
          </a:effectLst>
        </p:spPr>
      </p:pic>
      <p:sp>
        <p:nvSpPr>
          <p:cNvPr id="5" name="Scroll: Vertical 4"/>
          <p:cNvSpPr/>
          <p:nvPr/>
        </p:nvSpPr>
        <p:spPr>
          <a:xfrm>
            <a:off x="7961491" y="536625"/>
            <a:ext cx="3064820" cy="2551532"/>
          </a:xfrm>
          <a:prstGeom prst="verticalScroll">
            <a:avLst>
              <a:gd name="adj" fmla="val 13029"/>
            </a:avLst>
          </a:prstGeom>
          <a:solidFill>
            <a:srgbClr val="F6CF82"/>
          </a:solidFill>
          <a:ln>
            <a:solidFill>
              <a:srgbClr val="000000"/>
            </a:solidFill>
          </a:ln>
          <a:effectLst>
            <a:outerShdw blurRad="50800" dist="76200" dir="2700000" algn="tl"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04040"/>
              </a:solidFill>
              <a:effectLst/>
              <a:uLnTx/>
              <a:uFillTx/>
              <a:latin typeface="Corbe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04040"/>
                </a:solidFill>
                <a:effectLst/>
                <a:uLnTx/>
                <a:uFillTx/>
                <a:latin typeface="Corbel"/>
                <a:ea typeface="+mn-ea"/>
                <a:cs typeface="+mn-cs"/>
              </a:rPr>
              <a:t>In the beginning… </a:t>
            </a:r>
          </a:p>
        </p:txBody>
      </p:sp>
    </p:spTree>
    <p:extLst>
      <p:ext uri="{BB962C8B-B14F-4D97-AF65-F5344CB8AC3E}">
        <p14:creationId xmlns:p14="http://schemas.microsoft.com/office/powerpoint/2010/main" val="3256147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2CCA-48C0-44D3-A634-0B03C58F87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A50861-93FC-45E4-93C7-0CB0991EB1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9581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9E9FB2-2F9E-46AE-A03A-90AA448DDCF2}"/>
              </a:ext>
            </a:extLst>
          </p:cNvPr>
          <p:cNvSpPr/>
          <p:nvPr/>
        </p:nvSpPr>
        <p:spPr>
          <a:xfrm>
            <a:off x="3519166" y="561586"/>
            <a:ext cx="4335907" cy="565461"/>
          </a:xfrm>
          <a:prstGeom prst="rect">
            <a:avLst/>
          </a:prstGeom>
          <a:solidFill>
            <a:schemeClr val="accent3">
              <a:lumMod val="40000"/>
              <a:lumOff val="60000"/>
            </a:schemeClr>
          </a:solidFill>
          <a:ln>
            <a:solidFill>
              <a:schemeClr val="tx1"/>
            </a:solidFill>
          </a:ln>
          <a:effectLst>
            <a:outerShdw blurRad="508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rbel"/>
                <a:ea typeface="+mn-ea"/>
                <a:cs typeface="+mn-cs"/>
              </a:rPr>
              <a:t>God’s Promises</a:t>
            </a:r>
            <a:endParaRPr kumimoji="0" lang="en-US" sz="3200" b="0" i="0" u="none" strike="noStrike" kern="1200" cap="none" spc="0" normalizeH="0" baseline="0" noProof="0" dirty="0">
              <a:ln>
                <a:noFill/>
              </a:ln>
              <a:solidFill>
                <a:srgbClr val="000000"/>
              </a:solidFill>
              <a:effectLst/>
              <a:uLnTx/>
              <a:uFillTx/>
              <a:latin typeface="Corbel"/>
              <a:ea typeface="+mn-ea"/>
              <a:cs typeface="+mn-cs"/>
            </a:endParaRPr>
          </a:p>
        </p:txBody>
      </p:sp>
      <p:sp>
        <p:nvSpPr>
          <p:cNvPr id="4" name="Rectangle 3">
            <a:extLst>
              <a:ext uri="{FF2B5EF4-FFF2-40B4-BE49-F238E27FC236}">
                <a16:creationId xmlns:a16="http://schemas.microsoft.com/office/drawing/2014/main" id="{BBD2A63A-E5B2-43E2-AA1C-A05848EF7D32}"/>
              </a:ext>
            </a:extLst>
          </p:cNvPr>
          <p:cNvSpPr/>
          <p:nvPr/>
        </p:nvSpPr>
        <p:spPr>
          <a:xfrm>
            <a:off x="3519166" y="1127047"/>
            <a:ext cx="4335907" cy="4361393"/>
          </a:xfrm>
          <a:prstGeom prst="rect">
            <a:avLst/>
          </a:prstGeom>
          <a:solidFill>
            <a:schemeClr val="accent3">
              <a:lumMod val="40000"/>
              <a:lumOff val="60000"/>
            </a:schemeClr>
          </a:solidFill>
          <a:ln>
            <a:solidFill>
              <a:schemeClr val="tx1"/>
            </a:solidFill>
          </a:ln>
          <a:effectLst>
            <a:outerShdw blurRad="508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I will give you this land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I will make of you a great nation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I will bless you and make your name great/ you will be a blessing.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I will bless those who bless you, and him who dishonors you I will curse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In you all the families of the earth shall be blessed.</a:t>
            </a:r>
          </a:p>
        </p:txBody>
      </p:sp>
      <p:sp>
        <p:nvSpPr>
          <p:cNvPr id="6" name="Rectangle 5">
            <a:extLst>
              <a:ext uri="{FF2B5EF4-FFF2-40B4-BE49-F238E27FC236}">
                <a16:creationId xmlns:a16="http://schemas.microsoft.com/office/drawing/2014/main" id="{9F054613-5AE4-4849-98CA-7D31DE646D41}"/>
              </a:ext>
            </a:extLst>
          </p:cNvPr>
          <p:cNvSpPr/>
          <p:nvPr/>
        </p:nvSpPr>
        <p:spPr>
          <a:xfrm>
            <a:off x="3519166" y="5488440"/>
            <a:ext cx="4335907" cy="565461"/>
          </a:xfrm>
          <a:prstGeom prst="rect">
            <a:avLst/>
          </a:prstGeom>
          <a:solidFill>
            <a:schemeClr val="accent3">
              <a:lumMod val="40000"/>
              <a:lumOff val="60000"/>
            </a:schemeClr>
          </a:solidFill>
          <a:ln>
            <a:solidFill>
              <a:schemeClr val="tx1"/>
            </a:solidFill>
          </a:ln>
          <a:effectLst>
            <a:outerShdw blurRad="508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rbel"/>
                <a:ea typeface="+mn-ea"/>
                <a:cs typeface="+mn-cs"/>
              </a:rPr>
              <a:t>Heir of the world </a:t>
            </a:r>
            <a:r>
              <a:rPr kumimoji="0" lang="en-US" sz="2400" b="0" i="0" u="none" strike="noStrike" kern="1200" cap="none" spc="0" normalizeH="0" baseline="0" noProof="0" dirty="0">
                <a:ln>
                  <a:noFill/>
                </a:ln>
                <a:solidFill>
                  <a:srgbClr val="000000"/>
                </a:solidFill>
                <a:effectLst/>
                <a:uLnTx/>
                <a:uFillTx/>
                <a:latin typeface="Corbel"/>
                <a:ea typeface="+mn-ea"/>
                <a:cs typeface="+mn-cs"/>
              </a:rPr>
              <a:t>(Rom. 4:13)</a:t>
            </a:r>
            <a:endParaRPr kumimoji="0" lang="en-US" sz="28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05608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A41B-1D3B-4A8F-BD0B-4A4806070F51}"/>
              </a:ext>
            </a:extLst>
          </p:cNvPr>
          <p:cNvSpPr>
            <a:spLocks noGrp="1"/>
          </p:cNvSpPr>
          <p:nvPr>
            <p:ph type="title"/>
          </p:nvPr>
        </p:nvSpPr>
        <p:spPr/>
        <p:txBody>
          <a:bodyPr anchor="t"/>
          <a:lstStyle/>
          <a:p>
            <a:r>
              <a:rPr lang="en-US" dirty="0"/>
              <a:t>15:7-21</a:t>
            </a:r>
          </a:p>
        </p:txBody>
      </p:sp>
      <p:sp>
        <p:nvSpPr>
          <p:cNvPr id="3" name="Content Placeholder 2">
            <a:extLst>
              <a:ext uri="{FF2B5EF4-FFF2-40B4-BE49-F238E27FC236}">
                <a16:creationId xmlns:a16="http://schemas.microsoft.com/office/drawing/2014/main" id="{C9020C35-EABF-4501-B520-D4BB5A74547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8420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507F-C774-46F5-AD60-A2937EA32BCD}"/>
              </a:ext>
            </a:extLst>
          </p:cNvPr>
          <p:cNvSpPr>
            <a:spLocks noGrp="1"/>
          </p:cNvSpPr>
          <p:nvPr>
            <p:ph type="title"/>
          </p:nvPr>
        </p:nvSpPr>
        <p:spPr/>
        <p:txBody>
          <a:bodyPr anchor="t"/>
          <a:lstStyle/>
          <a:p>
            <a:r>
              <a:rPr lang="en-US" dirty="0">
                <a:solidFill>
                  <a:schemeClr val="bg1"/>
                </a:solidFill>
              </a:rPr>
              <a:t>15:13-16</a:t>
            </a:r>
          </a:p>
        </p:txBody>
      </p:sp>
      <p:sp>
        <p:nvSpPr>
          <p:cNvPr id="3" name="Content Placeholder 2">
            <a:extLst>
              <a:ext uri="{FF2B5EF4-FFF2-40B4-BE49-F238E27FC236}">
                <a16:creationId xmlns:a16="http://schemas.microsoft.com/office/drawing/2014/main" id="{E18EDC97-D71E-43A8-A760-8117040A8B2E}"/>
              </a:ext>
            </a:extLst>
          </p:cNvPr>
          <p:cNvSpPr>
            <a:spLocks noGrp="1"/>
          </p:cNvSpPr>
          <p:nvPr>
            <p:ph idx="1"/>
          </p:nvPr>
        </p:nvSpPr>
        <p:spPr>
          <a:xfrm>
            <a:off x="1341120" y="1311966"/>
            <a:ext cx="9509760" cy="4717614"/>
          </a:xfrm>
        </p:spPr>
        <p:txBody>
          <a:bodyPr>
            <a:normAutofit/>
          </a:bodyPr>
          <a:lstStyle/>
          <a:p>
            <a:pPr marL="45720" indent="0">
              <a:buNone/>
            </a:pPr>
            <a:r>
              <a:rPr lang="en-US" sz="2800" dirty="0">
                <a:solidFill>
                  <a:schemeClr val="bg1"/>
                </a:solidFill>
              </a:rPr>
              <a:t>Then the </a:t>
            </a:r>
            <a:r>
              <a:rPr lang="en-US" sz="2800" cap="small" dirty="0">
                <a:solidFill>
                  <a:schemeClr val="bg1"/>
                </a:solidFill>
              </a:rPr>
              <a:t>Lord</a:t>
            </a:r>
            <a:r>
              <a:rPr lang="en-US" sz="2800" dirty="0">
                <a:solidFill>
                  <a:schemeClr val="bg1"/>
                </a:solidFill>
              </a:rPr>
              <a:t> said to Abram, “Know for certain that your offspring will be sojourners in a land that is not theirs and will be servants there, and they will be afflicted for four hundred years. But I will bring judgment on the nation that they serve, and afterward they shall come out with great possessions. As for you, you shall go to your fathers in peace; you shall be buried in a good old age. And they shall come back here in the fourth generation, for the iniquity of the Amorites is not yet complete.”</a:t>
            </a:r>
          </a:p>
        </p:txBody>
      </p:sp>
    </p:spTree>
    <p:extLst>
      <p:ext uri="{BB962C8B-B14F-4D97-AF65-F5344CB8AC3E}">
        <p14:creationId xmlns:p14="http://schemas.microsoft.com/office/powerpoint/2010/main" val="94684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13807" y="2069190"/>
            <a:ext cx="4390036" cy="3963228"/>
          </a:xfrm>
          <a:prstGeom prst="rect">
            <a:avLst/>
          </a:prstGeom>
          <a:ln w="22225">
            <a:solidFill>
              <a:schemeClr val="tx1"/>
            </a:solidFill>
          </a:ln>
          <a:effectLst>
            <a:outerShdw blurRad="50800" dist="63500" dir="2700000" algn="tl" rotWithShape="0">
              <a:prstClr val="black">
                <a:alpha val="77000"/>
              </a:prstClr>
            </a:outerShdw>
          </a:effectLst>
        </p:spPr>
      </p:pic>
      <p:sp>
        <p:nvSpPr>
          <p:cNvPr id="5" name="Scroll: Vertical 4"/>
          <p:cNvSpPr/>
          <p:nvPr/>
        </p:nvSpPr>
        <p:spPr>
          <a:xfrm>
            <a:off x="7961491" y="536625"/>
            <a:ext cx="3064820" cy="2551532"/>
          </a:xfrm>
          <a:prstGeom prst="verticalScroll">
            <a:avLst>
              <a:gd name="adj" fmla="val 13029"/>
            </a:avLst>
          </a:prstGeom>
          <a:solidFill>
            <a:srgbClr val="F6CF82"/>
          </a:solidFill>
          <a:ln>
            <a:solidFill>
              <a:srgbClr val="000000"/>
            </a:solidFill>
          </a:ln>
          <a:effectLst>
            <a:outerShdw blurRad="50800" dist="76200" dir="2700000" algn="tl"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04040"/>
              </a:solidFill>
              <a:effectLst/>
              <a:uLnTx/>
              <a:uFillTx/>
              <a:latin typeface="Corbe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04040"/>
                </a:solidFill>
                <a:effectLst/>
                <a:uLnTx/>
                <a:uFillTx/>
                <a:latin typeface="Corbel"/>
                <a:ea typeface="+mn-ea"/>
                <a:cs typeface="+mn-cs"/>
              </a:rPr>
              <a:t>In the beginning… </a:t>
            </a:r>
          </a:p>
        </p:txBody>
      </p:sp>
    </p:spTree>
    <p:extLst>
      <p:ext uri="{BB962C8B-B14F-4D97-AF65-F5344CB8AC3E}">
        <p14:creationId xmlns:p14="http://schemas.microsoft.com/office/powerpoint/2010/main" val="67826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507F-C774-46F5-AD60-A2937EA32BCD}"/>
              </a:ext>
            </a:extLst>
          </p:cNvPr>
          <p:cNvSpPr>
            <a:spLocks noGrp="1"/>
          </p:cNvSpPr>
          <p:nvPr>
            <p:ph type="title"/>
          </p:nvPr>
        </p:nvSpPr>
        <p:spPr/>
        <p:txBody>
          <a:bodyPr anchor="t"/>
          <a:lstStyle/>
          <a:p>
            <a:r>
              <a:rPr lang="en-US" dirty="0">
                <a:solidFill>
                  <a:schemeClr val="bg1"/>
                </a:solidFill>
              </a:rPr>
              <a:t>15:13-16</a:t>
            </a:r>
          </a:p>
        </p:txBody>
      </p:sp>
      <p:sp>
        <p:nvSpPr>
          <p:cNvPr id="3" name="Content Placeholder 2">
            <a:extLst>
              <a:ext uri="{FF2B5EF4-FFF2-40B4-BE49-F238E27FC236}">
                <a16:creationId xmlns:a16="http://schemas.microsoft.com/office/drawing/2014/main" id="{E18EDC97-D71E-43A8-A760-8117040A8B2E}"/>
              </a:ext>
            </a:extLst>
          </p:cNvPr>
          <p:cNvSpPr>
            <a:spLocks noGrp="1"/>
          </p:cNvSpPr>
          <p:nvPr>
            <p:ph idx="1"/>
          </p:nvPr>
        </p:nvSpPr>
        <p:spPr>
          <a:xfrm>
            <a:off x="1341120" y="1311966"/>
            <a:ext cx="9509760" cy="4717614"/>
          </a:xfrm>
        </p:spPr>
        <p:txBody>
          <a:bodyPr>
            <a:normAutofit/>
          </a:bodyPr>
          <a:lstStyle/>
          <a:p>
            <a:pPr marL="45720" indent="0">
              <a:buNone/>
            </a:pPr>
            <a:r>
              <a:rPr lang="en-US" sz="2800" dirty="0">
                <a:solidFill>
                  <a:schemeClr val="bg1"/>
                </a:solidFill>
              </a:rPr>
              <a:t>Then the </a:t>
            </a:r>
            <a:r>
              <a:rPr lang="en-US" sz="2800" cap="small" dirty="0">
                <a:solidFill>
                  <a:schemeClr val="bg1"/>
                </a:solidFill>
              </a:rPr>
              <a:t>Lord</a:t>
            </a:r>
            <a:r>
              <a:rPr lang="en-US" sz="2800" dirty="0">
                <a:solidFill>
                  <a:schemeClr val="bg1"/>
                </a:solidFill>
              </a:rPr>
              <a:t> said to Abram, “Know for certain that your offspring will be sojourners in a land that is not theirs and will be servants there, and they will be afflicted for four hundred years. But I will bring judgment on the nation that they serve, and afterward they shall come out with great possessions. As for you, you shall go to your fathers in peace; you shall be buried in a good old age. And they shall come back here in the fourth generation, for the iniquity of the Amorites is not yet complete.”</a:t>
            </a:r>
          </a:p>
        </p:txBody>
      </p:sp>
    </p:spTree>
    <p:extLst>
      <p:ext uri="{BB962C8B-B14F-4D97-AF65-F5344CB8AC3E}">
        <p14:creationId xmlns:p14="http://schemas.microsoft.com/office/powerpoint/2010/main" val="154743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5F22A7-F2FF-484D-9CC9-596E5F2AFBFA}"/>
              </a:ext>
            </a:extLst>
          </p:cNvPr>
          <p:cNvPicPr>
            <a:picLocks noChangeAspect="1"/>
          </p:cNvPicPr>
          <p:nvPr/>
        </p:nvPicPr>
        <p:blipFill>
          <a:blip r:embed="rId3">
            <a:extLst>
              <a:ext uri="{BEBA8EAE-BF5A-486C-A8C5-ECC9F3942E4B}">
                <a14:imgProps xmlns:a14="http://schemas.microsoft.com/office/drawing/2010/main">
                  <a14:imgLayer r:embed="rId4">
                    <a14:imgEffect>
                      <a14:artisticFilmGrain trans="20000" grainSize="34"/>
                    </a14:imgEffect>
                  </a14:imgLayer>
                </a14:imgProps>
              </a:ext>
            </a:extLst>
          </a:blip>
          <a:stretch>
            <a:fillRect/>
          </a:stretch>
        </p:blipFill>
        <p:spPr>
          <a:xfrm>
            <a:off x="7450667" y="462226"/>
            <a:ext cx="4457700" cy="6105525"/>
          </a:xfrm>
          <a:prstGeom prst="rect">
            <a:avLst/>
          </a:prstGeom>
          <a:ln>
            <a:solidFill>
              <a:schemeClr val="bg1"/>
            </a:solidFill>
          </a:ln>
          <a:effectLst>
            <a:softEdge rad="228600"/>
          </a:effectLst>
        </p:spPr>
      </p:pic>
      <p:sp>
        <p:nvSpPr>
          <p:cNvPr id="2" name="TextBox 1">
            <a:extLst>
              <a:ext uri="{FF2B5EF4-FFF2-40B4-BE49-F238E27FC236}">
                <a16:creationId xmlns:a16="http://schemas.microsoft.com/office/drawing/2014/main" id="{E1911A48-21DC-42F2-9552-4BB6B80F0E8A}"/>
              </a:ext>
            </a:extLst>
          </p:cNvPr>
          <p:cNvSpPr txBox="1"/>
          <p:nvPr/>
        </p:nvSpPr>
        <p:spPr>
          <a:xfrm>
            <a:off x="338667" y="592667"/>
            <a:ext cx="6604000" cy="1892826"/>
          </a:xfrm>
          <a:prstGeom prst="rect">
            <a:avLst/>
          </a:prstGeom>
          <a:noFill/>
        </p:spPr>
        <p:txBody>
          <a:bodyPr wrap="square" rtlCol="0">
            <a:spAutoFit/>
          </a:bodyPr>
          <a:lstStyle/>
          <a:p>
            <a:pPr marL="45720" lvl="0">
              <a:lnSpc>
                <a:spcPct val="90000"/>
              </a:lnSpc>
              <a:spcBef>
                <a:spcPts val="1800"/>
              </a:spcBef>
              <a:buClr>
                <a:srgbClr val="263050"/>
              </a:buClr>
              <a:buSzPct val="100000"/>
            </a:pPr>
            <a:r>
              <a:rPr lang="en-US" sz="2600" dirty="0">
                <a:solidFill>
                  <a:prstClr val="white"/>
                </a:solidFill>
              </a:rPr>
              <a:t>He said to him, “Bring me a heifer three years old, a female goat three years old, a ram three years old, a turtledove, and a young pigeon.” And he brought Him all these, cut them in half, and laid each half over against the other. </a:t>
            </a:r>
            <a:endParaRPr lang="en-US" sz="2600" baseline="30000" dirty="0">
              <a:solidFill>
                <a:prstClr val="white"/>
              </a:solidFill>
            </a:endParaRPr>
          </a:p>
        </p:txBody>
      </p:sp>
      <p:sp>
        <p:nvSpPr>
          <p:cNvPr id="4" name="TextBox 3">
            <a:extLst>
              <a:ext uri="{FF2B5EF4-FFF2-40B4-BE49-F238E27FC236}">
                <a16:creationId xmlns:a16="http://schemas.microsoft.com/office/drawing/2014/main" id="{9AEA0290-9547-4FC0-B9A3-DBE15B8A894B}"/>
              </a:ext>
            </a:extLst>
          </p:cNvPr>
          <p:cNvSpPr txBox="1"/>
          <p:nvPr/>
        </p:nvSpPr>
        <p:spPr>
          <a:xfrm>
            <a:off x="338667" y="2837655"/>
            <a:ext cx="6604000" cy="1532727"/>
          </a:xfrm>
          <a:prstGeom prst="rect">
            <a:avLst/>
          </a:prstGeom>
          <a:noFill/>
        </p:spPr>
        <p:txBody>
          <a:bodyPr wrap="square" rtlCol="0">
            <a:spAutoFit/>
          </a:bodyPr>
          <a:lstStyle/>
          <a:p>
            <a:pPr marL="45720" lvl="0">
              <a:lnSpc>
                <a:spcPct val="90000"/>
              </a:lnSpc>
              <a:spcBef>
                <a:spcPts val="1800"/>
              </a:spcBef>
              <a:buClr>
                <a:srgbClr val="263050"/>
              </a:buClr>
              <a:buSzPct val="100000"/>
            </a:pPr>
            <a:r>
              <a:rPr lang="en-US" sz="2600" dirty="0">
                <a:solidFill>
                  <a:schemeClr val="bg1"/>
                </a:solidFill>
              </a:rPr>
              <a:t>When the sun had gone down and it was dark, behold, a smoking fire pot and a flaming torch passed between these pieces.</a:t>
            </a:r>
            <a:r>
              <a:rPr lang="en-US" sz="2600" baseline="30000" dirty="0">
                <a:solidFill>
                  <a:schemeClr val="bg1"/>
                </a:solidFill>
              </a:rPr>
              <a:t> </a:t>
            </a:r>
            <a:r>
              <a:rPr lang="en-US" sz="2600" dirty="0">
                <a:solidFill>
                  <a:schemeClr val="bg1"/>
                </a:solidFill>
              </a:rPr>
              <a:t>On that day the </a:t>
            </a:r>
            <a:r>
              <a:rPr lang="en-US" sz="2600" cap="small" dirty="0">
                <a:solidFill>
                  <a:schemeClr val="bg1"/>
                </a:solidFill>
              </a:rPr>
              <a:t>Lord</a:t>
            </a:r>
            <a:r>
              <a:rPr lang="en-US" sz="2600" dirty="0">
                <a:solidFill>
                  <a:schemeClr val="bg1"/>
                </a:solidFill>
              </a:rPr>
              <a:t> made a covenant with Abram</a:t>
            </a:r>
            <a:endParaRPr lang="en-US" sz="2600" baseline="30000" dirty="0">
              <a:solidFill>
                <a:schemeClr val="bg1"/>
              </a:solidFill>
            </a:endParaRPr>
          </a:p>
        </p:txBody>
      </p:sp>
    </p:spTree>
    <p:extLst>
      <p:ext uri="{BB962C8B-B14F-4D97-AF65-F5344CB8AC3E}">
        <p14:creationId xmlns:p14="http://schemas.microsoft.com/office/powerpoint/2010/main" val="49937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BFC8B6-9AD1-4DE5-9081-306A252A4079}"/>
              </a:ext>
            </a:extLst>
          </p:cNvPr>
          <p:cNvPicPr>
            <a:picLocks noChangeAspect="1"/>
          </p:cNvPicPr>
          <p:nvPr/>
        </p:nvPicPr>
        <p:blipFill rotWithShape="1">
          <a:blip r:embed="rId3"/>
          <a:srcRect b="1913"/>
          <a:stretch/>
        </p:blipFill>
        <p:spPr>
          <a:xfrm>
            <a:off x="3799419" y="1072166"/>
            <a:ext cx="7217093" cy="4634471"/>
          </a:xfrm>
          <a:prstGeom prst="rect">
            <a:avLst/>
          </a:prstGeom>
          <a:ln w="25400">
            <a:solidFill>
              <a:schemeClr val="tx1"/>
            </a:solidFill>
          </a:ln>
        </p:spPr>
      </p:pic>
      <p:sp>
        <p:nvSpPr>
          <p:cNvPr id="5" name="Arrow: Up-Down 4">
            <a:extLst>
              <a:ext uri="{FF2B5EF4-FFF2-40B4-BE49-F238E27FC236}">
                <a16:creationId xmlns:a16="http://schemas.microsoft.com/office/drawing/2014/main" id="{FCF0182A-56E5-4E2C-9ABF-526BF223FB49}"/>
              </a:ext>
            </a:extLst>
          </p:cNvPr>
          <p:cNvSpPr/>
          <p:nvPr/>
        </p:nvSpPr>
        <p:spPr>
          <a:xfrm rot="1823786">
            <a:off x="6560836" y="1619095"/>
            <a:ext cx="1035821" cy="2463976"/>
          </a:xfrm>
          <a:prstGeom prst="upDownArrow">
            <a:avLst>
              <a:gd name="adj1" fmla="val 55487"/>
              <a:gd name="adj2" fmla="val 6772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2CB79B-2C1E-4D64-854E-8CD2EBBBA99B}"/>
              </a:ext>
            </a:extLst>
          </p:cNvPr>
          <p:cNvSpPr txBox="1"/>
          <p:nvPr/>
        </p:nvSpPr>
        <p:spPr>
          <a:xfrm>
            <a:off x="178904" y="1072166"/>
            <a:ext cx="3438939" cy="4154984"/>
          </a:xfrm>
          <a:prstGeom prst="rect">
            <a:avLst/>
          </a:prstGeom>
          <a:noFill/>
        </p:spPr>
        <p:txBody>
          <a:bodyPr wrap="square" rtlCol="0">
            <a:spAutoFit/>
          </a:bodyPr>
          <a:lstStyle/>
          <a:p>
            <a:r>
              <a:rPr lang="en-US" sz="2400" i="1" dirty="0"/>
              <a:t>“To your offspring I give this land, from the river of Egypt to…the river Euphrates, the land of the Kenites, the </a:t>
            </a:r>
            <a:r>
              <a:rPr lang="en-US" sz="2400" i="1" dirty="0" err="1"/>
              <a:t>Kenizzites</a:t>
            </a:r>
            <a:r>
              <a:rPr lang="en-US" sz="2400" i="1" dirty="0"/>
              <a:t>, the </a:t>
            </a:r>
            <a:r>
              <a:rPr lang="en-US" sz="2400" i="1" dirty="0" err="1"/>
              <a:t>Kadmonites</a:t>
            </a:r>
            <a:r>
              <a:rPr lang="en-US" sz="2400" i="1" dirty="0"/>
              <a:t>, the Hittites, the Perizzites, the </a:t>
            </a:r>
            <a:r>
              <a:rPr lang="en-US" sz="2400" i="1" dirty="0" err="1"/>
              <a:t>Rephaim</a:t>
            </a:r>
            <a:r>
              <a:rPr lang="en-US" sz="2400" i="1" dirty="0"/>
              <a:t>, the Amorites, the Canaanites, the </a:t>
            </a:r>
            <a:r>
              <a:rPr lang="en-US" sz="2400" i="1" dirty="0" err="1"/>
              <a:t>Girgashites</a:t>
            </a:r>
            <a:r>
              <a:rPr lang="en-US" sz="2400" i="1" dirty="0"/>
              <a:t> and the Jebusites.”</a:t>
            </a:r>
          </a:p>
        </p:txBody>
      </p:sp>
    </p:spTree>
    <p:extLst>
      <p:ext uri="{BB962C8B-B14F-4D97-AF65-F5344CB8AC3E}">
        <p14:creationId xmlns:p14="http://schemas.microsoft.com/office/powerpoint/2010/main" val="160212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76B4-BB82-43A0-8688-3FBA818BF20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6CD626A-0E33-491B-A8F4-7CA48CFCE24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9633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4498</TotalTime>
  <Words>1254</Words>
  <Application>Microsoft Office PowerPoint</Application>
  <PresentationFormat>Widescreen</PresentationFormat>
  <Paragraphs>92</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Corbel</vt:lpstr>
      <vt:lpstr>Dubai Medium</vt:lpstr>
      <vt:lpstr>Euphemia</vt:lpstr>
      <vt:lpstr>Georgia</vt:lpstr>
      <vt:lpstr>Banded Design Blue 16x9</vt:lpstr>
      <vt:lpstr>God’s Covenant</vt:lpstr>
      <vt:lpstr>PowerPoint Presentation</vt:lpstr>
      <vt:lpstr>15:7-21</vt:lpstr>
      <vt:lpstr>15:13-16</vt:lpstr>
      <vt:lpstr>PowerPoint Presentation</vt:lpstr>
      <vt:lpstr>15:13-16</vt:lpstr>
      <vt:lpstr>PowerPoint Presentation</vt:lpstr>
      <vt:lpstr>PowerPoint Presentation</vt:lpstr>
      <vt:lpstr>PowerPoint Presentation</vt:lpstr>
      <vt:lpstr>Genesis 16</vt:lpstr>
      <vt:lpstr>Genesis 17</vt:lpstr>
      <vt:lpstr>PowerPoint Presentation</vt:lpstr>
      <vt:lpstr>Genesis 17</vt:lpstr>
      <vt:lpstr>Genesis 17:22-27</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Covenant</dc:title>
  <dc:creator>Taylor Pickup</dc:creator>
  <cp:lastModifiedBy>Taylor Pickup</cp:lastModifiedBy>
  <cp:revision>39</cp:revision>
  <dcterms:created xsi:type="dcterms:W3CDTF">2017-06-20T19:56:11Z</dcterms:created>
  <dcterms:modified xsi:type="dcterms:W3CDTF">2017-06-25T12:20:49Z</dcterms:modified>
</cp:coreProperties>
</file>