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3" r:id="rId7"/>
    <p:sldId id="264" r:id="rId8"/>
    <p:sldId id="265" r:id="rId9"/>
    <p:sldId id="266" r:id="rId10"/>
    <p:sldId id="270" r:id="rId11"/>
    <p:sldId id="259" r:id="rId12"/>
    <p:sldId id="271" r:id="rId13"/>
    <p:sldId id="278" r:id="rId14"/>
    <p:sldId id="272" r:id="rId15"/>
    <p:sldId id="260" r:id="rId16"/>
    <p:sldId id="273" r:id="rId17"/>
    <p:sldId id="274" r:id="rId18"/>
    <p:sldId id="275" r:id="rId19"/>
    <p:sldId id="276" r:id="rId20"/>
    <p:sldId id="279" r:id="rId21"/>
    <p:sldId id="281"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5" d="100"/>
          <a:sy n="105" d="100"/>
        </p:scale>
        <p:origin x="216" y="7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7/26/17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266131294"/>
      </p:ext>
    </p:extLst>
  </p:cSld>
  <p:clrMapOvr>
    <a:masterClrMapping/>
  </p:clrMapOvr>
  <p:transition spd="slow">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7/26/17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2497672027"/>
      </p:ext>
    </p:extLst>
  </p:cSld>
  <p:clrMapOvr>
    <a:masterClrMapping/>
  </p:clrMapOvr>
  <p:transition spd="slow">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7/26/17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103262413"/>
      </p:ext>
    </p:extLst>
  </p:cSld>
  <p:clrMapOvr>
    <a:masterClrMapping/>
  </p:clrMapOvr>
  <p:transition spd="slow">
    <p:strips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BEE102-CA25-4909-8409-B8386730EA59}" type="datetimeFigureOut">
              <a:rPr lang="en-US" smtClean="0"/>
              <a:t>7/26/17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2194755093"/>
      </p:ext>
    </p:extLst>
  </p:cSld>
  <p:clrMapOvr>
    <a:masterClrMapping/>
  </p:clrMapOvr>
  <p:transition spd="slow">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BEE102-CA25-4909-8409-B8386730EA59}" type="datetimeFigureOut">
              <a:rPr lang="en-US" smtClean="0"/>
              <a:t>7/26/17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939527535"/>
      </p:ext>
    </p:extLst>
  </p:cSld>
  <p:clrMapOvr>
    <a:masterClrMapping/>
  </p:clrMapOvr>
  <p:transition spd="slow">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BEE102-CA25-4909-8409-B8386730EA59}" type="datetimeFigureOut">
              <a:rPr lang="en-US" smtClean="0"/>
              <a:t>7/26/17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892342314"/>
      </p:ext>
    </p:extLst>
  </p:cSld>
  <p:clrMapOvr>
    <a:masterClrMapping/>
  </p:clrMapOvr>
  <p:transition spd="slow">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BEE102-CA25-4909-8409-B8386730EA59}" type="datetimeFigureOut">
              <a:rPr lang="en-US" smtClean="0"/>
              <a:t>7/26/17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867715662"/>
      </p:ext>
    </p:extLst>
  </p:cSld>
  <p:clrMapOvr>
    <a:masterClrMapping/>
  </p:clrMapOvr>
  <p:transition spd="slow">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BEE102-CA25-4909-8409-B8386730EA59}" type="datetimeFigureOut">
              <a:rPr lang="en-US" smtClean="0"/>
              <a:t>7/26/17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4094741021"/>
      </p:ext>
    </p:extLst>
  </p:cSld>
  <p:clrMapOvr>
    <a:masterClrMapping/>
  </p:clrMapOvr>
  <p:transition spd="slow">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EE102-CA25-4909-8409-B8386730EA59}" type="datetimeFigureOut">
              <a:rPr lang="en-US" smtClean="0"/>
              <a:t>7/26/17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886760045"/>
      </p:ext>
    </p:extLst>
  </p:cSld>
  <p:clrMapOvr>
    <a:masterClrMapping/>
  </p:clrMapOvr>
  <p:transition spd="slow">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E102-CA25-4909-8409-B8386730EA59}" type="datetimeFigureOut">
              <a:rPr lang="en-US" smtClean="0"/>
              <a:t>7/26/17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3804296878"/>
      </p:ext>
    </p:extLst>
  </p:cSld>
  <p:clrMapOvr>
    <a:masterClrMapping/>
  </p:clrMapOvr>
  <p:transition spd="slow">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BEE102-CA25-4909-8409-B8386730EA59}" type="datetimeFigureOut">
              <a:rPr lang="en-US" smtClean="0"/>
              <a:t>7/26/17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331D5-4DD9-4136-A16C-2E187C00FE36}" type="slidenum">
              <a:rPr lang="en-US" smtClean="0"/>
              <a:t>‹#›</a:t>
            </a:fld>
            <a:endParaRPr lang="en-US"/>
          </a:p>
        </p:txBody>
      </p:sp>
    </p:spTree>
    <p:extLst>
      <p:ext uri="{BB962C8B-B14F-4D97-AF65-F5344CB8AC3E}">
        <p14:creationId xmlns:p14="http://schemas.microsoft.com/office/powerpoint/2010/main" val="1218431313"/>
      </p:ext>
    </p:extLst>
  </p:cSld>
  <p:clrMapOvr>
    <a:masterClrMapping/>
  </p:clrMapOvr>
  <p:transition spd="slow">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EE102-CA25-4909-8409-B8386730EA59}" type="datetimeFigureOut">
              <a:rPr lang="en-US" smtClean="0"/>
              <a:t>7/26/17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331D5-4DD9-4136-A16C-2E187C00FE36}" type="slidenum">
              <a:rPr lang="en-US" smtClean="0"/>
              <a:t>‹#›</a:t>
            </a:fld>
            <a:endParaRPr lang="en-US"/>
          </a:p>
        </p:txBody>
      </p:sp>
    </p:spTree>
    <p:extLst>
      <p:ext uri="{BB962C8B-B14F-4D97-AF65-F5344CB8AC3E}">
        <p14:creationId xmlns:p14="http://schemas.microsoft.com/office/powerpoint/2010/main" val="26876770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strips dir="rd"/>
  </p:transition>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36177" y="309285"/>
            <a:ext cx="8096818" cy="2554545"/>
          </a:xfrm>
          <a:prstGeom prst="rect">
            <a:avLst/>
          </a:prstGeom>
          <a:noFill/>
        </p:spPr>
        <p:txBody>
          <a:bodyPr wrap="square" rtlCol="0">
            <a:spAutoFit/>
          </a:bodyPr>
          <a:lstStyle/>
          <a:p>
            <a:r>
              <a:rPr lang="en-US" sz="8000" b="1" dirty="0">
                <a:effectLst>
                  <a:glow rad="228600">
                    <a:schemeClr val="bg1">
                      <a:alpha val="85000"/>
                    </a:schemeClr>
                  </a:glow>
                </a:effectLst>
                <a:latin typeface="Candara" panose="020E0502030303020204" pitchFamily="34" charset="0"/>
              </a:rPr>
              <a:t>Israel at the</a:t>
            </a:r>
          </a:p>
          <a:p>
            <a:r>
              <a:rPr lang="en-US" sz="8000" b="1" dirty="0">
                <a:effectLst>
                  <a:glow rad="228600">
                    <a:schemeClr val="bg1">
                      <a:alpha val="85000"/>
                    </a:schemeClr>
                  </a:glow>
                </a:effectLst>
                <a:latin typeface="Candara" panose="020E0502030303020204" pitchFamily="34" charset="0"/>
              </a:rPr>
              <a:t>Promised Land</a:t>
            </a:r>
          </a:p>
        </p:txBody>
      </p:sp>
      <p:sp>
        <p:nvSpPr>
          <p:cNvPr id="6" name="TextBox 5"/>
          <p:cNvSpPr txBox="1"/>
          <p:nvPr/>
        </p:nvSpPr>
        <p:spPr>
          <a:xfrm>
            <a:off x="4955737" y="3823451"/>
            <a:ext cx="6891122" cy="2554545"/>
          </a:xfrm>
          <a:prstGeom prst="rect">
            <a:avLst/>
          </a:prstGeom>
          <a:noFill/>
        </p:spPr>
        <p:txBody>
          <a:bodyPr wrap="square" rtlCol="0">
            <a:spAutoFit/>
          </a:bodyPr>
          <a:lstStyle/>
          <a:p>
            <a:pPr algn="r"/>
            <a:r>
              <a:rPr lang="en-US" sz="8000" b="1" dirty="0">
                <a:solidFill>
                  <a:schemeClr val="bg1"/>
                </a:solidFill>
                <a:effectLst>
                  <a:glow rad="228600">
                    <a:schemeClr val="tx1">
                      <a:alpha val="85000"/>
                    </a:schemeClr>
                  </a:glow>
                </a:effectLst>
                <a:latin typeface="Candara" panose="020E0502030303020204" pitchFamily="34" charset="0"/>
              </a:rPr>
              <a:t>Lessons in</a:t>
            </a:r>
          </a:p>
          <a:p>
            <a:pPr algn="r"/>
            <a:r>
              <a:rPr lang="en-US" sz="8000" b="1" dirty="0">
                <a:solidFill>
                  <a:schemeClr val="bg1"/>
                </a:solidFill>
                <a:effectLst>
                  <a:glow rad="228600">
                    <a:schemeClr val="tx1">
                      <a:alpha val="85000"/>
                    </a:schemeClr>
                  </a:glow>
                </a:effectLst>
                <a:latin typeface="Candara" panose="020E0502030303020204" pitchFamily="34" charset="0"/>
              </a:rPr>
              <a:t>God’s Grace</a:t>
            </a:r>
          </a:p>
        </p:txBody>
      </p:sp>
    </p:spTree>
    <p:extLst>
      <p:ext uri="{BB962C8B-B14F-4D97-AF65-F5344CB8AC3E}">
        <p14:creationId xmlns:p14="http://schemas.microsoft.com/office/powerpoint/2010/main" val="2845206597"/>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900954" y="2918207"/>
            <a:ext cx="10390096" cy="1754326"/>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God has won the victory for us already.</a:t>
            </a:r>
          </a:p>
        </p:txBody>
      </p:sp>
    </p:spTree>
    <p:extLst>
      <p:ext uri="{BB962C8B-B14F-4D97-AF65-F5344CB8AC3E}">
        <p14:creationId xmlns:p14="http://schemas.microsoft.com/office/powerpoint/2010/main" val="522965317"/>
      </p:ext>
    </p:extLst>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712695" y="2918208"/>
            <a:ext cx="10766614" cy="1754326"/>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We must go up and take possession of the salvation God has given us.</a:t>
            </a:r>
          </a:p>
        </p:txBody>
      </p:sp>
    </p:spTree>
    <p:extLst>
      <p:ext uri="{BB962C8B-B14F-4D97-AF65-F5344CB8AC3E}">
        <p14:creationId xmlns:p14="http://schemas.microsoft.com/office/powerpoint/2010/main" val="1050942304"/>
      </p:ext>
    </p:extLst>
  </p:cSld>
  <p:clrMapOvr>
    <a:masterClrMapping/>
  </p:clrMapOvr>
  <p:transition spd="slow">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389966" y="416859"/>
            <a:ext cx="11371730" cy="3416320"/>
          </a:xfrm>
          <a:prstGeom prst="rect">
            <a:avLst/>
          </a:prstGeom>
          <a:noFill/>
        </p:spPr>
        <p:txBody>
          <a:bodyPr wrap="square" rtlCol="0">
            <a:spAutoFit/>
          </a:bodyPr>
          <a:lstStyle/>
          <a:p>
            <a:r>
              <a:rPr lang="en-US" sz="3600" b="1" dirty="0">
                <a:latin typeface="Candara" panose="020E0502030303020204" pitchFamily="34" charset="0"/>
              </a:rPr>
              <a:t>“And when the L</a:t>
            </a:r>
            <a:r>
              <a:rPr lang="en-US" sz="2800" b="1" dirty="0">
                <a:latin typeface="Candara" panose="020E0502030303020204" pitchFamily="34" charset="0"/>
              </a:rPr>
              <a:t>ORD</a:t>
            </a:r>
            <a:r>
              <a:rPr lang="en-US" sz="3600" b="1" dirty="0">
                <a:latin typeface="Candara" panose="020E0502030303020204" pitchFamily="34" charset="0"/>
              </a:rPr>
              <a:t> sent you from Kadesh-</a:t>
            </a:r>
            <a:r>
              <a:rPr lang="en-US" sz="3600" b="1" dirty="0" err="1">
                <a:latin typeface="Candara" panose="020E0502030303020204" pitchFamily="34" charset="0"/>
              </a:rPr>
              <a:t>barnea</a:t>
            </a:r>
            <a:r>
              <a:rPr lang="en-US" sz="3600" b="1" dirty="0">
                <a:latin typeface="Candara" panose="020E0502030303020204" pitchFamily="34" charset="0"/>
              </a:rPr>
              <a:t>, saying, ‘Go up and take possession of the land that I have given you,’ then you rebelled against the commandment of the L</a:t>
            </a:r>
            <a:r>
              <a:rPr lang="en-US" sz="2800" b="1" dirty="0">
                <a:latin typeface="Candara" panose="020E0502030303020204" pitchFamily="34" charset="0"/>
              </a:rPr>
              <a:t>ORD</a:t>
            </a:r>
            <a:r>
              <a:rPr lang="en-US" sz="3600" b="1" dirty="0">
                <a:latin typeface="Candara" panose="020E0502030303020204" pitchFamily="34" charset="0"/>
              </a:rPr>
              <a:t> your God and did not believe him or obey his voice.”</a:t>
            </a:r>
          </a:p>
          <a:p>
            <a:pPr algn="r"/>
            <a:r>
              <a:rPr lang="en-US" sz="3600" b="1" dirty="0">
                <a:latin typeface="Candara" panose="020E0502030303020204" pitchFamily="34" charset="0"/>
              </a:rPr>
              <a:t>—Deuteronomy 9:23 </a:t>
            </a:r>
          </a:p>
        </p:txBody>
      </p:sp>
    </p:spTree>
    <p:extLst>
      <p:ext uri="{BB962C8B-B14F-4D97-AF65-F5344CB8AC3E}">
        <p14:creationId xmlns:p14="http://schemas.microsoft.com/office/powerpoint/2010/main" val="3800474707"/>
      </p:ext>
    </p:extLst>
  </p:cSld>
  <p:clrMapOvr>
    <a:masterClrMapping/>
  </p:clrMapOvr>
  <p:transition spd="slow">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632013" y="121026"/>
            <a:ext cx="10887636" cy="3970318"/>
          </a:xfrm>
          <a:prstGeom prst="rect">
            <a:avLst/>
          </a:prstGeom>
          <a:noFill/>
        </p:spPr>
        <p:txBody>
          <a:bodyPr wrap="square" rtlCol="0">
            <a:spAutoFit/>
          </a:bodyPr>
          <a:lstStyle/>
          <a:p>
            <a:r>
              <a:rPr lang="en-US" sz="3600" b="1" dirty="0">
                <a:latin typeface="Candara" panose="020E0502030303020204" pitchFamily="34" charset="0"/>
              </a:rPr>
              <a:t>“Why will you discourage the heart of the people of Israel from going over into the land that the L</a:t>
            </a:r>
            <a:r>
              <a:rPr lang="en-US" sz="2800" b="1" dirty="0">
                <a:latin typeface="Candara" panose="020E0502030303020204" pitchFamily="34" charset="0"/>
              </a:rPr>
              <a:t>ORD</a:t>
            </a:r>
            <a:r>
              <a:rPr lang="en-US" sz="3600" b="1" dirty="0">
                <a:latin typeface="Candara" panose="020E0502030303020204" pitchFamily="34" charset="0"/>
              </a:rPr>
              <a:t> has given them? …For when they went up to the Valley of </a:t>
            </a:r>
            <a:r>
              <a:rPr lang="en-US" sz="3600" b="1" dirty="0" err="1">
                <a:latin typeface="Candara" panose="020E0502030303020204" pitchFamily="34" charset="0"/>
              </a:rPr>
              <a:t>Eshcol</a:t>
            </a:r>
            <a:r>
              <a:rPr lang="en-US" sz="3600" b="1" dirty="0">
                <a:latin typeface="Candara" panose="020E0502030303020204" pitchFamily="34" charset="0"/>
              </a:rPr>
              <a:t> and saw the land, they discouraged the heart of the people of Israel from going into the land that the L</a:t>
            </a:r>
            <a:r>
              <a:rPr lang="en-US" sz="2800" b="1" dirty="0">
                <a:latin typeface="Candara" panose="020E0502030303020204" pitchFamily="34" charset="0"/>
              </a:rPr>
              <a:t>ORD</a:t>
            </a:r>
            <a:r>
              <a:rPr lang="en-US" sz="3600" b="1" dirty="0">
                <a:latin typeface="Candara" panose="020E0502030303020204" pitchFamily="34" charset="0"/>
              </a:rPr>
              <a:t> had given them.”</a:t>
            </a:r>
          </a:p>
          <a:p>
            <a:pPr algn="r"/>
            <a:r>
              <a:rPr lang="en-US" sz="3600" b="1" dirty="0">
                <a:latin typeface="Candara" panose="020E0502030303020204" pitchFamily="34" charset="0"/>
              </a:rPr>
              <a:t>—Numbers 32:7-9 </a:t>
            </a:r>
          </a:p>
        </p:txBody>
      </p:sp>
    </p:spTree>
    <p:extLst>
      <p:ext uri="{BB962C8B-B14F-4D97-AF65-F5344CB8AC3E}">
        <p14:creationId xmlns:p14="http://schemas.microsoft.com/office/powerpoint/2010/main" val="869576326"/>
      </p:ext>
    </p:extLst>
  </p:cSld>
  <p:clrMapOvr>
    <a:masterClrMapping/>
  </p:clrMapOvr>
  <p:transition spd="slow">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1143001" y="2918208"/>
            <a:ext cx="9906002" cy="2585323"/>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We must go up and take possession of the salvation God has given us.</a:t>
            </a:r>
          </a:p>
        </p:txBody>
      </p:sp>
    </p:spTree>
    <p:extLst>
      <p:ext uri="{BB962C8B-B14F-4D97-AF65-F5344CB8AC3E}">
        <p14:creationId xmlns:p14="http://schemas.microsoft.com/office/powerpoint/2010/main" val="2366753370"/>
      </p:ext>
    </p:extLst>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793377" y="2918207"/>
            <a:ext cx="10605250" cy="1754326"/>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If you forget who won the victory, you will lose it.</a:t>
            </a:r>
          </a:p>
        </p:txBody>
      </p:sp>
    </p:spTree>
    <p:extLst>
      <p:ext uri="{BB962C8B-B14F-4D97-AF65-F5344CB8AC3E}">
        <p14:creationId xmlns:p14="http://schemas.microsoft.com/office/powerpoint/2010/main" val="1304173154"/>
      </p:ext>
    </p:extLst>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739589" y="416859"/>
            <a:ext cx="10672484" cy="2308324"/>
          </a:xfrm>
          <a:prstGeom prst="rect">
            <a:avLst/>
          </a:prstGeom>
          <a:noFill/>
        </p:spPr>
        <p:txBody>
          <a:bodyPr wrap="square" rtlCol="0">
            <a:spAutoFit/>
          </a:bodyPr>
          <a:lstStyle/>
          <a:p>
            <a:r>
              <a:rPr lang="en-US" sz="3600" b="1" dirty="0">
                <a:latin typeface="Candara" panose="020E0502030303020204" pitchFamily="34" charset="0"/>
              </a:rPr>
              <a:t>“Take care lest you forget the L</a:t>
            </a:r>
            <a:r>
              <a:rPr lang="en-US" sz="2800" b="1" dirty="0">
                <a:latin typeface="Candara" panose="020E0502030303020204" pitchFamily="34" charset="0"/>
              </a:rPr>
              <a:t>ORD</a:t>
            </a:r>
            <a:r>
              <a:rPr lang="en-US" sz="3600" b="1" dirty="0">
                <a:latin typeface="Candara" panose="020E0502030303020204" pitchFamily="34" charset="0"/>
              </a:rPr>
              <a:t> your God by not keeping his commandments and his rules and his statues, which I command you today.”</a:t>
            </a:r>
          </a:p>
          <a:p>
            <a:pPr algn="r"/>
            <a:r>
              <a:rPr lang="en-US" sz="3600" b="1" dirty="0">
                <a:latin typeface="Candara" panose="020E0502030303020204" pitchFamily="34" charset="0"/>
              </a:rPr>
              <a:t>—Deuteronomy 8:11 </a:t>
            </a:r>
          </a:p>
        </p:txBody>
      </p:sp>
    </p:spTree>
    <p:extLst>
      <p:ext uri="{BB962C8B-B14F-4D97-AF65-F5344CB8AC3E}">
        <p14:creationId xmlns:p14="http://schemas.microsoft.com/office/powerpoint/2010/main" val="2458128695"/>
      </p:ext>
    </p:extLst>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699248" y="416859"/>
            <a:ext cx="10753166" cy="2862322"/>
          </a:xfrm>
          <a:prstGeom prst="rect">
            <a:avLst/>
          </a:prstGeom>
          <a:noFill/>
        </p:spPr>
        <p:txBody>
          <a:bodyPr wrap="square" rtlCol="0">
            <a:spAutoFit/>
          </a:bodyPr>
          <a:lstStyle/>
          <a:p>
            <a:r>
              <a:rPr lang="en-US" sz="3600" b="1" dirty="0">
                <a:latin typeface="Candara" panose="020E0502030303020204" pitchFamily="34" charset="0"/>
              </a:rPr>
              <a:t>“And if you forget the L</a:t>
            </a:r>
            <a:r>
              <a:rPr lang="en-US" sz="2800" b="1" dirty="0">
                <a:latin typeface="Candara" panose="020E0502030303020204" pitchFamily="34" charset="0"/>
              </a:rPr>
              <a:t>ORD</a:t>
            </a:r>
            <a:r>
              <a:rPr lang="en-US" sz="3600" b="1" dirty="0">
                <a:latin typeface="Candara" panose="020E0502030303020204" pitchFamily="34" charset="0"/>
              </a:rPr>
              <a:t> your God and go after other gods and serve them and worship them, I solemnly warn you today that you shall surely perish.”</a:t>
            </a:r>
          </a:p>
          <a:p>
            <a:pPr algn="r"/>
            <a:r>
              <a:rPr lang="en-US" sz="3600" b="1" dirty="0">
                <a:latin typeface="Candara" panose="020E0502030303020204" pitchFamily="34" charset="0"/>
              </a:rPr>
              <a:t>—Deuteronomy 8:19 </a:t>
            </a:r>
          </a:p>
        </p:txBody>
      </p:sp>
    </p:spTree>
    <p:extLst>
      <p:ext uri="{BB962C8B-B14F-4D97-AF65-F5344CB8AC3E}">
        <p14:creationId xmlns:p14="http://schemas.microsoft.com/office/powerpoint/2010/main" val="112748049"/>
      </p:ext>
    </p:extLst>
  </p:cSld>
  <p:clrMapOvr>
    <a:masterClrMapping/>
  </p:clrMapOvr>
  <p:transition spd="slow">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551330" y="645458"/>
            <a:ext cx="11049002" cy="1754326"/>
          </a:xfrm>
          <a:prstGeom prst="rect">
            <a:avLst/>
          </a:prstGeom>
          <a:noFill/>
        </p:spPr>
        <p:txBody>
          <a:bodyPr wrap="square" rtlCol="0">
            <a:spAutoFit/>
          </a:bodyPr>
          <a:lstStyle/>
          <a:p>
            <a:r>
              <a:rPr lang="en-US" sz="3600" b="1" dirty="0">
                <a:latin typeface="Candara" panose="020E0502030303020204" pitchFamily="34" charset="0"/>
              </a:rPr>
              <a:t>“Beware lest you say in your heart, ‘My power and the might of my hand have gotten me this wealth.’”</a:t>
            </a:r>
          </a:p>
          <a:p>
            <a:pPr algn="r"/>
            <a:r>
              <a:rPr lang="en-US" sz="3600" b="1" dirty="0">
                <a:latin typeface="Candara" panose="020E0502030303020204" pitchFamily="34" charset="0"/>
              </a:rPr>
              <a:t>—Deuteronomy 8:17 </a:t>
            </a:r>
          </a:p>
        </p:txBody>
      </p:sp>
    </p:spTree>
    <p:extLst>
      <p:ext uri="{BB962C8B-B14F-4D97-AF65-F5344CB8AC3E}">
        <p14:creationId xmlns:p14="http://schemas.microsoft.com/office/powerpoint/2010/main" val="2646502657"/>
      </p:ext>
    </p:extLst>
  </p:cSld>
  <p:clrMapOvr>
    <a:masterClrMapping/>
  </p:clrMapOvr>
  <p:transition spd="slow">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874060" y="2918207"/>
            <a:ext cx="10443884" cy="1754326"/>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If you forget who won the victory, you will lose it.</a:t>
            </a:r>
          </a:p>
        </p:txBody>
      </p:sp>
    </p:spTree>
    <p:extLst>
      <p:ext uri="{BB962C8B-B14F-4D97-AF65-F5344CB8AC3E}">
        <p14:creationId xmlns:p14="http://schemas.microsoft.com/office/powerpoint/2010/main" val="2641161313"/>
      </p:ext>
    </p:extLst>
  </p:cSld>
  <p:clrMapOvr>
    <a:masterClrMapping/>
  </p:clrMapOvr>
  <p:transition spd="slow">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887507" y="2461009"/>
            <a:ext cx="10416990" cy="2585323"/>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We can’t work, fight, or earn our way to victory over sin, otherwise known as salvation.</a:t>
            </a:r>
          </a:p>
        </p:txBody>
      </p:sp>
    </p:spTree>
    <p:extLst>
      <p:ext uri="{BB962C8B-B14F-4D97-AF65-F5344CB8AC3E}">
        <p14:creationId xmlns:p14="http://schemas.microsoft.com/office/powerpoint/2010/main" val="4040321221"/>
      </p:ext>
    </p:extLst>
  </p:cSld>
  <p:clrMapOvr>
    <a:masterClrMapping/>
  </p:clrMapOvr>
  <p:transition spd="slow">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336177" y="309285"/>
            <a:ext cx="8096818" cy="2554545"/>
          </a:xfrm>
          <a:prstGeom prst="rect">
            <a:avLst/>
          </a:prstGeom>
          <a:noFill/>
        </p:spPr>
        <p:txBody>
          <a:bodyPr wrap="square" rtlCol="0">
            <a:spAutoFit/>
          </a:bodyPr>
          <a:lstStyle/>
          <a:p>
            <a:r>
              <a:rPr lang="en-US" sz="8000" b="1" dirty="0">
                <a:effectLst>
                  <a:glow rad="228600">
                    <a:schemeClr val="bg1">
                      <a:alpha val="85000"/>
                    </a:schemeClr>
                  </a:glow>
                </a:effectLst>
                <a:latin typeface="Candara" panose="020E0502030303020204" pitchFamily="34" charset="0"/>
              </a:rPr>
              <a:t>Israel at the</a:t>
            </a:r>
          </a:p>
          <a:p>
            <a:r>
              <a:rPr lang="en-US" sz="8000" b="1" dirty="0">
                <a:effectLst>
                  <a:glow rad="228600">
                    <a:schemeClr val="bg1">
                      <a:alpha val="85000"/>
                    </a:schemeClr>
                  </a:glow>
                </a:effectLst>
                <a:latin typeface="Candara" panose="020E0502030303020204" pitchFamily="34" charset="0"/>
              </a:rPr>
              <a:t>Promised Land</a:t>
            </a:r>
          </a:p>
        </p:txBody>
      </p:sp>
      <p:sp>
        <p:nvSpPr>
          <p:cNvPr id="6" name="TextBox 5"/>
          <p:cNvSpPr txBox="1"/>
          <p:nvPr/>
        </p:nvSpPr>
        <p:spPr>
          <a:xfrm>
            <a:off x="4955737" y="3823451"/>
            <a:ext cx="6891122" cy="2554545"/>
          </a:xfrm>
          <a:prstGeom prst="rect">
            <a:avLst/>
          </a:prstGeom>
          <a:noFill/>
        </p:spPr>
        <p:txBody>
          <a:bodyPr wrap="square" rtlCol="0">
            <a:spAutoFit/>
          </a:bodyPr>
          <a:lstStyle/>
          <a:p>
            <a:pPr algn="r"/>
            <a:r>
              <a:rPr lang="en-US" sz="8000" b="1" dirty="0">
                <a:solidFill>
                  <a:schemeClr val="bg1"/>
                </a:solidFill>
                <a:effectLst>
                  <a:glow rad="228600">
                    <a:schemeClr val="tx1">
                      <a:alpha val="85000"/>
                    </a:schemeClr>
                  </a:glow>
                </a:effectLst>
                <a:latin typeface="Candara" panose="020E0502030303020204" pitchFamily="34" charset="0"/>
              </a:rPr>
              <a:t>Lessons in</a:t>
            </a:r>
          </a:p>
          <a:p>
            <a:pPr algn="r"/>
            <a:r>
              <a:rPr lang="en-US" sz="8000" b="1" dirty="0">
                <a:solidFill>
                  <a:schemeClr val="bg1"/>
                </a:solidFill>
                <a:effectLst>
                  <a:glow rad="228600">
                    <a:schemeClr val="tx1">
                      <a:alpha val="85000"/>
                    </a:schemeClr>
                  </a:glow>
                </a:effectLst>
                <a:latin typeface="Candara" panose="020E0502030303020204" pitchFamily="34" charset="0"/>
              </a:rPr>
              <a:t>God’s Grace</a:t>
            </a:r>
          </a:p>
        </p:txBody>
      </p:sp>
    </p:spTree>
    <p:extLst>
      <p:ext uri="{BB962C8B-B14F-4D97-AF65-F5344CB8AC3E}">
        <p14:creationId xmlns:p14="http://schemas.microsoft.com/office/powerpoint/2010/main" val="664599467"/>
      </p:ext>
    </p:extLst>
  </p:cSld>
  <p:clrMapOvr>
    <a:masterClrMapping/>
  </p:clrMapOvr>
  <p:transition spd="slow">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0475275"/>
      </p:ext>
    </p:extLst>
  </p:cSld>
  <p:clrMapOvr>
    <a:masterClrMapping/>
  </p:clrMapOvr>
  <p:transition spd="slow">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5100" y="12700"/>
            <a:ext cx="9321800" cy="6819900"/>
          </a:xfrm>
          <a:prstGeom prst="rect">
            <a:avLst/>
          </a:prstGeom>
        </p:spPr>
      </p:pic>
    </p:spTree>
    <p:extLst>
      <p:ext uri="{BB962C8B-B14F-4D97-AF65-F5344CB8AC3E}">
        <p14:creationId xmlns:p14="http://schemas.microsoft.com/office/powerpoint/2010/main" val="2100948807"/>
      </p:ext>
    </p:extLst>
  </p:cSld>
  <p:clrMapOvr>
    <a:masterClrMapping/>
  </p:clrMapOvr>
  <p:transition spd="slow">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860613" y="2918207"/>
            <a:ext cx="10470778" cy="1754326"/>
          </a:xfrm>
          <a:prstGeom prst="rect">
            <a:avLst/>
          </a:prstGeom>
          <a:noFill/>
        </p:spPr>
        <p:txBody>
          <a:bodyPr wrap="square" rtlCol="0">
            <a:spAutoFit/>
          </a:bodyPr>
          <a:lstStyle/>
          <a:p>
            <a:pPr algn="ctr"/>
            <a:r>
              <a:rPr lang="en-US" sz="5400" b="1" dirty="0">
                <a:solidFill>
                  <a:schemeClr val="bg1"/>
                </a:solidFill>
                <a:effectLst>
                  <a:glow rad="228600">
                    <a:schemeClr val="tx1">
                      <a:alpha val="85000"/>
                    </a:schemeClr>
                  </a:glow>
                </a:effectLst>
                <a:latin typeface="Candara" panose="020E0502030303020204" pitchFamily="34" charset="0"/>
              </a:rPr>
              <a:t>God has won the victory for us already.</a:t>
            </a:r>
          </a:p>
        </p:txBody>
      </p:sp>
    </p:spTree>
    <p:extLst>
      <p:ext uri="{BB962C8B-B14F-4D97-AF65-F5344CB8AC3E}">
        <p14:creationId xmlns:p14="http://schemas.microsoft.com/office/powerpoint/2010/main" val="1346942922"/>
      </p:ext>
    </p:extLst>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537883" y="443753"/>
            <a:ext cx="11075896" cy="2862322"/>
          </a:xfrm>
          <a:prstGeom prst="rect">
            <a:avLst/>
          </a:prstGeom>
          <a:noFill/>
        </p:spPr>
        <p:txBody>
          <a:bodyPr wrap="square" rtlCol="0">
            <a:spAutoFit/>
          </a:bodyPr>
          <a:lstStyle/>
          <a:p>
            <a:r>
              <a:rPr lang="en-US" sz="3600" b="1" dirty="0">
                <a:latin typeface="Candara" panose="020E0502030303020204" pitchFamily="34" charset="0"/>
              </a:rPr>
              <a:t>“And the L</a:t>
            </a:r>
            <a:r>
              <a:rPr lang="en-US" sz="2800" b="1" dirty="0">
                <a:latin typeface="Candara" panose="020E0502030303020204" pitchFamily="34" charset="0"/>
              </a:rPr>
              <a:t>ORD</a:t>
            </a:r>
            <a:r>
              <a:rPr lang="en-US" sz="3600" b="1" dirty="0">
                <a:latin typeface="Candara" panose="020E0502030303020204" pitchFamily="34" charset="0"/>
              </a:rPr>
              <a:t> said to Moses and Aaron, ‘Because you did not believe in me, to uphold me as holy in the eyes of the people of Israel, therefore you shall not bring this assembly into the land that I have given them.’” </a:t>
            </a:r>
          </a:p>
          <a:p>
            <a:pPr algn="r"/>
            <a:r>
              <a:rPr lang="en-US" sz="3600" b="1" dirty="0">
                <a:latin typeface="Candara" panose="020E0502030303020204" pitchFamily="34" charset="0"/>
              </a:rPr>
              <a:t>—Numbers 20:12 </a:t>
            </a:r>
          </a:p>
        </p:txBody>
      </p:sp>
    </p:spTree>
    <p:extLst>
      <p:ext uri="{BB962C8B-B14F-4D97-AF65-F5344CB8AC3E}">
        <p14:creationId xmlns:p14="http://schemas.microsoft.com/office/powerpoint/2010/main" val="4231439918"/>
      </p:ext>
    </p:extLst>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295836" y="443753"/>
            <a:ext cx="11559990" cy="2862322"/>
          </a:xfrm>
          <a:prstGeom prst="rect">
            <a:avLst/>
          </a:prstGeom>
          <a:noFill/>
        </p:spPr>
        <p:txBody>
          <a:bodyPr wrap="square" rtlCol="0">
            <a:spAutoFit/>
          </a:bodyPr>
          <a:lstStyle/>
          <a:p>
            <a:r>
              <a:rPr lang="en-US" sz="3600" b="1" dirty="0">
                <a:latin typeface="Candara" panose="020E0502030303020204" pitchFamily="34" charset="0"/>
              </a:rPr>
              <a:t>“Let Aaron be gathered to his people, for he shall not enter the land that I have given to the people of Israel, because you rebelled against my command at the waters of </a:t>
            </a:r>
            <a:r>
              <a:rPr lang="en-US" sz="3600" b="1" dirty="0" err="1">
                <a:latin typeface="Candara" panose="020E0502030303020204" pitchFamily="34" charset="0"/>
              </a:rPr>
              <a:t>Meribah</a:t>
            </a:r>
            <a:r>
              <a:rPr lang="en-US" sz="3600" b="1" dirty="0">
                <a:latin typeface="Candara" panose="020E0502030303020204" pitchFamily="34" charset="0"/>
              </a:rPr>
              <a:t>.”</a:t>
            </a:r>
          </a:p>
          <a:p>
            <a:pPr algn="r"/>
            <a:r>
              <a:rPr lang="en-US" sz="3600" b="1" dirty="0">
                <a:latin typeface="Candara" panose="020E0502030303020204" pitchFamily="34" charset="0"/>
              </a:rPr>
              <a:t>—Numbers 20:24 </a:t>
            </a:r>
          </a:p>
        </p:txBody>
      </p:sp>
    </p:spTree>
    <p:extLst>
      <p:ext uri="{BB962C8B-B14F-4D97-AF65-F5344CB8AC3E}">
        <p14:creationId xmlns:p14="http://schemas.microsoft.com/office/powerpoint/2010/main" val="1521151337"/>
      </p:ext>
    </p:extLst>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551330" y="941292"/>
            <a:ext cx="11049002" cy="2308324"/>
          </a:xfrm>
          <a:prstGeom prst="rect">
            <a:avLst/>
          </a:prstGeom>
          <a:noFill/>
        </p:spPr>
        <p:txBody>
          <a:bodyPr wrap="square" rtlCol="0">
            <a:spAutoFit/>
          </a:bodyPr>
          <a:lstStyle/>
          <a:p>
            <a:r>
              <a:rPr lang="en-US" sz="3600" b="1" dirty="0">
                <a:latin typeface="Candara" panose="020E0502030303020204" pitchFamily="34" charset="0"/>
              </a:rPr>
              <a:t>“The L</a:t>
            </a:r>
            <a:r>
              <a:rPr lang="en-US" sz="2800" b="1" dirty="0">
                <a:latin typeface="Candara" panose="020E0502030303020204" pitchFamily="34" charset="0"/>
              </a:rPr>
              <a:t>ORD</a:t>
            </a:r>
            <a:r>
              <a:rPr lang="en-US" sz="3600" b="1" dirty="0">
                <a:latin typeface="Candara" panose="020E0502030303020204" pitchFamily="34" charset="0"/>
              </a:rPr>
              <a:t> said to Moses, ‘Go up into this mountain of </a:t>
            </a:r>
            <a:r>
              <a:rPr lang="en-US" sz="3600" b="1" dirty="0" err="1">
                <a:latin typeface="Candara" panose="020E0502030303020204" pitchFamily="34" charset="0"/>
              </a:rPr>
              <a:t>Abarim</a:t>
            </a:r>
            <a:r>
              <a:rPr lang="en-US" sz="3600" b="1" dirty="0">
                <a:latin typeface="Candara" panose="020E0502030303020204" pitchFamily="34" charset="0"/>
              </a:rPr>
              <a:t> and see the land that I have given to the people of Israel.’”</a:t>
            </a:r>
          </a:p>
          <a:p>
            <a:pPr algn="r"/>
            <a:r>
              <a:rPr lang="en-US" sz="3600" b="1" dirty="0">
                <a:latin typeface="Candara" panose="020E0502030303020204" pitchFamily="34" charset="0"/>
              </a:rPr>
              <a:t>—Numbers 27:12 </a:t>
            </a:r>
          </a:p>
        </p:txBody>
      </p:sp>
    </p:spTree>
    <p:extLst>
      <p:ext uri="{BB962C8B-B14F-4D97-AF65-F5344CB8AC3E}">
        <p14:creationId xmlns:p14="http://schemas.microsoft.com/office/powerpoint/2010/main" val="2756677816"/>
      </p:ext>
    </p:extLst>
  </p:cSld>
  <p:clrMapOvr>
    <a:masterClrMapping/>
  </p:clrMapOvr>
  <p:transition spd="slow">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591672" y="941292"/>
            <a:ext cx="10968318" cy="2862322"/>
          </a:xfrm>
          <a:prstGeom prst="rect">
            <a:avLst/>
          </a:prstGeom>
          <a:noFill/>
        </p:spPr>
        <p:txBody>
          <a:bodyPr wrap="square" rtlCol="0">
            <a:spAutoFit/>
          </a:bodyPr>
          <a:lstStyle/>
          <a:p>
            <a:r>
              <a:rPr lang="en-US" sz="3600" b="1" dirty="0">
                <a:latin typeface="Candara" panose="020E0502030303020204" pitchFamily="34" charset="0"/>
              </a:rPr>
              <a:t>“These are the statutes and rules that you shall be careful to do in the land that the L</a:t>
            </a:r>
            <a:r>
              <a:rPr lang="en-US" sz="2800" b="1" dirty="0">
                <a:latin typeface="Candara" panose="020E0502030303020204" pitchFamily="34" charset="0"/>
              </a:rPr>
              <a:t>ORD</a:t>
            </a:r>
            <a:r>
              <a:rPr lang="en-US" sz="3600" b="1" dirty="0">
                <a:latin typeface="Candara" panose="020E0502030303020204" pitchFamily="34" charset="0"/>
              </a:rPr>
              <a:t>, the God of your fathers, has given you to possess, all the days that you live on the earth.”</a:t>
            </a:r>
          </a:p>
          <a:p>
            <a:pPr algn="r"/>
            <a:r>
              <a:rPr lang="en-US" sz="3600" b="1" dirty="0">
                <a:latin typeface="Candara" panose="020E0502030303020204" pitchFamily="34" charset="0"/>
              </a:rPr>
              <a:t>—Deuteronomy 12:1 </a:t>
            </a:r>
          </a:p>
        </p:txBody>
      </p:sp>
    </p:spTree>
    <p:extLst>
      <p:ext uri="{BB962C8B-B14F-4D97-AF65-F5344CB8AC3E}">
        <p14:creationId xmlns:p14="http://schemas.microsoft.com/office/powerpoint/2010/main" val="433466597"/>
      </p:ext>
    </p:extLst>
  </p:cSld>
  <p:clrMapOvr>
    <a:masterClrMapping/>
  </p:clrMapOvr>
  <p:transition spd="slow">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699248" y="121026"/>
            <a:ext cx="10753166" cy="3970318"/>
          </a:xfrm>
          <a:prstGeom prst="rect">
            <a:avLst/>
          </a:prstGeom>
          <a:noFill/>
        </p:spPr>
        <p:txBody>
          <a:bodyPr wrap="square" rtlCol="0">
            <a:spAutoFit/>
          </a:bodyPr>
          <a:lstStyle/>
          <a:p>
            <a:r>
              <a:rPr lang="en-US" sz="3600" b="1" dirty="0">
                <a:latin typeface="Candara" panose="020E0502030303020204" pitchFamily="34" charset="0"/>
              </a:rPr>
              <a:t>“Why will you discourage the heart of the people of Israel from going over into the land that the L</a:t>
            </a:r>
            <a:r>
              <a:rPr lang="en-US" sz="2800" b="1" dirty="0">
                <a:latin typeface="Candara" panose="020E0502030303020204" pitchFamily="34" charset="0"/>
              </a:rPr>
              <a:t>ORD</a:t>
            </a:r>
            <a:r>
              <a:rPr lang="en-US" sz="3600" b="1" dirty="0">
                <a:latin typeface="Candara" panose="020E0502030303020204" pitchFamily="34" charset="0"/>
              </a:rPr>
              <a:t> has given them? …For when they went up to the Valley of </a:t>
            </a:r>
            <a:r>
              <a:rPr lang="en-US" sz="3600" b="1" dirty="0" err="1">
                <a:latin typeface="Candara" panose="020E0502030303020204" pitchFamily="34" charset="0"/>
              </a:rPr>
              <a:t>Eshcol</a:t>
            </a:r>
            <a:r>
              <a:rPr lang="en-US" sz="3600" b="1" dirty="0">
                <a:latin typeface="Candara" panose="020E0502030303020204" pitchFamily="34" charset="0"/>
              </a:rPr>
              <a:t> and saw the land, they discouraged the heart of the people of Israel from going into the land that the L</a:t>
            </a:r>
            <a:r>
              <a:rPr lang="en-US" sz="2800" b="1" dirty="0">
                <a:latin typeface="Candara" panose="020E0502030303020204" pitchFamily="34" charset="0"/>
              </a:rPr>
              <a:t>ORD</a:t>
            </a:r>
            <a:r>
              <a:rPr lang="en-US" sz="3600" b="1" dirty="0">
                <a:latin typeface="Candara" panose="020E0502030303020204" pitchFamily="34" charset="0"/>
              </a:rPr>
              <a:t> had given them.”</a:t>
            </a:r>
          </a:p>
          <a:p>
            <a:pPr algn="r"/>
            <a:r>
              <a:rPr lang="en-US" sz="3600" b="1" dirty="0">
                <a:latin typeface="Candara" panose="020E0502030303020204" pitchFamily="34" charset="0"/>
              </a:rPr>
              <a:t>—Numbers 32:7-9 </a:t>
            </a:r>
          </a:p>
        </p:txBody>
      </p:sp>
    </p:spTree>
    <p:extLst>
      <p:ext uri="{BB962C8B-B14F-4D97-AF65-F5344CB8AC3E}">
        <p14:creationId xmlns:p14="http://schemas.microsoft.com/office/powerpoint/2010/main" val="525573493"/>
      </p:ext>
    </p:extLst>
  </p:cSld>
  <p:clrMapOvr>
    <a:masterClrMapping/>
  </p:clrMapOvr>
  <p:transition spd="slow">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510989" y="416859"/>
            <a:ext cx="11129684" cy="3416320"/>
          </a:xfrm>
          <a:prstGeom prst="rect">
            <a:avLst/>
          </a:prstGeom>
          <a:noFill/>
        </p:spPr>
        <p:txBody>
          <a:bodyPr wrap="square" rtlCol="0">
            <a:spAutoFit/>
          </a:bodyPr>
          <a:lstStyle/>
          <a:p>
            <a:r>
              <a:rPr lang="en-US" sz="3600" b="1" dirty="0">
                <a:latin typeface="Candara" panose="020E0502030303020204" pitchFamily="34" charset="0"/>
              </a:rPr>
              <a:t>“And when the L</a:t>
            </a:r>
            <a:r>
              <a:rPr lang="en-US" sz="2800" b="1" dirty="0">
                <a:latin typeface="Candara" panose="020E0502030303020204" pitchFamily="34" charset="0"/>
              </a:rPr>
              <a:t>ORD</a:t>
            </a:r>
            <a:r>
              <a:rPr lang="en-US" sz="3600" b="1" dirty="0">
                <a:latin typeface="Candara" panose="020E0502030303020204" pitchFamily="34" charset="0"/>
              </a:rPr>
              <a:t> sent you from Kadesh-</a:t>
            </a:r>
            <a:r>
              <a:rPr lang="en-US" sz="3600" b="1" dirty="0" err="1">
                <a:latin typeface="Candara" panose="020E0502030303020204" pitchFamily="34" charset="0"/>
              </a:rPr>
              <a:t>barnea</a:t>
            </a:r>
            <a:r>
              <a:rPr lang="en-US" sz="3600" b="1" dirty="0">
                <a:latin typeface="Candara" panose="020E0502030303020204" pitchFamily="34" charset="0"/>
              </a:rPr>
              <a:t>, saying, ‘Go up and take possession of the land that I have given you,’ then you rebelled against the commandment of the L</a:t>
            </a:r>
            <a:r>
              <a:rPr lang="en-US" sz="2800" b="1" dirty="0">
                <a:latin typeface="Candara" panose="020E0502030303020204" pitchFamily="34" charset="0"/>
              </a:rPr>
              <a:t>ORD</a:t>
            </a:r>
            <a:r>
              <a:rPr lang="en-US" sz="3600" b="1" dirty="0">
                <a:latin typeface="Candara" panose="020E0502030303020204" pitchFamily="34" charset="0"/>
              </a:rPr>
              <a:t> your God and did not believe him or obey his voice.”</a:t>
            </a:r>
          </a:p>
          <a:p>
            <a:pPr algn="r"/>
            <a:r>
              <a:rPr lang="en-US" sz="3600" b="1" dirty="0">
                <a:latin typeface="Candara" panose="020E0502030303020204" pitchFamily="34" charset="0"/>
              </a:rPr>
              <a:t>—Deuteronomy 9:23 </a:t>
            </a:r>
          </a:p>
        </p:txBody>
      </p:sp>
    </p:spTree>
    <p:extLst>
      <p:ext uri="{BB962C8B-B14F-4D97-AF65-F5344CB8AC3E}">
        <p14:creationId xmlns:p14="http://schemas.microsoft.com/office/powerpoint/2010/main" val="3543093747"/>
      </p:ext>
    </p:extLst>
  </p:cSld>
  <p:clrMapOvr>
    <a:masterClrMapping/>
  </p:clrMapOvr>
  <p:transition spd="slow">
    <p:strips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608</Words>
  <Application>Microsoft Macintosh PowerPoint</Application>
  <PresentationFormat>Widescreen</PresentationFormat>
  <Paragraphs>37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Candara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Edwin Crozier</dc:creator>
  <cp:lastModifiedBy>Steve Patton</cp:lastModifiedBy>
  <cp:revision>12</cp:revision>
  <dcterms:created xsi:type="dcterms:W3CDTF">2016-05-20T20:17:46Z</dcterms:created>
  <dcterms:modified xsi:type="dcterms:W3CDTF">2017-07-26T22:42:49Z</dcterms:modified>
</cp:coreProperties>
</file>