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0" r:id="rId2"/>
    <p:sldId id="257" r:id="rId3"/>
    <p:sldId id="271" r:id="rId4"/>
    <p:sldId id="270" r:id="rId5"/>
    <p:sldId id="272" r:id="rId6"/>
    <p:sldId id="276" r:id="rId7"/>
    <p:sldId id="274" r:id="rId8"/>
    <p:sldId id="277" r:id="rId9"/>
    <p:sldId id="278" r:id="rId10"/>
    <p:sldId id="279" r:id="rId11"/>
    <p:sldId id="280" r:id="rId12"/>
    <p:sldId id="281" r:id="rId13"/>
    <p:sldId id="285" r:id="rId14"/>
    <p:sldId id="284" r:id="rId15"/>
    <p:sldId id="286" r:id="rId16"/>
    <p:sldId id="282" r:id="rId17"/>
    <p:sldId id="283" r:id="rId18"/>
    <p:sldId id="288" r:id="rId19"/>
    <p:sldId id="289" r:id="rId20"/>
    <p:sldId id="290" r:id="rId21"/>
    <p:sldId id="287"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79151" autoAdjust="0"/>
  </p:normalViewPr>
  <p:slideViewPr>
    <p:cSldViewPr snapToGrid="0">
      <p:cViewPr varScale="1">
        <p:scale>
          <a:sx n="57" d="100"/>
          <a:sy n="57"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A12B9-6CD3-4953-8393-540F9CFFA3FF}" type="datetimeFigureOut">
              <a:rPr lang="en-US" smtClean="0"/>
              <a:t>8/11/2017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4987F5-D110-4C44-AA3E-7EE61888FF60}" type="slidenum">
              <a:rPr lang="en-US" smtClean="0"/>
              <a:t>‹#›</a:t>
            </a:fld>
            <a:endParaRPr lang="en-US"/>
          </a:p>
        </p:txBody>
      </p:sp>
    </p:spTree>
    <p:extLst>
      <p:ext uri="{BB962C8B-B14F-4D97-AF65-F5344CB8AC3E}">
        <p14:creationId xmlns:p14="http://schemas.microsoft.com/office/powerpoint/2010/main" val="1600935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27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 narrative accounts, because this is the greatest demonstration of God’s commitment to His promises</a:t>
            </a:r>
          </a:p>
          <a:p>
            <a:endParaRPr lang="en-US" dirty="0"/>
          </a:p>
          <a:p>
            <a:r>
              <a:rPr lang="en-US" dirty="0"/>
              <a:t> </a:t>
            </a:r>
          </a:p>
        </p:txBody>
      </p:sp>
      <p:sp>
        <p:nvSpPr>
          <p:cNvPr id="4" name="Slide Number Placeholder 3"/>
          <p:cNvSpPr>
            <a:spLocks noGrp="1"/>
          </p:cNvSpPr>
          <p:nvPr>
            <p:ph type="sldNum" sz="quarter" idx="10"/>
          </p:nvPr>
        </p:nvSpPr>
        <p:spPr/>
        <p:txBody>
          <a:bodyPr/>
          <a:lstStyle/>
          <a:p>
            <a:fld id="{DF4987F5-D110-4C44-AA3E-7EE61888FF60}" type="slidenum">
              <a:rPr lang="en-US" smtClean="0"/>
              <a:t>2</a:t>
            </a:fld>
            <a:endParaRPr lang="en-US"/>
          </a:p>
        </p:txBody>
      </p:sp>
    </p:spTree>
    <p:extLst>
      <p:ext uri="{BB962C8B-B14F-4D97-AF65-F5344CB8AC3E}">
        <p14:creationId xmlns:p14="http://schemas.microsoft.com/office/powerpoint/2010/main" val="1611842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987F5-D110-4C44-AA3E-7EE61888FF60}" type="slidenum">
              <a:rPr lang="en-US" smtClean="0"/>
              <a:t>6</a:t>
            </a:fld>
            <a:endParaRPr lang="en-US"/>
          </a:p>
        </p:txBody>
      </p:sp>
    </p:spTree>
    <p:extLst>
      <p:ext uri="{BB962C8B-B14F-4D97-AF65-F5344CB8AC3E}">
        <p14:creationId xmlns:p14="http://schemas.microsoft.com/office/powerpoint/2010/main" val="202304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one to be fulfilled</a:t>
            </a:r>
          </a:p>
          <a:p>
            <a:r>
              <a:rPr lang="en-US" dirty="0"/>
              <a:t>Easiest one to interpret</a:t>
            </a:r>
          </a:p>
          <a:p>
            <a:r>
              <a:rPr lang="en-US" dirty="0"/>
              <a:t>Only one adamantly opposed</a:t>
            </a:r>
          </a:p>
          <a:p>
            <a:r>
              <a:rPr lang="en-US" dirty="0"/>
              <a:t>One that allows Israel to see God’s plan </a:t>
            </a:r>
          </a:p>
        </p:txBody>
      </p:sp>
      <p:sp>
        <p:nvSpPr>
          <p:cNvPr id="4" name="Slide Number Placeholder 3"/>
          <p:cNvSpPr>
            <a:spLocks noGrp="1"/>
          </p:cNvSpPr>
          <p:nvPr>
            <p:ph type="sldNum" sz="quarter" idx="10"/>
          </p:nvPr>
        </p:nvSpPr>
        <p:spPr/>
        <p:txBody>
          <a:bodyPr/>
          <a:lstStyle/>
          <a:p>
            <a:fld id="{DF4987F5-D110-4C44-AA3E-7EE61888FF60}" type="slidenum">
              <a:rPr lang="en-US" smtClean="0"/>
              <a:t>10</a:t>
            </a:fld>
            <a:endParaRPr lang="en-US"/>
          </a:p>
        </p:txBody>
      </p:sp>
    </p:spTree>
    <p:extLst>
      <p:ext uri="{BB962C8B-B14F-4D97-AF65-F5344CB8AC3E}">
        <p14:creationId xmlns:p14="http://schemas.microsoft.com/office/powerpoint/2010/main" val="4163605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Critique of other gods </a:t>
            </a:r>
          </a:p>
        </p:txBody>
      </p:sp>
      <p:sp>
        <p:nvSpPr>
          <p:cNvPr id="4" name="Slide Number Placeholder 3"/>
          <p:cNvSpPr>
            <a:spLocks noGrp="1"/>
          </p:cNvSpPr>
          <p:nvPr>
            <p:ph type="sldNum" sz="quarter" idx="10"/>
          </p:nvPr>
        </p:nvSpPr>
        <p:spPr/>
        <p:txBody>
          <a:bodyPr/>
          <a:lstStyle/>
          <a:p>
            <a:fld id="{DF4987F5-D110-4C44-AA3E-7EE61888FF60}" type="slidenum">
              <a:rPr lang="en-US" smtClean="0"/>
              <a:t>11</a:t>
            </a:fld>
            <a:endParaRPr lang="en-US"/>
          </a:p>
        </p:txBody>
      </p:sp>
    </p:spTree>
    <p:extLst>
      <p:ext uri="{BB962C8B-B14F-4D97-AF65-F5344CB8AC3E}">
        <p14:creationId xmlns:p14="http://schemas.microsoft.com/office/powerpoint/2010/main" val="2274962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856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987F5-D110-4C44-AA3E-7EE61888FF60}" type="slidenum">
              <a:rPr lang="en-US" smtClean="0"/>
              <a:t>15</a:t>
            </a:fld>
            <a:endParaRPr lang="en-US"/>
          </a:p>
        </p:txBody>
      </p:sp>
    </p:spTree>
    <p:extLst>
      <p:ext uri="{BB962C8B-B14F-4D97-AF65-F5344CB8AC3E}">
        <p14:creationId xmlns:p14="http://schemas.microsoft.com/office/powerpoint/2010/main" val="2899171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Jacob’s ladder- 28:10</a:t>
            </a:r>
          </a:p>
        </p:txBody>
      </p:sp>
      <p:sp>
        <p:nvSpPr>
          <p:cNvPr id="4" name="Slide Number Placeholder 3"/>
          <p:cNvSpPr>
            <a:spLocks noGrp="1"/>
          </p:cNvSpPr>
          <p:nvPr>
            <p:ph type="sldNum" sz="quarter" idx="10"/>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023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737890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8/11/2017</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6759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8/11/2017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658115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8/11/2017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734059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8/11/2017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83432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8/11/2017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28918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8/11/2017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951744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8/11/2017</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3929324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8/11/2017</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137981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8/11/2017</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74029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8/11/2017</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59843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8/11/2017</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4068584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8/11/2017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56780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341120" y="6614494"/>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8" name="Rectangle 5"/>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4" name="Date Placeholder 6"/>
          <p:cNvSpPr>
            <a:spLocks noGrp="1"/>
          </p:cNvSpPr>
          <p:nvPr>
            <p:ph type="dt" sz="half" idx="2"/>
          </p:nvPr>
        </p:nvSpPr>
        <p:spPr>
          <a:xfrm>
            <a:off x="8875776" y="6614494"/>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8/11/2017</a:t>
            </a:fld>
            <a:endParaRPr lang="en-US"/>
          </a:p>
        </p:txBody>
      </p:sp>
      <p:sp>
        <p:nvSpPr>
          <p:cNvPr id="6" name="Slide Number Placeholder 7"/>
          <p:cNvSpPr>
            <a:spLocks noGrp="1"/>
          </p:cNvSpPr>
          <p:nvPr>
            <p:ph type="sldNum" sz="quarter" idx="4"/>
          </p:nvPr>
        </p:nvSpPr>
        <p:spPr>
          <a:xfrm>
            <a:off x="10210800" y="6614494"/>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110897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4611757"/>
            <a:ext cx="9144002" cy="1331843"/>
          </a:xfrm>
        </p:spPr>
        <p:txBody>
          <a:bodyPr>
            <a:normAutofit/>
          </a:bodyPr>
          <a:lstStyle/>
          <a:p>
            <a:pPr algn="l"/>
            <a:r>
              <a:rPr lang="en-US" sz="5400" dirty="0">
                <a:effectLst>
                  <a:outerShdw blurRad="50800" dist="63500" dir="2700000" algn="tl" rotWithShape="0">
                    <a:schemeClr val="bg2">
                      <a:lumMod val="75000"/>
                    </a:schemeClr>
                  </a:outerShdw>
                </a:effectLst>
                <a:latin typeface="Georgia" panose="02040502050405020303" pitchFamily="18" charset="0"/>
                <a:cs typeface="Dubai Medium" panose="020B0603030403030204" pitchFamily="34" charset="-78"/>
              </a:rPr>
              <a:t>God’s Covenant</a:t>
            </a:r>
          </a:p>
        </p:txBody>
      </p:sp>
      <p:sp>
        <p:nvSpPr>
          <p:cNvPr id="4" name="Subtitle 2"/>
          <p:cNvSpPr>
            <a:spLocks noGrp="1"/>
          </p:cNvSpPr>
          <p:nvPr>
            <p:ph type="subTitle" idx="1"/>
          </p:nvPr>
        </p:nvSpPr>
        <p:spPr/>
        <p:txBody>
          <a:bodyPr>
            <a:normAutofit/>
          </a:bodyPr>
          <a:lstStyle/>
          <a:p>
            <a:pPr algn="l"/>
            <a:r>
              <a:rPr lang="en-US" sz="2800" dirty="0">
                <a:latin typeface="Georgia" panose="02040502050405020303" pitchFamily="18" charset="0"/>
              </a:rPr>
              <a:t>  Genesis 12-50</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D98B70-1D73-4AC0-AAB9-EBC690618EC9}"/>
              </a:ext>
            </a:extLst>
          </p:cNvPr>
          <p:cNvSpPr/>
          <p:nvPr/>
        </p:nvSpPr>
        <p:spPr>
          <a:xfrm>
            <a:off x="859808" y="1665027"/>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Brothers’ sheaves bow down to Joseph’s sheaf</a:t>
            </a:r>
          </a:p>
        </p:txBody>
      </p:sp>
      <p:sp>
        <p:nvSpPr>
          <p:cNvPr id="5" name="Rectangle 4">
            <a:extLst>
              <a:ext uri="{FF2B5EF4-FFF2-40B4-BE49-F238E27FC236}">
                <a16:creationId xmlns:a16="http://schemas.microsoft.com/office/drawing/2014/main" id="{901E6EFC-87FF-4C19-BCA8-220F79420809}"/>
              </a:ext>
            </a:extLst>
          </p:cNvPr>
          <p:cNvSpPr/>
          <p:nvPr/>
        </p:nvSpPr>
        <p:spPr>
          <a:xfrm>
            <a:off x="859808" y="4164842"/>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Sun, Moon, and 11 stars bow down to Joseph</a:t>
            </a:r>
          </a:p>
        </p:txBody>
      </p:sp>
      <p:sp>
        <p:nvSpPr>
          <p:cNvPr id="6" name="Rectangle 5">
            <a:extLst>
              <a:ext uri="{FF2B5EF4-FFF2-40B4-BE49-F238E27FC236}">
                <a16:creationId xmlns:a16="http://schemas.microsoft.com/office/drawing/2014/main" id="{33BA1ACA-9D2D-4A0B-A924-62BB36BB0D31}"/>
              </a:ext>
            </a:extLst>
          </p:cNvPr>
          <p:cNvSpPr/>
          <p:nvPr/>
        </p:nvSpPr>
        <p:spPr>
          <a:xfrm>
            <a:off x="5065594" y="1665027"/>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Vine with 3 branches/ Cupbearer fills cup and gives to Pharaoh</a:t>
            </a:r>
          </a:p>
        </p:txBody>
      </p:sp>
      <p:sp>
        <p:nvSpPr>
          <p:cNvPr id="7" name="Rectangle 6">
            <a:extLst>
              <a:ext uri="{FF2B5EF4-FFF2-40B4-BE49-F238E27FC236}">
                <a16:creationId xmlns:a16="http://schemas.microsoft.com/office/drawing/2014/main" id="{298D970F-16A8-4AC6-BC48-960E69830DE3}"/>
              </a:ext>
            </a:extLst>
          </p:cNvPr>
          <p:cNvSpPr/>
          <p:nvPr/>
        </p:nvSpPr>
        <p:spPr>
          <a:xfrm>
            <a:off x="5065594" y="4164842"/>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3 cake baskets on baker’s head/ birds eating  from top basket</a:t>
            </a:r>
          </a:p>
        </p:txBody>
      </p:sp>
      <p:sp>
        <p:nvSpPr>
          <p:cNvPr id="8" name="Rectangle 7">
            <a:extLst>
              <a:ext uri="{FF2B5EF4-FFF2-40B4-BE49-F238E27FC236}">
                <a16:creationId xmlns:a16="http://schemas.microsoft.com/office/drawing/2014/main" id="{7C0B1C9E-B06E-4641-A524-BAD29C9FF48D}"/>
              </a:ext>
            </a:extLst>
          </p:cNvPr>
          <p:cNvSpPr/>
          <p:nvPr/>
        </p:nvSpPr>
        <p:spPr>
          <a:xfrm>
            <a:off x="9476096" y="1665027"/>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7 plump cows came from Nile/ 7 thin cows came and ate them</a:t>
            </a:r>
          </a:p>
        </p:txBody>
      </p:sp>
      <p:sp>
        <p:nvSpPr>
          <p:cNvPr id="9" name="Rectangle 8">
            <a:extLst>
              <a:ext uri="{FF2B5EF4-FFF2-40B4-BE49-F238E27FC236}">
                <a16:creationId xmlns:a16="http://schemas.microsoft.com/office/drawing/2014/main" id="{04FBC706-5577-40C5-A3FB-C04B2154D18D}"/>
              </a:ext>
            </a:extLst>
          </p:cNvPr>
          <p:cNvSpPr/>
          <p:nvPr/>
        </p:nvSpPr>
        <p:spPr>
          <a:xfrm>
            <a:off x="9476096" y="4164842"/>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7 plump ears of grain/ 7 withered ears ate them</a:t>
            </a:r>
          </a:p>
        </p:txBody>
      </p:sp>
      <p:sp>
        <p:nvSpPr>
          <p:cNvPr id="10" name="TextBox 9">
            <a:extLst>
              <a:ext uri="{FF2B5EF4-FFF2-40B4-BE49-F238E27FC236}">
                <a16:creationId xmlns:a16="http://schemas.microsoft.com/office/drawing/2014/main" id="{3A22F7CD-4A2F-4F93-8072-246FE2920AAE}"/>
              </a:ext>
            </a:extLst>
          </p:cNvPr>
          <p:cNvSpPr txBox="1"/>
          <p:nvPr/>
        </p:nvSpPr>
        <p:spPr>
          <a:xfrm>
            <a:off x="1141863" y="1058783"/>
            <a:ext cx="2197289" cy="523220"/>
          </a:xfrm>
          <a:prstGeom prst="rect">
            <a:avLst/>
          </a:prstGeom>
          <a:noFill/>
        </p:spPr>
        <p:txBody>
          <a:bodyPr wrap="square" rtlCol="0">
            <a:spAutoFit/>
          </a:bodyPr>
          <a:lstStyle/>
          <a:p>
            <a:r>
              <a:rPr lang="en-US" sz="2800" dirty="0">
                <a:solidFill>
                  <a:srgbClr val="000000"/>
                </a:solidFill>
              </a:rPr>
              <a:t>Joseph</a:t>
            </a:r>
          </a:p>
        </p:txBody>
      </p:sp>
      <p:sp>
        <p:nvSpPr>
          <p:cNvPr id="11" name="TextBox 10">
            <a:extLst>
              <a:ext uri="{FF2B5EF4-FFF2-40B4-BE49-F238E27FC236}">
                <a16:creationId xmlns:a16="http://schemas.microsoft.com/office/drawing/2014/main" id="{56F7BC27-E245-41DC-BF70-7DBC49A4CA2D}"/>
              </a:ext>
            </a:extLst>
          </p:cNvPr>
          <p:cNvSpPr txBox="1"/>
          <p:nvPr/>
        </p:nvSpPr>
        <p:spPr>
          <a:xfrm>
            <a:off x="4527644" y="1058783"/>
            <a:ext cx="2836459" cy="523220"/>
          </a:xfrm>
          <a:prstGeom prst="rect">
            <a:avLst/>
          </a:prstGeom>
          <a:noFill/>
        </p:spPr>
        <p:txBody>
          <a:bodyPr wrap="square" rtlCol="0">
            <a:spAutoFit/>
          </a:bodyPr>
          <a:lstStyle/>
          <a:p>
            <a:r>
              <a:rPr lang="en-US" sz="2800" dirty="0">
                <a:solidFill>
                  <a:srgbClr val="000000"/>
                </a:solidFill>
              </a:rPr>
              <a:t>Cupbearer/ Baker</a:t>
            </a:r>
          </a:p>
        </p:txBody>
      </p:sp>
      <p:sp>
        <p:nvSpPr>
          <p:cNvPr id="12" name="TextBox 11">
            <a:extLst>
              <a:ext uri="{FF2B5EF4-FFF2-40B4-BE49-F238E27FC236}">
                <a16:creationId xmlns:a16="http://schemas.microsoft.com/office/drawing/2014/main" id="{7169BBCF-9757-4E27-A83A-C8669115B74F}"/>
              </a:ext>
            </a:extLst>
          </p:cNvPr>
          <p:cNvSpPr txBox="1"/>
          <p:nvPr/>
        </p:nvSpPr>
        <p:spPr>
          <a:xfrm>
            <a:off x="9610299" y="1058783"/>
            <a:ext cx="2197289" cy="523220"/>
          </a:xfrm>
          <a:prstGeom prst="rect">
            <a:avLst/>
          </a:prstGeom>
          <a:noFill/>
        </p:spPr>
        <p:txBody>
          <a:bodyPr wrap="square" rtlCol="0">
            <a:spAutoFit/>
          </a:bodyPr>
          <a:lstStyle/>
          <a:p>
            <a:r>
              <a:rPr lang="en-US" sz="2800" dirty="0">
                <a:solidFill>
                  <a:srgbClr val="000000"/>
                </a:solidFill>
              </a:rPr>
              <a:t>Pharaoh</a:t>
            </a:r>
          </a:p>
        </p:txBody>
      </p:sp>
      <p:sp>
        <p:nvSpPr>
          <p:cNvPr id="13" name="Title 1">
            <a:extLst>
              <a:ext uri="{FF2B5EF4-FFF2-40B4-BE49-F238E27FC236}">
                <a16:creationId xmlns:a16="http://schemas.microsoft.com/office/drawing/2014/main" id="{C18F0997-4920-430A-80E5-620818C035E7}"/>
              </a:ext>
            </a:extLst>
          </p:cNvPr>
          <p:cNvSpPr>
            <a:spLocks noGrp="1"/>
          </p:cNvSpPr>
          <p:nvPr>
            <p:ph type="title"/>
          </p:nvPr>
        </p:nvSpPr>
        <p:spPr>
          <a:xfrm>
            <a:off x="4231032" y="123573"/>
            <a:ext cx="3133071" cy="568124"/>
          </a:xfrm>
          <a:solidFill>
            <a:schemeClr val="accent3">
              <a:lumMod val="40000"/>
              <a:lumOff val="60000"/>
            </a:schemeClr>
          </a:solidFill>
          <a:ln>
            <a:solidFill>
              <a:srgbClr val="000000"/>
            </a:solidFill>
          </a:ln>
        </p:spPr>
        <p:txBody>
          <a:bodyPr anchor="t"/>
          <a:lstStyle/>
          <a:p>
            <a:pPr algn="ctr"/>
            <a:r>
              <a:rPr lang="en-US" dirty="0"/>
              <a:t>Dreams </a:t>
            </a:r>
          </a:p>
        </p:txBody>
      </p:sp>
      <p:sp>
        <p:nvSpPr>
          <p:cNvPr id="2" name="Rectangle 1">
            <a:extLst>
              <a:ext uri="{FF2B5EF4-FFF2-40B4-BE49-F238E27FC236}">
                <a16:creationId xmlns:a16="http://schemas.microsoft.com/office/drawing/2014/main" id="{89B333B3-BA76-49A7-AB6D-A252B0122B5F}"/>
              </a:ext>
            </a:extLst>
          </p:cNvPr>
          <p:cNvSpPr/>
          <p:nvPr/>
        </p:nvSpPr>
        <p:spPr>
          <a:xfrm>
            <a:off x="4527644" y="1582003"/>
            <a:ext cx="2836459" cy="491660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000000"/>
                </a:solidFill>
              </a:rPr>
              <a:t>Fulfilled</a:t>
            </a:r>
          </a:p>
        </p:txBody>
      </p:sp>
      <p:sp>
        <p:nvSpPr>
          <p:cNvPr id="14" name="Rectangle 13">
            <a:extLst>
              <a:ext uri="{FF2B5EF4-FFF2-40B4-BE49-F238E27FC236}">
                <a16:creationId xmlns:a16="http://schemas.microsoft.com/office/drawing/2014/main" id="{588043D7-D9C2-40B6-8CB9-9B6F8CBEE684}"/>
              </a:ext>
            </a:extLst>
          </p:cNvPr>
          <p:cNvSpPr/>
          <p:nvPr/>
        </p:nvSpPr>
        <p:spPr>
          <a:xfrm>
            <a:off x="8938146" y="1582003"/>
            <a:ext cx="2836459" cy="491660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000000"/>
                </a:solidFill>
              </a:rPr>
              <a:t>Fulfilled</a:t>
            </a:r>
          </a:p>
        </p:txBody>
      </p:sp>
      <p:sp>
        <p:nvSpPr>
          <p:cNvPr id="15" name="Rectangle 14">
            <a:extLst>
              <a:ext uri="{FF2B5EF4-FFF2-40B4-BE49-F238E27FC236}">
                <a16:creationId xmlns:a16="http://schemas.microsoft.com/office/drawing/2014/main" id="{D7F41ADC-C47F-4DB8-8A71-C60C0965AD07}"/>
              </a:ext>
            </a:extLst>
          </p:cNvPr>
          <p:cNvSpPr/>
          <p:nvPr/>
        </p:nvSpPr>
        <p:spPr>
          <a:xfrm>
            <a:off x="321858" y="1582003"/>
            <a:ext cx="2836459" cy="491660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000000"/>
                </a:solidFill>
              </a:rPr>
              <a:t>Fulfilled</a:t>
            </a:r>
          </a:p>
        </p:txBody>
      </p:sp>
    </p:spTree>
    <p:extLst>
      <p:ext uri="{BB962C8B-B14F-4D97-AF65-F5344CB8AC3E}">
        <p14:creationId xmlns:p14="http://schemas.microsoft.com/office/powerpoint/2010/main" val="308106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p:txBody>
          <a:bodyPr anchor="t"/>
          <a:lstStyle/>
          <a:p>
            <a:r>
              <a:rPr lang="en-US" dirty="0"/>
              <a:t>Ch. 41:28-31 </a:t>
            </a:r>
            <a:r>
              <a:rPr lang="en-US" dirty="0">
                <a:solidFill>
                  <a:srgbClr val="C00000"/>
                </a:solidFill>
              </a:rPr>
              <a:t>Pharaoh’s Dream Interpreted</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914399" y="1160060"/>
            <a:ext cx="11110823" cy="4869519"/>
          </a:xfrm>
        </p:spPr>
        <p:txBody>
          <a:bodyPr>
            <a:normAutofit/>
          </a:bodyPr>
          <a:lstStyle/>
          <a:p>
            <a:pPr marL="45720" indent="0">
              <a:buNone/>
            </a:pPr>
            <a:r>
              <a:rPr lang="en-US" sz="2800" dirty="0">
                <a:solidFill>
                  <a:srgbClr val="000000"/>
                </a:solidFill>
              </a:rPr>
              <a:t>God has shown to Pharaoh what he is about to do. There will come seven years of great plenty throughout all the land of Egypt, but after them there will arise seven years of famine, and all the plenty will be forgotten in the land of Egypt. The famine will consume the land, and the plenty will be unknown in the land by reason of the famine that will follow, for it will be very severe.</a:t>
            </a:r>
            <a:endParaRPr lang="en-US" sz="2800" b="1" dirty="0">
              <a:solidFill>
                <a:srgbClr val="000000"/>
              </a:solidFill>
            </a:endParaRPr>
          </a:p>
        </p:txBody>
      </p:sp>
    </p:spTree>
    <p:extLst>
      <p:ext uri="{BB962C8B-B14F-4D97-AF65-F5344CB8AC3E}">
        <p14:creationId xmlns:p14="http://schemas.microsoft.com/office/powerpoint/2010/main" val="81945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p:txBody>
          <a:bodyPr anchor="t"/>
          <a:lstStyle/>
          <a:p>
            <a:r>
              <a:rPr lang="en-US" dirty="0"/>
              <a:t>Ch. 41:41-43 </a:t>
            </a:r>
            <a:r>
              <a:rPr lang="en-US" dirty="0">
                <a:solidFill>
                  <a:srgbClr val="C00000"/>
                </a:solidFill>
              </a:rPr>
              <a:t>Joseph Exalted</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914399" y="1160060"/>
            <a:ext cx="11110823" cy="4869519"/>
          </a:xfrm>
        </p:spPr>
        <p:txBody>
          <a:bodyPr>
            <a:normAutofit/>
          </a:bodyPr>
          <a:lstStyle/>
          <a:p>
            <a:pPr marL="45720" indent="0">
              <a:buNone/>
            </a:pPr>
            <a:r>
              <a:rPr lang="en-US" sz="2800" dirty="0">
                <a:solidFill>
                  <a:srgbClr val="000000"/>
                </a:solidFill>
              </a:rPr>
              <a:t>You shall be over my house, and all my people shall order themselves as you command. Only as regards the throne will I be greater than you.” And Pharaoh said to Joseph, “</a:t>
            </a:r>
            <a:r>
              <a:rPr lang="en-US" sz="2800" b="1" dirty="0">
                <a:solidFill>
                  <a:srgbClr val="000000"/>
                </a:solidFill>
              </a:rPr>
              <a:t>See, I have set you over all the land of Egypt</a:t>
            </a:r>
            <a:r>
              <a:rPr lang="en-US" sz="2800" dirty="0">
                <a:solidFill>
                  <a:srgbClr val="000000"/>
                </a:solidFill>
              </a:rPr>
              <a:t>.” Then Pharaoh took his signet ring from his hand and put it on Joseph's hand, and clothed him in garments of fine linen and put a gold chain about his neck. And he made him ride in his second chariot. And they called out before him, “Bow the knee!” </a:t>
            </a:r>
            <a:r>
              <a:rPr lang="en-US" sz="2800" b="1" dirty="0">
                <a:solidFill>
                  <a:srgbClr val="000000"/>
                </a:solidFill>
              </a:rPr>
              <a:t>Thus he set him over all the land of Egypt. </a:t>
            </a:r>
          </a:p>
        </p:txBody>
      </p:sp>
    </p:spTree>
    <p:extLst>
      <p:ext uri="{BB962C8B-B14F-4D97-AF65-F5344CB8AC3E}">
        <p14:creationId xmlns:p14="http://schemas.microsoft.com/office/powerpoint/2010/main" val="301957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13807" y="2069190"/>
            <a:ext cx="4390036" cy="3963228"/>
          </a:xfrm>
          <a:prstGeom prst="rect">
            <a:avLst/>
          </a:prstGeom>
          <a:ln w="22225">
            <a:solidFill>
              <a:schemeClr val="tx1"/>
            </a:solidFill>
          </a:ln>
          <a:effectLst>
            <a:outerShdw blurRad="50800" dist="63500" dir="2700000" algn="tl" rotWithShape="0">
              <a:prstClr val="black">
                <a:alpha val="77000"/>
              </a:prstClr>
            </a:outerShdw>
          </a:effectLst>
        </p:spPr>
      </p:pic>
      <p:sp>
        <p:nvSpPr>
          <p:cNvPr id="5" name="Scroll: Vertical 4"/>
          <p:cNvSpPr/>
          <p:nvPr/>
        </p:nvSpPr>
        <p:spPr>
          <a:xfrm>
            <a:off x="7961491" y="536625"/>
            <a:ext cx="3064820" cy="2551532"/>
          </a:xfrm>
          <a:prstGeom prst="verticalScroll">
            <a:avLst>
              <a:gd name="adj" fmla="val 13029"/>
            </a:avLst>
          </a:prstGeom>
          <a:solidFill>
            <a:srgbClr val="F6CF82"/>
          </a:solidFill>
          <a:ln>
            <a:solidFill>
              <a:srgbClr val="000000"/>
            </a:solidFill>
          </a:ln>
          <a:effectLst>
            <a:outerShdw blurRad="50800" dist="76200" dir="2700000" algn="tl" rotWithShape="0">
              <a:prstClr val="black">
                <a:alpha val="6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404040"/>
              </a:solidFill>
              <a:effectLst/>
              <a:uLnTx/>
              <a:uFillTx/>
              <a:latin typeface="Corbe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04040"/>
                </a:solidFill>
                <a:effectLst/>
                <a:uLnTx/>
                <a:uFillTx/>
                <a:latin typeface="Corbel"/>
                <a:ea typeface="+mn-ea"/>
                <a:cs typeface="+mn-cs"/>
              </a:rPr>
              <a:t>In the beginning… </a:t>
            </a:r>
          </a:p>
        </p:txBody>
      </p:sp>
    </p:spTree>
    <p:extLst>
      <p:ext uri="{BB962C8B-B14F-4D97-AF65-F5344CB8AC3E}">
        <p14:creationId xmlns:p14="http://schemas.microsoft.com/office/powerpoint/2010/main" val="806757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C4EDC6-D22C-4409-A189-5CC8C3CCF1B9}"/>
              </a:ext>
            </a:extLst>
          </p:cNvPr>
          <p:cNvSpPr/>
          <p:nvPr/>
        </p:nvSpPr>
        <p:spPr>
          <a:xfrm>
            <a:off x="438150" y="2114550"/>
            <a:ext cx="2438400" cy="1485900"/>
          </a:xfrm>
          <a:prstGeom prst="rect">
            <a:avLst/>
          </a:prstGeom>
          <a:solidFill>
            <a:schemeClr val="accent6">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Left</a:t>
            </a:r>
          </a:p>
          <a:p>
            <a:pPr algn="ctr"/>
            <a:r>
              <a:rPr lang="en-US" sz="3200" dirty="0">
                <a:solidFill>
                  <a:srgbClr val="000000"/>
                </a:solidFill>
              </a:rPr>
              <a:t> Canaan</a:t>
            </a:r>
          </a:p>
        </p:txBody>
      </p:sp>
      <p:sp>
        <p:nvSpPr>
          <p:cNvPr id="5" name="Rectangle 4">
            <a:extLst>
              <a:ext uri="{FF2B5EF4-FFF2-40B4-BE49-F238E27FC236}">
                <a16:creationId xmlns:a16="http://schemas.microsoft.com/office/drawing/2014/main" id="{A40C9930-28C9-41B8-8B57-6629F47EEC07}"/>
              </a:ext>
            </a:extLst>
          </p:cNvPr>
          <p:cNvSpPr/>
          <p:nvPr/>
        </p:nvSpPr>
        <p:spPr>
          <a:xfrm>
            <a:off x="4724400" y="2114550"/>
            <a:ext cx="2628900" cy="1485900"/>
          </a:xfrm>
          <a:prstGeom prst="rect">
            <a:avLst/>
          </a:prstGeom>
          <a:solidFill>
            <a:schemeClr val="accent6">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Enslaved in Egypt</a:t>
            </a:r>
          </a:p>
        </p:txBody>
      </p:sp>
      <p:sp>
        <p:nvSpPr>
          <p:cNvPr id="6" name="Rectangle 5">
            <a:extLst>
              <a:ext uri="{FF2B5EF4-FFF2-40B4-BE49-F238E27FC236}">
                <a16:creationId xmlns:a16="http://schemas.microsoft.com/office/drawing/2014/main" id="{01FAE64E-5426-4B51-A813-517530B75AEA}"/>
              </a:ext>
            </a:extLst>
          </p:cNvPr>
          <p:cNvSpPr/>
          <p:nvPr/>
        </p:nvSpPr>
        <p:spPr>
          <a:xfrm>
            <a:off x="9201150" y="2114550"/>
            <a:ext cx="2476500" cy="1485900"/>
          </a:xfrm>
          <a:prstGeom prst="rect">
            <a:avLst/>
          </a:prstGeom>
          <a:solidFill>
            <a:schemeClr val="accent6">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Exalted by God </a:t>
            </a:r>
          </a:p>
        </p:txBody>
      </p:sp>
      <p:sp>
        <p:nvSpPr>
          <p:cNvPr id="7" name="Arrow: Right 6">
            <a:extLst>
              <a:ext uri="{FF2B5EF4-FFF2-40B4-BE49-F238E27FC236}">
                <a16:creationId xmlns:a16="http://schemas.microsoft.com/office/drawing/2014/main" id="{BF7F397B-7688-4555-B4E6-358DB3B96D76}"/>
              </a:ext>
            </a:extLst>
          </p:cNvPr>
          <p:cNvSpPr/>
          <p:nvPr/>
        </p:nvSpPr>
        <p:spPr>
          <a:xfrm>
            <a:off x="3200400" y="2524125"/>
            <a:ext cx="1200150" cy="666750"/>
          </a:xfrm>
          <a:prstGeom prst="right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1EA70B9A-37C6-40E4-90EE-C3899528AB03}"/>
              </a:ext>
            </a:extLst>
          </p:cNvPr>
          <p:cNvSpPr/>
          <p:nvPr/>
        </p:nvSpPr>
        <p:spPr>
          <a:xfrm>
            <a:off x="7677150" y="2524125"/>
            <a:ext cx="1200150" cy="666750"/>
          </a:xfrm>
          <a:prstGeom prst="right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C7F11A-749C-4BEE-9687-694A697DCE74}"/>
              </a:ext>
            </a:extLst>
          </p:cNvPr>
          <p:cNvSpPr/>
          <p:nvPr/>
        </p:nvSpPr>
        <p:spPr>
          <a:xfrm>
            <a:off x="4248150" y="1123950"/>
            <a:ext cx="3429000" cy="552450"/>
          </a:xfrm>
          <a:prstGeom prst="rect">
            <a:avLst/>
          </a:prstGeom>
          <a:solidFill>
            <a:schemeClr val="tx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0000"/>
                </a:solidFill>
              </a:rPr>
              <a:t>Joseph</a:t>
            </a:r>
          </a:p>
        </p:txBody>
      </p:sp>
    </p:spTree>
    <p:extLst>
      <p:ext uri="{BB962C8B-B14F-4D97-AF65-F5344CB8AC3E}">
        <p14:creationId xmlns:p14="http://schemas.microsoft.com/office/powerpoint/2010/main" val="358801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C4EDC6-D22C-4409-A189-5CC8C3CCF1B9}"/>
              </a:ext>
            </a:extLst>
          </p:cNvPr>
          <p:cNvSpPr/>
          <p:nvPr/>
        </p:nvSpPr>
        <p:spPr>
          <a:xfrm>
            <a:off x="438150" y="2114550"/>
            <a:ext cx="2438400" cy="1485900"/>
          </a:xfrm>
          <a:prstGeom prst="rect">
            <a:avLst/>
          </a:prstGeom>
          <a:solidFill>
            <a:schemeClr val="accent6">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Left</a:t>
            </a:r>
          </a:p>
          <a:p>
            <a:pPr algn="ctr"/>
            <a:r>
              <a:rPr lang="en-US" sz="3200" dirty="0">
                <a:solidFill>
                  <a:srgbClr val="000000"/>
                </a:solidFill>
              </a:rPr>
              <a:t> Canaan</a:t>
            </a:r>
          </a:p>
        </p:txBody>
      </p:sp>
      <p:sp>
        <p:nvSpPr>
          <p:cNvPr id="5" name="Rectangle 4">
            <a:extLst>
              <a:ext uri="{FF2B5EF4-FFF2-40B4-BE49-F238E27FC236}">
                <a16:creationId xmlns:a16="http://schemas.microsoft.com/office/drawing/2014/main" id="{A40C9930-28C9-41B8-8B57-6629F47EEC07}"/>
              </a:ext>
            </a:extLst>
          </p:cNvPr>
          <p:cNvSpPr/>
          <p:nvPr/>
        </p:nvSpPr>
        <p:spPr>
          <a:xfrm>
            <a:off x="4724400" y="2114550"/>
            <a:ext cx="2628900" cy="1485900"/>
          </a:xfrm>
          <a:prstGeom prst="rect">
            <a:avLst/>
          </a:prstGeom>
          <a:solidFill>
            <a:schemeClr val="accent6">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Enslaved in Egypt</a:t>
            </a:r>
          </a:p>
        </p:txBody>
      </p:sp>
      <p:sp>
        <p:nvSpPr>
          <p:cNvPr id="6" name="Rectangle 5">
            <a:extLst>
              <a:ext uri="{FF2B5EF4-FFF2-40B4-BE49-F238E27FC236}">
                <a16:creationId xmlns:a16="http://schemas.microsoft.com/office/drawing/2014/main" id="{01FAE64E-5426-4B51-A813-517530B75AEA}"/>
              </a:ext>
            </a:extLst>
          </p:cNvPr>
          <p:cNvSpPr/>
          <p:nvPr/>
        </p:nvSpPr>
        <p:spPr>
          <a:xfrm>
            <a:off x="9201150" y="2114550"/>
            <a:ext cx="2476500" cy="1485900"/>
          </a:xfrm>
          <a:prstGeom prst="rect">
            <a:avLst/>
          </a:prstGeom>
          <a:solidFill>
            <a:schemeClr val="accent6">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Exalted by God </a:t>
            </a:r>
          </a:p>
        </p:txBody>
      </p:sp>
      <p:sp>
        <p:nvSpPr>
          <p:cNvPr id="7" name="Arrow: Right 6">
            <a:extLst>
              <a:ext uri="{FF2B5EF4-FFF2-40B4-BE49-F238E27FC236}">
                <a16:creationId xmlns:a16="http://schemas.microsoft.com/office/drawing/2014/main" id="{BF7F397B-7688-4555-B4E6-358DB3B96D76}"/>
              </a:ext>
            </a:extLst>
          </p:cNvPr>
          <p:cNvSpPr/>
          <p:nvPr/>
        </p:nvSpPr>
        <p:spPr>
          <a:xfrm>
            <a:off x="3200400" y="2524125"/>
            <a:ext cx="1200150" cy="666750"/>
          </a:xfrm>
          <a:prstGeom prst="right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1EA70B9A-37C6-40E4-90EE-C3899528AB03}"/>
              </a:ext>
            </a:extLst>
          </p:cNvPr>
          <p:cNvSpPr/>
          <p:nvPr/>
        </p:nvSpPr>
        <p:spPr>
          <a:xfrm>
            <a:off x="7677150" y="2524125"/>
            <a:ext cx="1200150" cy="666750"/>
          </a:xfrm>
          <a:prstGeom prst="right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C7F11A-749C-4BEE-9687-694A697DCE74}"/>
              </a:ext>
            </a:extLst>
          </p:cNvPr>
          <p:cNvSpPr/>
          <p:nvPr/>
        </p:nvSpPr>
        <p:spPr>
          <a:xfrm>
            <a:off x="4248150" y="1123950"/>
            <a:ext cx="3429000" cy="552450"/>
          </a:xfrm>
          <a:prstGeom prst="rect">
            <a:avLst/>
          </a:prstGeom>
          <a:solidFill>
            <a:schemeClr val="tx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0000"/>
                </a:solidFill>
              </a:rPr>
              <a:t>Israelites</a:t>
            </a:r>
          </a:p>
        </p:txBody>
      </p:sp>
    </p:spTree>
    <p:extLst>
      <p:ext uri="{BB962C8B-B14F-4D97-AF65-F5344CB8AC3E}">
        <p14:creationId xmlns:p14="http://schemas.microsoft.com/office/powerpoint/2010/main" val="2716427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a:xfrm>
            <a:off x="1327052" y="332333"/>
            <a:ext cx="9509760" cy="1233424"/>
          </a:xfrm>
        </p:spPr>
        <p:txBody>
          <a:bodyPr anchor="t"/>
          <a:lstStyle/>
          <a:p>
            <a:r>
              <a:rPr lang="en-US" dirty="0"/>
              <a:t>Ch. 41:53-57 </a:t>
            </a:r>
            <a:r>
              <a:rPr lang="en-US" dirty="0">
                <a:solidFill>
                  <a:srgbClr val="C00000"/>
                </a:solidFill>
              </a:rPr>
              <a:t>The Famine </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745587" y="949045"/>
            <a:ext cx="11110823" cy="4869519"/>
          </a:xfrm>
        </p:spPr>
        <p:txBody>
          <a:bodyPr>
            <a:normAutofit/>
          </a:bodyPr>
          <a:lstStyle/>
          <a:p>
            <a:pPr marL="45720" indent="0">
              <a:buNone/>
            </a:pPr>
            <a:r>
              <a:rPr lang="en-US" sz="2800" dirty="0">
                <a:solidFill>
                  <a:srgbClr val="000000"/>
                </a:solidFill>
              </a:rPr>
              <a:t>The seven years of plenty that occurred in the land of Egypt came to an end,</a:t>
            </a:r>
            <a:r>
              <a:rPr lang="en-US" sz="2800" baseline="30000" dirty="0">
                <a:solidFill>
                  <a:srgbClr val="000000"/>
                </a:solidFill>
              </a:rPr>
              <a:t> </a:t>
            </a:r>
            <a:r>
              <a:rPr lang="en-US" sz="2800" dirty="0">
                <a:solidFill>
                  <a:srgbClr val="000000"/>
                </a:solidFill>
              </a:rPr>
              <a:t>and the seven years of famine began to come, as Joseph had said. There was famine in all lands, but in all the land of Egypt there was bread. When all the land of Egypt was famished, the people cried to Pharaoh for bread. Pharaoh said to all the Egyptians, “Go to Joseph. What he says to you, do.”</a:t>
            </a:r>
          </a:p>
          <a:p>
            <a:pPr marL="45720" indent="0">
              <a:buNone/>
            </a:pPr>
            <a:r>
              <a:rPr lang="en-US" sz="2800" dirty="0">
                <a:solidFill>
                  <a:srgbClr val="000000"/>
                </a:solidFill>
              </a:rPr>
              <a:t>So when the famine had spread over all the land, Joseph opened all the storehouses and sold to the Egyptians, for the famine was severe in the land of Egypt. Moreover, all the earth came to Egypt to Joseph to buy grain, because the famine was severe over all the earth.</a:t>
            </a:r>
          </a:p>
          <a:p>
            <a:pPr marL="45720" indent="0">
              <a:buNone/>
            </a:pPr>
            <a:endParaRPr lang="en-US" sz="2800" b="1" dirty="0">
              <a:solidFill>
                <a:srgbClr val="000000"/>
              </a:solidFill>
            </a:endParaRPr>
          </a:p>
        </p:txBody>
      </p:sp>
      <p:sp>
        <p:nvSpPr>
          <p:cNvPr id="4" name="Rectangle 3">
            <a:extLst>
              <a:ext uri="{FF2B5EF4-FFF2-40B4-BE49-F238E27FC236}">
                <a16:creationId xmlns:a16="http://schemas.microsoft.com/office/drawing/2014/main" id="{55B84E45-51CE-429D-8936-691B966F3B36}"/>
              </a:ext>
            </a:extLst>
          </p:cNvPr>
          <p:cNvSpPr/>
          <p:nvPr/>
        </p:nvSpPr>
        <p:spPr>
          <a:xfrm>
            <a:off x="889292" y="5449232"/>
            <a:ext cx="9629944" cy="523220"/>
          </a:xfrm>
          <a:prstGeom prst="rect">
            <a:avLst/>
          </a:prstGeom>
          <a:solidFill>
            <a:schemeClr val="accent3">
              <a:lumMod val="40000"/>
              <a:lumOff val="60000"/>
            </a:schemeClr>
          </a:solidFill>
          <a:ln>
            <a:solidFill>
              <a:srgbClr val="000000"/>
            </a:solidFill>
          </a:ln>
        </p:spPr>
        <p:txBody>
          <a:bodyPr wrap="none">
            <a:spAutoFit/>
          </a:bodyPr>
          <a:lstStyle/>
          <a:p>
            <a:r>
              <a:rPr lang="en-US" sz="2800" dirty="0">
                <a:solidFill>
                  <a:srgbClr val="000000"/>
                </a:solidFill>
              </a:rPr>
              <a:t>“…in you all the families of the earth shall be blessed.” (Gen 12)</a:t>
            </a:r>
            <a:r>
              <a:rPr lang="en-US" sz="2800" baseline="30000" dirty="0">
                <a:solidFill>
                  <a:srgbClr val="000000"/>
                </a:solidFill>
              </a:rPr>
              <a:t>    </a:t>
            </a:r>
            <a:endParaRPr lang="en-US" sz="2800" dirty="0">
              <a:solidFill>
                <a:srgbClr val="000000"/>
              </a:solidFill>
            </a:endParaRPr>
          </a:p>
        </p:txBody>
      </p:sp>
    </p:spTree>
    <p:extLst>
      <p:ext uri="{BB962C8B-B14F-4D97-AF65-F5344CB8AC3E}">
        <p14:creationId xmlns:p14="http://schemas.microsoft.com/office/powerpoint/2010/main" val="165733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a:xfrm>
            <a:off x="1327052" y="332333"/>
            <a:ext cx="9509760" cy="1233424"/>
          </a:xfrm>
        </p:spPr>
        <p:txBody>
          <a:bodyPr anchor="t"/>
          <a:lstStyle/>
          <a:p>
            <a:r>
              <a:rPr lang="en-US" dirty="0"/>
              <a:t>Ch. 42:6-9 </a:t>
            </a:r>
            <a:r>
              <a:rPr lang="en-US" dirty="0">
                <a:solidFill>
                  <a:srgbClr val="C00000"/>
                </a:solidFill>
              </a:rPr>
              <a:t>Brothers Arrive </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745587" y="949045"/>
            <a:ext cx="11110823" cy="4869519"/>
          </a:xfrm>
        </p:spPr>
        <p:txBody>
          <a:bodyPr>
            <a:normAutofit/>
          </a:bodyPr>
          <a:lstStyle/>
          <a:p>
            <a:pPr marL="45720" indent="0">
              <a:buNone/>
            </a:pPr>
            <a:r>
              <a:rPr lang="en-US" sz="2800" dirty="0">
                <a:solidFill>
                  <a:srgbClr val="000000"/>
                </a:solidFill>
              </a:rPr>
              <a:t>Now Joseph was governor over the land. He was the one who sold to all the people of the land. And Joseph's brothers came and bowed themselves before him with their faces to the ground. Joseph saw his brothers and recognized them, but he treated them like strangers and spoke roughly to them. “Where do you come from?” he said. They said, “From the land of Canaan, to buy food.” And Joseph recognized his brothers, but they did not recognize him. And Joseph remembered the dreams that he had dreamed of them.</a:t>
            </a:r>
            <a:endParaRPr lang="en-US" sz="2800" b="1" dirty="0">
              <a:solidFill>
                <a:srgbClr val="000000"/>
              </a:solidFill>
            </a:endParaRPr>
          </a:p>
        </p:txBody>
      </p:sp>
    </p:spTree>
    <p:extLst>
      <p:ext uri="{BB962C8B-B14F-4D97-AF65-F5344CB8AC3E}">
        <p14:creationId xmlns:p14="http://schemas.microsoft.com/office/powerpoint/2010/main" val="93935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a:xfrm>
            <a:off x="1327052" y="332333"/>
            <a:ext cx="9509760" cy="1233424"/>
          </a:xfrm>
        </p:spPr>
        <p:txBody>
          <a:bodyPr anchor="t"/>
          <a:lstStyle/>
          <a:p>
            <a:r>
              <a:rPr lang="en-US" dirty="0"/>
              <a:t>Ch. 42:21-26</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745587" y="949045"/>
            <a:ext cx="11110823" cy="4869519"/>
          </a:xfrm>
        </p:spPr>
        <p:txBody>
          <a:bodyPr>
            <a:normAutofit/>
          </a:bodyPr>
          <a:lstStyle/>
          <a:p>
            <a:pPr marL="45720" indent="0">
              <a:buNone/>
            </a:pPr>
            <a:r>
              <a:rPr lang="en-US" sz="2800" dirty="0">
                <a:solidFill>
                  <a:srgbClr val="000000"/>
                </a:solidFill>
              </a:rPr>
              <a:t>Then they said to one another, “In truth we are guilty concerning our brother, in that we saw the distress of his soul, when he begged us and we did not listen. That is why this distress has come upon us.” And Reuben answered them, “Did I not tell you not to sin against the boy? But you did not listen. So now there comes a reckoning for his blood.” </a:t>
            </a:r>
          </a:p>
          <a:p>
            <a:pPr marL="45720" indent="0">
              <a:buNone/>
            </a:pPr>
            <a:r>
              <a:rPr lang="en-US" sz="2800" dirty="0">
                <a:solidFill>
                  <a:srgbClr val="000000"/>
                </a:solidFill>
              </a:rPr>
              <a:t>…And he took Simeon from them and bound him before their eyes. And Joseph gave orders to fill their bags with grain, and to replace every man's money in his sack, and to give them provisions for the journey. This was done for them.</a:t>
            </a:r>
          </a:p>
          <a:p>
            <a:pPr marL="45720" indent="0">
              <a:buNone/>
            </a:pPr>
            <a:r>
              <a:rPr lang="en-US" sz="2800" dirty="0">
                <a:solidFill>
                  <a:srgbClr val="000000"/>
                </a:solidFill>
              </a:rPr>
              <a:t>Then they loaded their donkeys with their grain and departed.</a:t>
            </a:r>
          </a:p>
          <a:p>
            <a:pPr marL="45720" indent="0">
              <a:buNone/>
            </a:pPr>
            <a:endParaRPr lang="en-US" sz="2800" b="1" dirty="0">
              <a:solidFill>
                <a:srgbClr val="000000"/>
              </a:solidFill>
            </a:endParaRPr>
          </a:p>
        </p:txBody>
      </p:sp>
    </p:spTree>
    <p:extLst>
      <p:ext uri="{BB962C8B-B14F-4D97-AF65-F5344CB8AC3E}">
        <p14:creationId xmlns:p14="http://schemas.microsoft.com/office/powerpoint/2010/main" val="2433113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a:xfrm>
            <a:off x="1327052" y="332333"/>
            <a:ext cx="9509760" cy="1233424"/>
          </a:xfrm>
        </p:spPr>
        <p:txBody>
          <a:bodyPr anchor="t"/>
          <a:lstStyle/>
          <a:p>
            <a:r>
              <a:rPr lang="en-US" dirty="0"/>
              <a:t>Ch. 42:36</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745587" y="949045"/>
            <a:ext cx="11110823" cy="1375055"/>
          </a:xfrm>
        </p:spPr>
        <p:txBody>
          <a:bodyPr>
            <a:normAutofit/>
          </a:bodyPr>
          <a:lstStyle/>
          <a:p>
            <a:pPr marL="45720" indent="0">
              <a:buNone/>
            </a:pPr>
            <a:r>
              <a:rPr lang="en-US" sz="2800" dirty="0">
                <a:solidFill>
                  <a:srgbClr val="000000"/>
                </a:solidFill>
              </a:rPr>
              <a:t>And Jacob their father said to them, “You have bereaved me of my children: Joseph is no more, and Simeon is no more, and now you would take Benjamin. </a:t>
            </a:r>
            <a:endParaRPr lang="en-US" sz="2800" b="1" dirty="0">
              <a:solidFill>
                <a:srgbClr val="000000"/>
              </a:solidFill>
            </a:endParaRPr>
          </a:p>
        </p:txBody>
      </p:sp>
      <p:sp>
        <p:nvSpPr>
          <p:cNvPr id="4" name="Content Placeholder 2">
            <a:extLst>
              <a:ext uri="{FF2B5EF4-FFF2-40B4-BE49-F238E27FC236}">
                <a16:creationId xmlns:a16="http://schemas.microsoft.com/office/drawing/2014/main" id="{A10D068D-2439-4828-8548-71C41321AF2B}"/>
              </a:ext>
            </a:extLst>
          </p:cNvPr>
          <p:cNvSpPr txBox="1">
            <a:spLocks/>
          </p:cNvSpPr>
          <p:nvPr/>
        </p:nvSpPr>
        <p:spPr>
          <a:xfrm>
            <a:off x="745587" y="2720695"/>
            <a:ext cx="11110823" cy="1375055"/>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a:lstStyle>
          <a:p>
            <a:pPr marL="45720" indent="0">
              <a:buNone/>
            </a:pPr>
            <a:r>
              <a:rPr lang="en-US" sz="2800" dirty="0">
                <a:solidFill>
                  <a:srgbClr val="000000"/>
                </a:solidFill>
              </a:rPr>
              <a:t>Then Reuben said to his father, “Kill my two sons if I do not bring him back to you. Put him in my hands, and I will bring him back to you.”</a:t>
            </a:r>
            <a:endParaRPr lang="en-US" sz="2800" b="1" dirty="0">
              <a:solidFill>
                <a:srgbClr val="000000"/>
              </a:solidFill>
            </a:endParaRPr>
          </a:p>
        </p:txBody>
      </p:sp>
      <p:sp>
        <p:nvSpPr>
          <p:cNvPr id="5" name="Rectangle 4">
            <a:extLst>
              <a:ext uri="{FF2B5EF4-FFF2-40B4-BE49-F238E27FC236}">
                <a16:creationId xmlns:a16="http://schemas.microsoft.com/office/drawing/2014/main" id="{EAD2B73D-BBBA-4101-8BE0-26747A604EFE}"/>
              </a:ext>
            </a:extLst>
          </p:cNvPr>
          <p:cNvSpPr/>
          <p:nvPr/>
        </p:nvSpPr>
        <p:spPr>
          <a:xfrm>
            <a:off x="745587" y="3408222"/>
            <a:ext cx="11110823" cy="2246769"/>
          </a:xfrm>
          <a:prstGeom prst="rect">
            <a:avLst/>
          </a:prstGeom>
        </p:spPr>
        <p:txBody>
          <a:bodyPr wrap="square">
            <a:spAutoFit/>
          </a:bodyPr>
          <a:lstStyle/>
          <a:p>
            <a:r>
              <a:rPr lang="en-US" sz="2800" dirty="0">
                <a:solidFill>
                  <a:srgbClr val="000000"/>
                </a:solidFill>
              </a:rPr>
              <a:t>And Judah said to Israel his father, “Send the boy with me, and we will arise and go, that we may live and not die, both we and you and also our little ones. I will be a pledge of his safety. From my hand you shall require him. If I do not bring him back to you and set him before you, then let me bear the blame forever.</a:t>
            </a:r>
          </a:p>
        </p:txBody>
      </p:sp>
    </p:spTree>
    <p:extLst>
      <p:ext uri="{BB962C8B-B14F-4D97-AF65-F5344CB8AC3E}">
        <p14:creationId xmlns:p14="http://schemas.microsoft.com/office/powerpoint/2010/main" val="33357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p:txBody>
          <a:bodyPr anchor="t"/>
          <a:lstStyle/>
          <a:p>
            <a:r>
              <a:rPr lang="en-US" dirty="0"/>
              <a:t>Genesis 39:1-6 </a:t>
            </a:r>
            <a:r>
              <a:rPr lang="en-US" dirty="0">
                <a:solidFill>
                  <a:srgbClr val="C00000"/>
                </a:solidFill>
              </a:rPr>
              <a:t>Joseph in Potiphar’s House</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368489" y="1160060"/>
            <a:ext cx="11656734" cy="4869519"/>
          </a:xfrm>
        </p:spPr>
        <p:txBody>
          <a:bodyPr>
            <a:normAutofit/>
          </a:bodyPr>
          <a:lstStyle/>
          <a:p>
            <a:pPr marL="45720" indent="0">
              <a:buNone/>
            </a:pPr>
            <a:r>
              <a:rPr lang="en-US" sz="2400" dirty="0">
                <a:solidFill>
                  <a:srgbClr val="000000"/>
                </a:solidFill>
              </a:rPr>
              <a:t>Now Joseph had been brought down to Egypt, and Potiphar, an officer of Pharaoh, the captain of the guard, an Egyptian, had bought him from the Ishmaelites who had brought him down there. The </a:t>
            </a:r>
            <a:r>
              <a:rPr lang="en-US" sz="2400" cap="small" dirty="0">
                <a:solidFill>
                  <a:srgbClr val="000000"/>
                </a:solidFill>
              </a:rPr>
              <a:t>Lord</a:t>
            </a:r>
            <a:r>
              <a:rPr lang="en-US" sz="2400" dirty="0">
                <a:solidFill>
                  <a:srgbClr val="000000"/>
                </a:solidFill>
              </a:rPr>
              <a:t> was with Joseph, and he became a successful man, and he was in the house of his Egyptian master. His master saw that the </a:t>
            </a:r>
            <a:r>
              <a:rPr lang="en-US" sz="2400" cap="small" dirty="0">
                <a:solidFill>
                  <a:srgbClr val="000000"/>
                </a:solidFill>
              </a:rPr>
              <a:t>Lord</a:t>
            </a:r>
            <a:r>
              <a:rPr lang="en-US" sz="2400" dirty="0">
                <a:solidFill>
                  <a:srgbClr val="000000"/>
                </a:solidFill>
              </a:rPr>
              <a:t> was with him and that the </a:t>
            </a:r>
            <a:r>
              <a:rPr lang="en-US" sz="2400" cap="small" dirty="0">
                <a:solidFill>
                  <a:srgbClr val="000000"/>
                </a:solidFill>
              </a:rPr>
              <a:t>Lord</a:t>
            </a:r>
            <a:r>
              <a:rPr lang="en-US" sz="2400" dirty="0">
                <a:solidFill>
                  <a:srgbClr val="000000"/>
                </a:solidFill>
              </a:rPr>
              <a:t> caused all that he did to succeed in his hands. So Joseph found favor in his sight and attended him, and he made him overseer of his house and put him in charge of all that he had. From the time that he made him overseer in his house and over all that he had, the </a:t>
            </a:r>
            <a:r>
              <a:rPr lang="en-US" sz="2400" cap="small" dirty="0">
                <a:solidFill>
                  <a:srgbClr val="000000"/>
                </a:solidFill>
              </a:rPr>
              <a:t>Lord</a:t>
            </a:r>
            <a:r>
              <a:rPr lang="en-US" sz="2400" dirty="0">
                <a:solidFill>
                  <a:srgbClr val="000000"/>
                </a:solidFill>
              </a:rPr>
              <a:t> blessed the Egyptian's house for Joseph's sake; the blessing of the </a:t>
            </a:r>
            <a:r>
              <a:rPr lang="en-US" sz="2400" cap="small" dirty="0">
                <a:solidFill>
                  <a:srgbClr val="000000"/>
                </a:solidFill>
              </a:rPr>
              <a:t>Lord</a:t>
            </a:r>
            <a:r>
              <a:rPr lang="en-US" sz="2400" dirty="0">
                <a:solidFill>
                  <a:srgbClr val="000000"/>
                </a:solidFill>
              </a:rPr>
              <a:t> was on all that he had, in house and field. So he left all that he had in Joseph's charge, and because of him he had no concern about anything but the food he ate.</a:t>
            </a:r>
          </a:p>
          <a:p>
            <a:pPr marL="45720" indent="0">
              <a:buNone/>
            </a:pPr>
            <a:endParaRPr lang="en-US" sz="2400" dirty="0">
              <a:solidFill>
                <a:srgbClr val="000000"/>
              </a:solidFill>
            </a:endParaRPr>
          </a:p>
          <a:p>
            <a:pPr marL="45720" indent="0">
              <a:buNone/>
            </a:pPr>
            <a:endParaRPr lang="en-US" sz="2400" dirty="0">
              <a:solidFill>
                <a:srgbClr val="000000"/>
              </a:solidFill>
            </a:endParaRPr>
          </a:p>
        </p:txBody>
      </p:sp>
    </p:spTree>
    <p:extLst>
      <p:ext uri="{BB962C8B-B14F-4D97-AF65-F5344CB8AC3E}">
        <p14:creationId xmlns:p14="http://schemas.microsoft.com/office/powerpoint/2010/main" val="348845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a:xfrm>
            <a:off x="1327052" y="332333"/>
            <a:ext cx="9509760" cy="1233424"/>
          </a:xfrm>
        </p:spPr>
        <p:txBody>
          <a:bodyPr anchor="t"/>
          <a:lstStyle/>
          <a:p>
            <a:r>
              <a:rPr lang="en-US" dirty="0"/>
              <a:t>Ch. 38:6-11</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745587" y="949045"/>
            <a:ext cx="11110823" cy="5185055"/>
          </a:xfrm>
        </p:spPr>
        <p:txBody>
          <a:bodyPr>
            <a:normAutofit/>
          </a:bodyPr>
          <a:lstStyle/>
          <a:p>
            <a:pPr marL="45720" indent="0">
              <a:buNone/>
            </a:pPr>
            <a:r>
              <a:rPr lang="en-US" sz="2800" dirty="0">
                <a:solidFill>
                  <a:srgbClr val="000000"/>
                </a:solidFill>
              </a:rPr>
              <a:t>But </a:t>
            </a:r>
            <a:r>
              <a:rPr lang="en-US" sz="2800" dirty="0" err="1">
                <a:solidFill>
                  <a:srgbClr val="000000"/>
                </a:solidFill>
              </a:rPr>
              <a:t>Er</a:t>
            </a:r>
            <a:r>
              <a:rPr lang="en-US" sz="2800" dirty="0">
                <a:solidFill>
                  <a:srgbClr val="000000"/>
                </a:solidFill>
              </a:rPr>
              <a:t>, Judah's firstborn, was wicked in the sight of the </a:t>
            </a:r>
            <a:r>
              <a:rPr lang="en-US" sz="2800" cap="small" dirty="0">
                <a:solidFill>
                  <a:srgbClr val="000000"/>
                </a:solidFill>
              </a:rPr>
              <a:t>Lord</a:t>
            </a:r>
            <a:r>
              <a:rPr lang="en-US" sz="2800" dirty="0">
                <a:solidFill>
                  <a:srgbClr val="000000"/>
                </a:solidFill>
              </a:rPr>
              <a:t>, and the </a:t>
            </a:r>
            <a:r>
              <a:rPr lang="en-US" sz="2800" cap="small" dirty="0">
                <a:solidFill>
                  <a:srgbClr val="000000"/>
                </a:solidFill>
              </a:rPr>
              <a:t>Lord</a:t>
            </a:r>
            <a:r>
              <a:rPr lang="en-US" sz="2800" dirty="0">
                <a:solidFill>
                  <a:srgbClr val="000000"/>
                </a:solidFill>
              </a:rPr>
              <a:t> put him to death. </a:t>
            </a:r>
          </a:p>
          <a:p>
            <a:pPr marL="45720" indent="0">
              <a:buNone/>
            </a:pPr>
            <a:r>
              <a:rPr lang="en-US" sz="2800" dirty="0">
                <a:solidFill>
                  <a:srgbClr val="000000"/>
                </a:solidFill>
              </a:rPr>
              <a:t>And what [Onan] did was wicked in the sight of the </a:t>
            </a:r>
            <a:r>
              <a:rPr lang="en-US" sz="2800" cap="small" dirty="0">
                <a:solidFill>
                  <a:srgbClr val="000000"/>
                </a:solidFill>
              </a:rPr>
              <a:t>Lord</a:t>
            </a:r>
            <a:r>
              <a:rPr lang="en-US" sz="2800" dirty="0">
                <a:solidFill>
                  <a:srgbClr val="000000"/>
                </a:solidFill>
              </a:rPr>
              <a:t>, and he put him to death also. </a:t>
            </a:r>
            <a:endParaRPr lang="en-US" sz="2800" baseline="30000" dirty="0">
              <a:solidFill>
                <a:srgbClr val="000000"/>
              </a:solidFill>
            </a:endParaRPr>
          </a:p>
          <a:p>
            <a:pPr marL="45720" indent="0">
              <a:buNone/>
            </a:pPr>
            <a:r>
              <a:rPr lang="en-US" sz="2800" dirty="0">
                <a:solidFill>
                  <a:srgbClr val="000000"/>
                </a:solidFill>
              </a:rPr>
              <a:t>Then Judah said to Tamar his daughter-in-law, “Remain a widow in your father's house, till </a:t>
            </a:r>
            <a:r>
              <a:rPr lang="en-US" sz="2800" dirty="0" err="1">
                <a:solidFill>
                  <a:srgbClr val="000000"/>
                </a:solidFill>
              </a:rPr>
              <a:t>Shelah</a:t>
            </a:r>
            <a:r>
              <a:rPr lang="en-US" sz="2800" dirty="0">
                <a:solidFill>
                  <a:srgbClr val="000000"/>
                </a:solidFill>
              </a:rPr>
              <a:t> my son grows up”—for he feared that he would die, like his brothers. So Tamar went and remained in her father's house.</a:t>
            </a:r>
            <a:endParaRPr lang="en-US" sz="2800" b="1" dirty="0">
              <a:solidFill>
                <a:srgbClr val="000000"/>
              </a:solidFill>
            </a:endParaRPr>
          </a:p>
        </p:txBody>
      </p:sp>
    </p:spTree>
    <p:extLst>
      <p:ext uri="{BB962C8B-B14F-4D97-AF65-F5344CB8AC3E}">
        <p14:creationId xmlns:p14="http://schemas.microsoft.com/office/powerpoint/2010/main" val="362253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629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92CCA-48C0-44D3-A634-0B03C58F87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A50861-93FC-45E4-93C7-0CB0991EB1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9581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p:txBody>
          <a:bodyPr anchor="t"/>
          <a:lstStyle/>
          <a:p>
            <a:r>
              <a:rPr lang="en-US" dirty="0"/>
              <a:t>Genesis 39:1-6 </a:t>
            </a:r>
            <a:r>
              <a:rPr lang="en-US" dirty="0">
                <a:solidFill>
                  <a:srgbClr val="C00000"/>
                </a:solidFill>
              </a:rPr>
              <a:t>Joseph in Potiphar’s House</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368489" y="1160060"/>
            <a:ext cx="11656734" cy="3552617"/>
          </a:xfrm>
        </p:spPr>
        <p:txBody>
          <a:bodyPr>
            <a:normAutofit/>
          </a:bodyPr>
          <a:lstStyle/>
          <a:p>
            <a:pPr marL="45720" indent="0">
              <a:buNone/>
            </a:pPr>
            <a:r>
              <a:rPr lang="en-US" sz="2400" dirty="0">
                <a:solidFill>
                  <a:srgbClr val="000000"/>
                </a:solidFill>
              </a:rPr>
              <a:t>Now Joseph had been brought down to Egypt, and Potiphar, an officer of Pharaoh, the captain of the guard, an Egyptian, had bought him from the Ishmaelites who had brought him down there. </a:t>
            </a:r>
            <a:r>
              <a:rPr lang="en-US" sz="2400" dirty="0">
                <a:solidFill>
                  <a:srgbClr val="FF0000"/>
                </a:solidFill>
              </a:rPr>
              <a:t>The </a:t>
            </a:r>
            <a:r>
              <a:rPr lang="en-US" sz="2400" cap="small" dirty="0">
                <a:solidFill>
                  <a:srgbClr val="FF0000"/>
                </a:solidFill>
              </a:rPr>
              <a:t>Lord</a:t>
            </a:r>
            <a:r>
              <a:rPr lang="en-US" sz="2400" dirty="0">
                <a:solidFill>
                  <a:srgbClr val="FF0000"/>
                </a:solidFill>
              </a:rPr>
              <a:t> was with Joseph</a:t>
            </a:r>
            <a:r>
              <a:rPr lang="en-US" sz="2400" dirty="0">
                <a:solidFill>
                  <a:srgbClr val="000000"/>
                </a:solidFill>
              </a:rPr>
              <a:t>, and he became a successful man, and he was in the house of his Egyptian master. His master saw that </a:t>
            </a:r>
            <a:r>
              <a:rPr lang="en-US" sz="2400" dirty="0">
                <a:solidFill>
                  <a:srgbClr val="FF0000"/>
                </a:solidFill>
              </a:rPr>
              <a:t>the </a:t>
            </a:r>
            <a:r>
              <a:rPr lang="en-US" sz="2400" cap="small" dirty="0">
                <a:solidFill>
                  <a:srgbClr val="FF0000"/>
                </a:solidFill>
              </a:rPr>
              <a:t>Lord</a:t>
            </a:r>
            <a:r>
              <a:rPr lang="en-US" sz="2400" dirty="0">
                <a:solidFill>
                  <a:srgbClr val="FF0000"/>
                </a:solidFill>
              </a:rPr>
              <a:t> was with him </a:t>
            </a:r>
            <a:r>
              <a:rPr lang="en-US" sz="2400" dirty="0">
                <a:solidFill>
                  <a:srgbClr val="000000"/>
                </a:solidFill>
              </a:rPr>
              <a:t>and that the </a:t>
            </a:r>
            <a:r>
              <a:rPr lang="en-US" sz="2400" cap="small" dirty="0">
                <a:solidFill>
                  <a:srgbClr val="FF0000"/>
                </a:solidFill>
              </a:rPr>
              <a:t>Lord</a:t>
            </a:r>
            <a:r>
              <a:rPr lang="en-US" sz="2400" dirty="0">
                <a:solidFill>
                  <a:srgbClr val="FF0000"/>
                </a:solidFill>
              </a:rPr>
              <a:t> caused all that he did to succeed </a:t>
            </a:r>
            <a:r>
              <a:rPr lang="en-US" sz="2400" dirty="0">
                <a:solidFill>
                  <a:srgbClr val="000000"/>
                </a:solidFill>
              </a:rPr>
              <a:t>in his hands. So Joseph found favor in his sight and attended him, and he made him overseer of his house and put him in charge of all that he had. From the time that he made him overseer in his house and over all that he had, the </a:t>
            </a:r>
            <a:r>
              <a:rPr lang="en-US" sz="2400" cap="small" dirty="0">
                <a:solidFill>
                  <a:srgbClr val="FF0000"/>
                </a:solidFill>
              </a:rPr>
              <a:t>Lord</a:t>
            </a:r>
            <a:r>
              <a:rPr lang="en-US" sz="2400" dirty="0">
                <a:solidFill>
                  <a:srgbClr val="FF0000"/>
                </a:solidFill>
              </a:rPr>
              <a:t> blessed the Egyptian's house for Joseph's sake; the blessing of the </a:t>
            </a:r>
            <a:r>
              <a:rPr lang="en-US" sz="2400" cap="small" dirty="0">
                <a:solidFill>
                  <a:srgbClr val="FF0000"/>
                </a:solidFill>
              </a:rPr>
              <a:t>Lord</a:t>
            </a:r>
            <a:r>
              <a:rPr lang="en-US" sz="2400" dirty="0">
                <a:solidFill>
                  <a:srgbClr val="FF0000"/>
                </a:solidFill>
              </a:rPr>
              <a:t> was on all that he had, in house and field. </a:t>
            </a:r>
            <a:r>
              <a:rPr lang="en-US" sz="2400" dirty="0">
                <a:solidFill>
                  <a:srgbClr val="000000"/>
                </a:solidFill>
              </a:rPr>
              <a:t>So he left all that he had in Joseph's charge, and because of him he had no concern about anything but the food he ate.</a:t>
            </a:r>
          </a:p>
          <a:p>
            <a:pPr marL="45720" indent="0">
              <a:buNone/>
            </a:pPr>
            <a:endParaRPr lang="en-US" sz="2400" dirty="0">
              <a:solidFill>
                <a:srgbClr val="000000"/>
              </a:solidFill>
            </a:endParaRPr>
          </a:p>
          <a:p>
            <a:pPr marL="45720" indent="0">
              <a:buNone/>
            </a:pPr>
            <a:endParaRPr lang="en-US" sz="2400" dirty="0">
              <a:solidFill>
                <a:srgbClr val="000000"/>
              </a:solidFill>
            </a:endParaRPr>
          </a:p>
        </p:txBody>
      </p:sp>
      <p:sp>
        <p:nvSpPr>
          <p:cNvPr id="5" name="TextBox 4">
            <a:extLst>
              <a:ext uri="{FF2B5EF4-FFF2-40B4-BE49-F238E27FC236}">
                <a16:creationId xmlns:a16="http://schemas.microsoft.com/office/drawing/2014/main" id="{59063210-F918-4B8E-9B70-57E78869BF0B}"/>
              </a:ext>
            </a:extLst>
          </p:cNvPr>
          <p:cNvSpPr txBox="1"/>
          <p:nvPr/>
        </p:nvSpPr>
        <p:spPr>
          <a:xfrm>
            <a:off x="368489" y="5120640"/>
            <a:ext cx="11420237" cy="461665"/>
          </a:xfrm>
          <a:prstGeom prst="rect">
            <a:avLst/>
          </a:prstGeom>
          <a:solidFill>
            <a:schemeClr val="accent3">
              <a:lumMod val="40000"/>
              <a:lumOff val="60000"/>
            </a:schemeClr>
          </a:solidFill>
          <a:ln>
            <a:solidFill>
              <a:srgbClr val="000000"/>
            </a:solidFill>
          </a:ln>
        </p:spPr>
        <p:txBody>
          <a:bodyPr wrap="square" rtlCol="0">
            <a:spAutoFit/>
          </a:bodyPr>
          <a:lstStyle/>
          <a:p>
            <a:pPr marL="45720" lvl="0" indent="0">
              <a:buClr>
                <a:srgbClr val="263050"/>
              </a:buClr>
              <a:buNone/>
            </a:pPr>
            <a:r>
              <a:rPr lang="en-US" sz="2400" dirty="0">
                <a:solidFill>
                  <a:srgbClr val="000000"/>
                </a:solidFill>
              </a:rPr>
              <a:t>“…and I will bless you and make your name great, so that you will be a blessing.” (Gen 12) </a:t>
            </a:r>
          </a:p>
        </p:txBody>
      </p:sp>
    </p:spTree>
    <p:extLst>
      <p:ext uri="{BB962C8B-B14F-4D97-AF65-F5344CB8AC3E}">
        <p14:creationId xmlns:p14="http://schemas.microsoft.com/office/powerpoint/2010/main" val="376594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p:txBody>
          <a:bodyPr anchor="t"/>
          <a:lstStyle/>
          <a:p>
            <a:r>
              <a:rPr lang="en-US" dirty="0"/>
              <a:t>Genesis 39:20-23 </a:t>
            </a:r>
            <a:r>
              <a:rPr lang="en-US" dirty="0">
                <a:solidFill>
                  <a:srgbClr val="C00000"/>
                </a:solidFill>
              </a:rPr>
              <a:t>Joseph in Prison </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368489" y="1160060"/>
            <a:ext cx="11656734" cy="4869519"/>
          </a:xfrm>
        </p:spPr>
        <p:txBody>
          <a:bodyPr>
            <a:normAutofit/>
          </a:bodyPr>
          <a:lstStyle/>
          <a:p>
            <a:pPr marL="45720" indent="0">
              <a:buNone/>
            </a:pPr>
            <a:r>
              <a:rPr lang="en-US" sz="2400" dirty="0">
                <a:solidFill>
                  <a:srgbClr val="000000"/>
                </a:solidFill>
              </a:rPr>
              <a:t>And Joseph's master took him and put him into the prison, the place where the king's prisoners were confined, and he was there in prison. But the </a:t>
            </a:r>
            <a:r>
              <a:rPr lang="en-US" sz="2400" cap="small" dirty="0">
                <a:solidFill>
                  <a:srgbClr val="000000"/>
                </a:solidFill>
              </a:rPr>
              <a:t>Lord</a:t>
            </a:r>
            <a:r>
              <a:rPr lang="en-US" sz="2400" dirty="0">
                <a:solidFill>
                  <a:srgbClr val="000000"/>
                </a:solidFill>
              </a:rPr>
              <a:t> was with Joseph and showed him steadfast love and gave him favor in the sight of the keeper of the prison. And the keeper of the prison put Joseph in charge of all the prisoners who were in the prison. Whatever was done there, he was the one who did it. The keeper of the prison paid no attention to anything that was in Joseph's charge, because the </a:t>
            </a:r>
            <a:r>
              <a:rPr lang="en-US" sz="2400" cap="small" dirty="0">
                <a:solidFill>
                  <a:srgbClr val="000000"/>
                </a:solidFill>
              </a:rPr>
              <a:t>Lord</a:t>
            </a:r>
            <a:r>
              <a:rPr lang="en-US" sz="2400" dirty="0">
                <a:solidFill>
                  <a:srgbClr val="000000"/>
                </a:solidFill>
              </a:rPr>
              <a:t> was with him. And whatever he did, the </a:t>
            </a:r>
            <a:r>
              <a:rPr lang="en-US" sz="2400" cap="small" dirty="0">
                <a:solidFill>
                  <a:srgbClr val="000000"/>
                </a:solidFill>
              </a:rPr>
              <a:t>Lord</a:t>
            </a:r>
            <a:r>
              <a:rPr lang="en-US" sz="2400" dirty="0">
                <a:solidFill>
                  <a:srgbClr val="000000"/>
                </a:solidFill>
              </a:rPr>
              <a:t> made it succeed.</a:t>
            </a:r>
          </a:p>
        </p:txBody>
      </p:sp>
    </p:spTree>
    <p:extLst>
      <p:ext uri="{BB962C8B-B14F-4D97-AF65-F5344CB8AC3E}">
        <p14:creationId xmlns:p14="http://schemas.microsoft.com/office/powerpoint/2010/main" val="170255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p:txBody>
          <a:bodyPr anchor="t"/>
          <a:lstStyle/>
          <a:p>
            <a:r>
              <a:rPr lang="en-US" dirty="0"/>
              <a:t>Genesis 39:20-23 </a:t>
            </a:r>
            <a:r>
              <a:rPr lang="en-US" dirty="0">
                <a:solidFill>
                  <a:srgbClr val="C00000"/>
                </a:solidFill>
              </a:rPr>
              <a:t>Joseph in Prison </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368489" y="1160060"/>
            <a:ext cx="11656734" cy="4869519"/>
          </a:xfrm>
        </p:spPr>
        <p:txBody>
          <a:bodyPr>
            <a:normAutofit/>
          </a:bodyPr>
          <a:lstStyle/>
          <a:p>
            <a:pPr marL="45720" indent="0">
              <a:buNone/>
            </a:pPr>
            <a:r>
              <a:rPr lang="en-US" sz="2400" dirty="0">
                <a:solidFill>
                  <a:srgbClr val="000000"/>
                </a:solidFill>
              </a:rPr>
              <a:t>And Joseph's master took him and put him into the prison, the place where the king's prisoners were confined, and he was there in prison</a:t>
            </a:r>
            <a:r>
              <a:rPr lang="en-US" sz="2400" dirty="0">
                <a:solidFill>
                  <a:srgbClr val="FF0000"/>
                </a:solidFill>
              </a:rPr>
              <a:t>. But the </a:t>
            </a:r>
            <a:r>
              <a:rPr lang="en-US" sz="2400" cap="small" dirty="0">
                <a:solidFill>
                  <a:srgbClr val="FF0000"/>
                </a:solidFill>
              </a:rPr>
              <a:t>Lord</a:t>
            </a:r>
            <a:r>
              <a:rPr lang="en-US" sz="2400" dirty="0">
                <a:solidFill>
                  <a:srgbClr val="FF0000"/>
                </a:solidFill>
              </a:rPr>
              <a:t> was with Joseph and showed him steadfast love and gave him favor</a:t>
            </a:r>
            <a:r>
              <a:rPr lang="en-US" sz="2400" dirty="0">
                <a:solidFill>
                  <a:srgbClr val="000000"/>
                </a:solidFill>
              </a:rPr>
              <a:t> in the sight of the keeper of the prison. And the keeper of the prison put Joseph in charge of all the prisoners who were in the prison. Whatever was done there, he was the one who did it. The keeper of the prison paid no attention to anything that was in Joseph's charge, </a:t>
            </a:r>
            <a:r>
              <a:rPr lang="en-US" sz="2400" dirty="0">
                <a:solidFill>
                  <a:srgbClr val="FF0000"/>
                </a:solidFill>
              </a:rPr>
              <a:t>because the </a:t>
            </a:r>
            <a:r>
              <a:rPr lang="en-US" sz="2400" cap="small" dirty="0">
                <a:solidFill>
                  <a:srgbClr val="FF0000"/>
                </a:solidFill>
              </a:rPr>
              <a:t>Lord</a:t>
            </a:r>
            <a:r>
              <a:rPr lang="en-US" sz="2400" dirty="0">
                <a:solidFill>
                  <a:srgbClr val="FF0000"/>
                </a:solidFill>
              </a:rPr>
              <a:t> was with him</a:t>
            </a:r>
            <a:r>
              <a:rPr lang="en-US" sz="2400" dirty="0">
                <a:solidFill>
                  <a:srgbClr val="000000"/>
                </a:solidFill>
              </a:rPr>
              <a:t>. And whatever he did, </a:t>
            </a:r>
            <a:r>
              <a:rPr lang="en-US" sz="2400" dirty="0">
                <a:solidFill>
                  <a:srgbClr val="FF0000"/>
                </a:solidFill>
              </a:rPr>
              <a:t>the </a:t>
            </a:r>
            <a:r>
              <a:rPr lang="en-US" sz="2400" cap="small" dirty="0">
                <a:solidFill>
                  <a:srgbClr val="FF0000"/>
                </a:solidFill>
              </a:rPr>
              <a:t>Lord</a:t>
            </a:r>
            <a:r>
              <a:rPr lang="en-US" sz="2400" dirty="0">
                <a:solidFill>
                  <a:srgbClr val="FF0000"/>
                </a:solidFill>
              </a:rPr>
              <a:t> made it succeed</a:t>
            </a:r>
            <a:r>
              <a:rPr lang="en-US" sz="2400" dirty="0">
                <a:solidFill>
                  <a:srgbClr val="000000"/>
                </a:solidFill>
              </a:rPr>
              <a:t>.</a:t>
            </a:r>
          </a:p>
        </p:txBody>
      </p:sp>
    </p:spTree>
    <p:extLst>
      <p:ext uri="{BB962C8B-B14F-4D97-AF65-F5344CB8AC3E}">
        <p14:creationId xmlns:p14="http://schemas.microsoft.com/office/powerpoint/2010/main" val="375032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56C5-1272-4070-9D0A-AB93C0F1B1D0}"/>
              </a:ext>
            </a:extLst>
          </p:cNvPr>
          <p:cNvSpPr>
            <a:spLocks noGrp="1"/>
          </p:cNvSpPr>
          <p:nvPr>
            <p:ph type="title"/>
          </p:nvPr>
        </p:nvSpPr>
        <p:spPr>
          <a:xfrm>
            <a:off x="999926" y="467360"/>
            <a:ext cx="9509760" cy="1233424"/>
          </a:xfrm>
        </p:spPr>
        <p:txBody>
          <a:bodyPr anchor="t"/>
          <a:lstStyle/>
          <a:p>
            <a:r>
              <a:rPr lang="en-US" dirty="0"/>
              <a:t>37:19-30 </a:t>
            </a:r>
            <a:r>
              <a:rPr lang="en-US" dirty="0">
                <a:solidFill>
                  <a:srgbClr val="C00000"/>
                </a:solidFill>
              </a:rPr>
              <a:t>Sold by His Brothers  </a:t>
            </a:r>
          </a:p>
        </p:txBody>
      </p:sp>
      <p:sp>
        <p:nvSpPr>
          <p:cNvPr id="3" name="Content Placeholder 2">
            <a:extLst>
              <a:ext uri="{FF2B5EF4-FFF2-40B4-BE49-F238E27FC236}">
                <a16:creationId xmlns:a16="http://schemas.microsoft.com/office/drawing/2014/main" id="{297C60F9-ECE8-4125-8DEC-5F9A1F68440C}"/>
              </a:ext>
            </a:extLst>
          </p:cNvPr>
          <p:cNvSpPr>
            <a:spLocks noGrp="1"/>
          </p:cNvSpPr>
          <p:nvPr>
            <p:ph idx="1"/>
          </p:nvPr>
        </p:nvSpPr>
        <p:spPr>
          <a:xfrm>
            <a:off x="600501" y="1255594"/>
            <a:ext cx="10877266" cy="4773985"/>
          </a:xfrm>
        </p:spPr>
        <p:txBody>
          <a:bodyPr>
            <a:normAutofit/>
          </a:bodyPr>
          <a:lstStyle/>
          <a:p>
            <a:pPr marL="45720" indent="0">
              <a:buNone/>
            </a:pPr>
            <a:r>
              <a:rPr lang="en-US" sz="2400" dirty="0">
                <a:solidFill>
                  <a:srgbClr val="000000"/>
                </a:solidFill>
              </a:rPr>
              <a:t>They said to one another, “Here comes this dreamer. Come now, let us kill him and throw him into one of the </a:t>
            </a:r>
            <a:r>
              <a:rPr lang="en-US" sz="2400" dirty="0">
                <a:solidFill>
                  <a:srgbClr val="FF0000"/>
                </a:solidFill>
              </a:rPr>
              <a:t>pits. </a:t>
            </a:r>
            <a:r>
              <a:rPr lang="en-US" sz="2400" dirty="0">
                <a:solidFill>
                  <a:srgbClr val="000000"/>
                </a:solidFill>
              </a:rPr>
              <a:t>…</a:t>
            </a:r>
            <a:r>
              <a:rPr lang="en-US" sz="2400" baseline="30000" dirty="0">
                <a:solidFill>
                  <a:srgbClr val="000000"/>
                </a:solidFill>
              </a:rPr>
              <a:t> </a:t>
            </a:r>
            <a:r>
              <a:rPr lang="en-US" sz="2400" dirty="0">
                <a:solidFill>
                  <a:srgbClr val="000000"/>
                </a:solidFill>
              </a:rPr>
              <a:t>And Reuben said to them, “Shed no blood; throw him into this </a:t>
            </a:r>
            <a:r>
              <a:rPr lang="en-US" sz="2400" dirty="0">
                <a:solidFill>
                  <a:srgbClr val="FF0000"/>
                </a:solidFill>
              </a:rPr>
              <a:t>pit</a:t>
            </a:r>
            <a:r>
              <a:rPr lang="en-US" sz="2400" dirty="0">
                <a:solidFill>
                  <a:srgbClr val="000000"/>
                </a:solidFill>
              </a:rPr>
              <a:t> here in the wilderness, but do not lay a hand on him”…And they took him and threw him into a </a:t>
            </a:r>
            <a:r>
              <a:rPr lang="en-US" sz="2400" dirty="0">
                <a:solidFill>
                  <a:srgbClr val="FF0000"/>
                </a:solidFill>
              </a:rPr>
              <a:t>pit</a:t>
            </a:r>
            <a:r>
              <a:rPr lang="en-US" sz="2400" dirty="0">
                <a:solidFill>
                  <a:srgbClr val="000000"/>
                </a:solidFill>
              </a:rPr>
              <a:t>. The </a:t>
            </a:r>
            <a:r>
              <a:rPr lang="en-US" sz="2400" dirty="0">
                <a:solidFill>
                  <a:srgbClr val="FF0000"/>
                </a:solidFill>
              </a:rPr>
              <a:t>pit</a:t>
            </a:r>
            <a:r>
              <a:rPr lang="en-US" sz="2400" dirty="0">
                <a:solidFill>
                  <a:srgbClr val="000000"/>
                </a:solidFill>
              </a:rPr>
              <a:t> was empty; there was no water in it.</a:t>
            </a:r>
          </a:p>
          <a:p>
            <a:pPr marL="45720" indent="0">
              <a:buNone/>
            </a:pPr>
            <a:r>
              <a:rPr lang="en-US" sz="2400" dirty="0">
                <a:solidFill>
                  <a:srgbClr val="000000"/>
                </a:solidFill>
              </a:rPr>
              <a:t>…Then Judah said to his brothers, “What profit is it if we kill our brother and conceal his blood? Come, let us sell him to the Ishmaelites, and let not our hand be upon him, for he is our brother, our own flesh.” And his brothers listened to him. Then Midianite traders passed by. And they drew Joseph up and lifted him out of the </a:t>
            </a:r>
            <a:r>
              <a:rPr lang="en-US" sz="2400" dirty="0">
                <a:solidFill>
                  <a:srgbClr val="FF0000"/>
                </a:solidFill>
              </a:rPr>
              <a:t>pit</a:t>
            </a:r>
            <a:r>
              <a:rPr lang="en-US" sz="2400" dirty="0">
                <a:solidFill>
                  <a:srgbClr val="000000"/>
                </a:solidFill>
              </a:rPr>
              <a:t>, and sold him to the Ishmaelites for twenty shekels of silver. They took Joseph to Egypt.</a:t>
            </a:r>
          </a:p>
          <a:p>
            <a:pPr marL="45720" indent="0">
              <a:buNone/>
            </a:pPr>
            <a:r>
              <a:rPr lang="en-US" sz="2400" dirty="0">
                <a:solidFill>
                  <a:srgbClr val="000000"/>
                </a:solidFill>
              </a:rPr>
              <a:t>When Reuben returned to the </a:t>
            </a:r>
            <a:r>
              <a:rPr lang="en-US" sz="2400" dirty="0">
                <a:solidFill>
                  <a:srgbClr val="FF0000"/>
                </a:solidFill>
              </a:rPr>
              <a:t>pit</a:t>
            </a:r>
            <a:r>
              <a:rPr lang="en-US" sz="2400" dirty="0">
                <a:solidFill>
                  <a:srgbClr val="000000"/>
                </a:solidFill>
              </a:rPr>
              <a:t> and saw that Joseph was not in the </a:t>
            </a:r>
            <a:r>
              <a:rPr lang="en-US" sz="2400" dirty="0">
                <a:solidFill>
                  <a:srgbClr val="FF0000"/>
                </a:solidFill>
              </a:rPr>
              <a:t>pit</a:t>
            </a:r>
            <a:r>
              <a:rPr lang="en-US" sz="2400" dirty="0">
                <a:solidFill>
                  <a:srgbClr val="000000"/>
                </a:solidFill>
              </a:rPr>
              <a:t>, he tore his clothes and returned to his brothers and said, “The boy is gone, and I, where shall I go?” </a:t>
            </a:r>
          </a:p>
          <a:p>
            <a:pPr marL="45720" indent="0">
              <a:buNone/>
            </a:pPr>
            <a:endParaRPr lang="en-US" dirty="0"/>
          </a:p>
        </p:txBody>
      </p:sp>
    </p:spTree>
    <p:extLst>
      <p:ext uri="{BB962C8B-B14F-4D97-AF65-F5344CB8AC3E}">
        <p14:creationId xmlns:p14="http://schemas.microsoft.com/office/powerpoint/2010/main" val="217527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p:txBody>
          <a:bodyPr anchor="t"/>
          <a:lstStyle/>
          <a:p>
            <a:r>
              <a:rPr lang="en-US" dirty="0"/>
              <a:t>Ch. 40:13-15 </a:t>
            </a:r>
            <a:r>
              <a:rPr lang="en-US" dirty="0">
                <a:solidFill>
                  <a:srgbClr val="C00000"/>
                </a:solidFill>
              </a:rPr>
              <a:t>Cupbearers Dream Interpreted </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368489" y="1160060"/>
            <a:ext cx="11656734" cy="4869519"/>
          </a:xfrm>
        </p:spPr>
        <p:txBody>
          <a:bodyPr>
            <a:normAutofit/>
          </a:bodyPr>
          <a:lstStyle/>
          <a:p>
            <a:pPr marL="45720" indent="0">
              <a:buNone/>
            </a:pPr>
            <a:r>
              <a:rPr lang="en-US" sz="2400" dirty="0">
                <a:solidFill>
                  <a:srgbClr val="000000"/>
                </a:solidFill>
              </a:rPr>
              <a:t>“In three days Pharaoh will lift up your head and restore you to your office, and you shall place Pharaoh's cup in his hand as formerly, when you were his cupbearer. Only remember me, when it is well with you, and please do me the kindness to mention me to Pharaoh, and so get me out of this house. For I was indeed stolen out of the land of the Hebrews, and here also I have done nothing that they should put me into the </a:t>
            </a:r>
            <a:r>
              <a:rPr lang="en-US" sz="2400" dirty="0">
                <a:solidFill>
                  <a:srgbClr val="FF0000"/>
                </a:solidFill>
              </a:rPr>
              <a:t>pit</a:t>
            </a:r>
            <a:r>
              <a:rPr lang="en-US" sz="2400" dirty="0">
                <a:solidFill>
                  <a:srgbClr val="000000"/>
                </a:solidFill>
              </a:rPr>
              <a:t>.”</a:t>
            </a:r>
          </a:p>
          <a:p>
            <a:pPr marL="45720" indent="0">
              <a:buNone/>
            </a:pPr>
            <a:endParaRPr lang="en-US" sz="2400" dirty="0">
              <a:solidFill>
                <a:srgbClr val="000000"/>
              </a:solidFill>
            </a:endParaRPr>
          </a:p>
          <a:p>
            <a:pPr marL="45720" indent="0">
              <a:buNone/>
            </a:pPr>
            <a:endParaRPr lang="en-US" sz="2400" dirty="0">
              <a:solidFill>
                <a:srgbClr val="000000"/>
              </a:solidFill>
            </a:endParaRPr>
          </a:p>
          <a:p>
            <a:pPr marL="45720" indent="0">
              <a:buNone/>
            </a:pPr>
            <a:r>
              <a:rPr lang="en-US" sz="2400" dirty="0">
                <a:solidFill>
                  <a:srgbClr val="000000"/>
                </a:solidFill>
              </a:rPr>
              <a:t>Yet the chief cupbearer did not remember Joseph, but forgot him. (vs. 23)</a:t>
            </a:r>
          </a:p>
        </p:txBody>
      </p:sp>
    </p:spTree>
    <p:extLst>
      <p:ext uri="{BB962C8B-B14F-4D97-AF65-F5344CB8AC3E}">
        <p14:creationId xmlns:p14="http://schemas.microsoft.com/office/powerpoint/2010/main" val="1798661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DF69-600E-4925-9DC3-9DC5C23546CF}"/>
              </a:ext>
            </a:extLst>
          </p:cNvPr>
          <p:cNvSpPr>
            <a:spLocks noGrp="1"/>
          </p:cNvSpPr>
          <p:nvPr>
            <p:ph type="title"/>
          </p:nvPr>
        </p:nvSpPr>
        <p:spPr/>
        <p:txBody>
          <a:bodyPr anchor="t"/>
          <a:lstStyle/>
          <a:p>
            <a:r>
              <a:rPr lang="en-US" dirty="0"/>
              <a:t>Ch. 41:14</a:t>
            </a:r>
          </a:p>
        </p:txBody>
      </p:sp>
      <p:sp>
        <p:nvSpPr>
          <p:cNvPr id="3" name="Content Placeholder 2">
            <a:extLst>
              <a:ext uri="{FF2B5EF4-FFF2-40B4-BE49-F238E27FC236}">
                <a16:creationId xmlns:a16="http://schemas.microsoft.com/office/drawing/2014/main" id="{3DF92330-33F9-46BC-A201-522A6F885819}"/>
              </a:ext>
            </a:extLst>
          </p:cNvPr>
          <p:cNvSpPr>
            <a:spLocks noGrp="1"/>
          </p:cNvSpPr>
          <p:nvPr>
            <p:ph idx="1"/>
          </p:nvPr>
        </p:nvSpPr>
        <p:spPr>
          <a:xfrm>
            <a:off x="368489" y="1160060"/>
            <a:ext cx="11656734" cy="4869519"/>
          </a:xfrm>
        </p:spPr>
        <p:txBody>
          <a:bodyPr>
            <a:normAutofit/>
          </a:bodyPr>
          <a:lstStyle/>
          <a:p>
            <a:pPr marL="45720" indent="0">
              <a:buNone/>
            </a:pPr>
            <a:r>
              <a:rPr lang="en-US" sz="2400" dirty="0">
                <a:solidFill>
                  <a:srgbClr val="000000"/>
                </a:solidFill>
              </a:rPr>
              <a:t>Then Pharaoh sent and called Joseph, and they quickly brought him out of the </a:t>
            </a:r>
            <a:r>
              <a:rPr lang="en-US" sz="2400" b="1" dirty="0">
                <a:solidFill>
                  <a:srgbClr val="FF0000"/>
                </a:solidFill>
              </a:rPr>
              <a:t>pit.</a:t>
            </a:r>
            <a:r>
              <a:rPr lang="en-US" sz="2400" dirty="0">
                <a:solidFill>
                  <a:srgbClr val="000000"/>
                </a:solidFill>
              </a:rPr>
              <a:t> And when he had shaved himself and changed his clothes, he came in before Pharaoh. </a:t>
            </a:r>
          </a:p>
        </p:txBody>
      </p:sp>
    </p:spTree>
    <p:extLst>
      <p:ext uri="{BB962C8B-B14F-4D97-AF65-F5344CB8AC3E}">
        <p14:creationId xmlns:p14="http://schemas.microsoft.com/office/powerpoint/2010/main" val="392200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D98B70-1D73-4AC0-AAB9-EBC690618EC9}"/>
              </a:ext>
            </a:extLst>
          </p:cNvPr>
          <p:cNvSpPr/>
          <p:nvPr/>
        </p:nvSpPr>
        <p:spPr>
          <a:xfrm>
            <a:off x="859808" y="1665027"/>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Brothers’ sheaves bow down to Joseph’s sheaf</a:t>
            </a:r>
          </a:p>
        </p:txBody>
      </p:sp>
      <p:sp>
        <p:nvSpPr>
          <p:cNvPr id="5" name="Rectangle 4">
            <a:extLst>
              <a:ext uri="{FF2B5EF4-FFF2-40B4-BE49-F238E27FC236}">
                <a16:creationId xmlns:a16="http://schemas.microsoft.com/office/drawing/2014/main" id="{901E6EFC-87FF-4C19-BCA8-220F79420809}"/>
              </a:ext>
            </a:extLst>
          </p:cNvPr>
          <p:cNvSpPr/>
          <p:nvPr/>
        </p:nvSpPr>
        <p:spPr>
          <a:xfrm>
            <a:off x="859808" y="4164842"/>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Sun, Moon, and 11 stars bow down to Joseph</a:t>
            </a:r>
          </a:p>
        </p:txBody>
      </p:sp>
      <p:sp>
        <p:nvSpPr>
          <p:cNvPr id="6" name="Rectangle 5">
            <a:extLst>
              <a:ext uri="{FF2B5EF4-FFF2-40B4-BE49-F238E27FC236}">
                <a16:creationId xmlns:a16="http://schemas.microsoft.com/office/drawing/2014/main" id="{33BA1ACA-9D2D-4A0B-A924-62BB36BB0D31}"/>
              </a:ext>
            </a:extLst>
          </p:cNvPr>
          <p:cNvSpPr/>
          <p:nvPr/>
        </p:nvSpPr>
        <p:spPr>
          <a:xfrm>
            <a:off x="5065594" y="1665027"/>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Vine with 3 branches/ Cupbearer fills cup and gives to Pharaoh</a:t>
            </a:r>
          </a:p>
        </p:txBody>
      </p:sp>
      <p:sp>
        <p:nvSpPr>
          <p:cNvPr id="7" name="Rectangle 6">
            <a:extLst>
              <a:ext uri="{FF2B5EF4-FFF2-40B4-BE49-F238E27FC236}">
                <a16:creationId xmlns:a16="http://schemas.microsoft.com/office/drawing/2014/main" id="{298D970F-16A8-4AC6-BC48-960E69830DE3}"/>
              </a:ext>
            </a:extLst>
          </p:cNvPr>
          <p:cNvSpPr/>
          <p:nvPr/>
        </p:nvSpPr>
        <p:spPr>
          <a:xfrm>
            <a:off x="5065594" y="4164842"/>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3 cake baskets on baker’s head/ birds eating  from top basket</a:t>
            </a:r>
          </a:p>
        </p:txBody>
      </p:sp>
      <p:sp>
        <p:nvSpPr>
          <p:cNvPr id="8" name="Rectangle 7">
            <a:extLst>
              <a:ext uri="{FF2B5EF4-FFF2-40B4-BE49-F238E27FC236}">
                <a16:creationId xmlns:a16="http://schemas.microsoft.com/office/drawing/2014/main" id="{7C0B1C9E-B06E-4641-A524-BAD29C9FF48D}"/>
              </a:ext>
            </a:extLst>
          </p:cNvPr>
          <p:cNvSpPr/>
          <p:nvPr/>
        </p:nvSpPr>
        <p:spPr>
          <a:xfrm>
            <a:off x="9476096" y="1665027"/>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7 plump cows came from Nile/ 7 thin cows came and ate them</a:t>
            </a:r>
          </a:p>
        </p:txBody>
      </p:sp>
      <p:sp>
        <p:nvSpPr>
          <p:cNvPr id="9" name="Rectangle 8">
            <a:extLst>
              <a:ext uri="{FF2B5EF4-FFF2-40B4-BE49-F238E27FC236}">
                <a16:creationId xmlns:a16="http://schemas.microsoft.com/office/drawing/2014/main" id="{04FBC706-5577-40C5-A3FB-C04B2154D18D}"/>
              </a:ext>
            </a:extLst>
          </p:cNvPr>
          <p:cNvSpPr/>
          <p:nvPr/>
        </p:nvSpPr>
        <p:spPr>
          <a:xfrm>
            <a:off x="9476096" y="4164842"/>
            <a:ext cx="1760561" cy="2333767"/>
          </a:xfrm>
          <a:prstGeom prst="rect">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rPr>
              <a:t>7 plump ears of grain/ 7 withered ears ate them</a:t>
            </a:r>
          </a:p>
        </p:txBody>
      </p:sp>
      <p:sp>
        <p:nvSpPr>
          <p:cNvPr id="10" name="TextBox 9">
            <a:extLst>
              <a:ext uri="{FF2B5EF4-FFF2-40B4-BE49-F238E27FC236}">
                <a16:creationId xmlns:a16="http://schemas.microsoft.com/office/drawing/2014/main" id="{3A22F7CD-4A2F-4F93-8072-246FE2920AAE}"/>
              </a:ext>
            </a:extLst>
          </p:cNvPr>
          <p:cNvSpPr txBox="1"/>
          <p:nvPr/>
        </p:nvSpPr>
        <p:spPr>
          <a:xfrm>
            <a:off x="1141863" y="1058783"/>
            <a:ext cx="2197289" cy="523220"/>
          </a:xfrm>
          <a:prstGeom prst="rect">
            <a:avLst/>
          </a:prstGeom>
          <a:noFill/>
        </p:spPr>
        <p:txBody>
          <a:bodyPr wrap="square" rtlCol="0">
            <a:spAutoFit/>
          </a:bodyPr>
          <a:lstStyle/>
          <a:p>
            <a:r>
              <a:rPr lang="en-US" sz="2800" dirty="0">
                <a:solidFill>
                  <a:srgbClr val="000000"/>
                </a:solidFill>
              </a:rPr>
              <a:t>Joseph</a:t>
            </a:r>
          </a:p>
        </p:txBody>
      </p:sp>
      <p:sp>
        <p:nvSpPr>
          <p:cNvPr id="11" name="TextBox 10">
            <a:extLst>
              <a:ext uri="{FF2B5EF4-FFF2-40B4-BE49-F238E27FC236}">
                <a16:creationId xmlns:a16="http://schemas.microsoft.com/office/drawing/2014/main" id="{56F7BC27-E245-41DC-BF70-7DBC49A4CA2D}"/>
              </a:ext>
            </a:extLst>
          </p:cNvPr>
          <p:cNvSpPr txBox="1"/>
          <p:nvPr/>
        </p:nvSpPr>
        <p:spPr>
          <a:xfrm>
            <a:off x="4527644" y="1058783"/>
            <a:ext cx="2836459" cy="523220"/>
          </a:xfrm>
          <a:prstGeom prst="rect">
            <a:avLst/>
          </a:prstGeom>
          <a:noFill/>
        </p:spPr>
        <p:txBody>
          <a:bodyPr wrap="square" rtlCol="0">
            <a:spAutoFit/>
          </a:bodyPr>
          <a:lstStyle/>
          <a:p>
            <a:r>
              <a:rPr lang="en-US" sz="2800" dirty="0">
                <a:solidFill>
                  <a:srgbClr val="000000"/>
                </a:solidFill>
              </a:rPr>
              <a:t>Cupbearer/ Baker</a:t>
            </a:r>
          </a:p>
        </p:txBody>
      </p:sp>
      <p:sp>
        <p:nvSpPr>
          <p:cNvPr id="12" name="TextBox 11">
            <a:extLst>
              <a:ext uri="{FF2B5EF4-FFF2-40B4-BE49-F238E27FC236}">
                <a16:creationId xmlns:a16="http://schemas.microsoft.com/office/drawing/2014/main" id="{7169BBCF-9757-4E27-A83A-C8669115B74F}"/>
              </a:ext>
            </a:extLst>
          </p:cNvPr>
          <p:cNvSpPr txBox="1"/>
          <p:nvPr/>
        </p:nvSpPr>
        <p:spPr>
          <a:xfrm>
            <a:off x="9610299" y="1058783"/>
            <a:ext cx="2197289" cy="523220"/>
          </a:xfrm>
          <a:prstGeom prst="rect">
            <a:avLst/>
          </a:prstGeom>
          <a:noFill/>
        </p:spPr>
        <p:txBody>
          <a:bodyPr wrap="square" rtlCol="0">
            <a:spAutoFit/>
          </a:bodyPr>
          <a:lstStyle/>
          <a:p>
            <a:r>
              <a:rPr lang="en-US" sz="2800" dirty="0">
                <a:solidFill>
                  <a:srgbClr val="000000"/>
                </a:solidFill>
              </a:rPr>
              <a:t>Pharaoh</a:t>
            </a:r>
          </a:p>
        </p:txBody>
      </p:sp>
      <p:sp>
        <p:nvSpPr>
          <p:cNvPr id="13" name="Title 1">
            <a:extLst>
              <a:ext uri="{FF2B5EF4-FFF2-40B4-BE49-F238E27FC236}">
                <a16:creationId xmlns:a16="http://schemas.microsoft.com/office/drawing/2014/main" id="{C18F0997-4920-430A-80E5-620818C035E7}"/>
              </a:ext>
            </a:extLst>
          </p:cNvPr>
          <p:cNvSpPr>
            <a:spLocks noGrp="1"/>
          </p:cNvSpPr>
          <p:nvPr>
            <p:ph type="title"/>
          </p:nvPr>
        </p:nvSpPr>
        <p:spPr>
          <a:xfrm>
            <a:off x="4231032" y="123573"/>
            <a:ext cx="3133071" cy="568124"/>
          </a:xfrm>
          <a:solidFill>
            <a:schemeClr val="accent3">
              <a:lumMod val="40000"/>
              <a:lumOff val="60000"/>
            </a:schemeClr>
          </a:solidFill>
          <a:ln>
            <a:solidFill>
              <a:srgbClr val="000000"/>
            </a:solidFill>
          </a:ln>
        </p:spPr>
        <p:txBody>
          <a:bodyPr anchor="t"/>
          <a:lstStyle/>
          <a:p>
            <a:pPr algn="ctr"/>
            <a:r>
              <a:rPr lang="en-US" dirty="0"/>
              <a:t>Dreams </a:t>
            </a:r>
          </a:p>
        </p:txBody>
      </p:sp>
    </p:spTree>
    <p:extLst>
      <p:ext uri="{BB962C8B-B14F-4D97-AF65-F5344CB8AC3E}">
        <p14:creationId xmlns:p14="http://schemas.microsoft.com/office/powerpoint/2010/main" val="161797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Lst>
  </p:timing>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1968</TotalTime>
  <Words>2035</Words>
  <Application>Microsoft Office PowerPoint</Application>
  <PresentationFormat>Widescreen</PresentationFormat>
  <Paragraphs>96</Paragraphs>
  <Slides>22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Corbel</vt:lpstr>
      <vt:lpstr>Dubai Medium</vt:lpstr>
      <vt:lpstr>Euphemia</vt:lpstr>
      <vt:lpstr>Georgia</vt:lpstr>
      <vt:lpstr>Banded Design Blue 16x9</vt:lpstr>
      <vt:lpstr>God’s Covenant</vt:lpstr>
      <vt:lpstr>Genesis 39:1-6 Joseph in Potiphar’s House</vt:lpstr>
      <vt:lpstr>Genesis 39:1-6 Joseph in Potiphar’s House</vt:lpstr>
      <vt:lpstr>Genesis 39:20-23 Joseph in Prison </vt:lpstr>
      <vt:lpstr>Genesis 39:20-23 Joseph in Prison </vt:lpstr>
      <vt:lpstr>37:19-30 Sold by His Brothers  </vt:lpstr>
      <vt:lpstr>Ch. 40:13-15 Cupbearers Dream Interpreted </vt:lpstr>
      <vt:lpstr>Ch. 41:14</vt:lpstr>
      <vt:lpstr>Dreams </vt:lpstr>
      <vt:lpstr>Dreams </vt:lpstr>
      <vt:lpstr>Ch. 41:28-31 Pharaoh’s Dream Interpreted</vt:lpstr>
      <vt:lpstr>Ch. 41:41-43 Joseph Exalted</vt:lpstr>
      <vt:lpstr>PowerPoint Presentation</vt:lpstr>
      <vt:lpstr>PowerPoint Presentation</vt:lpstr>
      <vt:lpstr>PowerPoint Presentation</vt:lpstr>
      <vt:lpstr>Ch. 41:53-57 The Famine </vt:lpstr>
      <vt:lpstr>Ch. 42:6-9 Brothers Arrive </vt:lpstr>
      <vt:lpstr>Ch. 42:21-26</vt:lpstr>
      <vt:lpstr>Ch. 42:36</vt:lpstr>
      <vt:lpstr>Ch. 38:6-11</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23</cp:revision>
  <dcterms:created xsi:type="dcterms:W3CDTF">2017-08-06T12:07:05Z</dcterms:created>
  <dcterms:modified xsi:type="dcterms:W3CDTF">2017-08-13T03:58:31Z</dcterms:modified>
</cp:coreProperties>
</file>