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401C"/>
    <a:srgbClr val="264B18"/>
    <a:srgbClr val="153E62"/>
    <a:srgbClr val="E8ECEE"/>
    <a:srgbClr val="CAAA79"/>
    <a:srgbClr val="B70011"/>
    <a:srgbClr val="BB0012"/>
    <a:srgbClr val="E6D3AC"/>
    <a:srgbClr val="EEE0B3"/>
    <a:srgbClr val="3F3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8" autoAdjust="0"/>
    <p:restoredTop sz="94674"/>
  </p:normalViewPr>
  <p:slideViewPr>
    <p:cSldViewPr snapToGrid="0" snapToObjects="1">
      <p:cViewPr varScale="1">
        <p:scale>
          <a:sx n="90" d="100"/>
          <a:sy n="90" d="100"/>
        </p:scale>
        <p:origin x="94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9450" y="2572320"/>
            <a:ext cx="5662567" cy="17926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9450" y="2572320"/>
            <a:ext cx="5662567" cy="17926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19450" y="469783"/>
            <a:ext cx="5452844" cy="1963024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00294"/>
            <a:ext cx="8211824" cy="3489819"/>
          </a:xfrm>
        </p:spPr>
        <p:txBody>
          <a:bodyPr anchor="ctr"/>
          <a:lstStyle>
            <a:lvl1pPr algn="ctr">
              <a:defRPr baseline="0">
                <a:solidFill>
                  <a:srgbClr val="57401C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00294"/>
            <a:ext cx="8211824" cy="34898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00294"/>
            <a:ext cx="8211824" cy="34898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1917" y="170075"/>
            <a:ext cx="2309613" cy="84499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386228"/>
            <a:ext cx="8219433" cy="437475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53E6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8ECEE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8ECEE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8ECEE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8ECEE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8ECEE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605CB-8402-4A00-9D3B-C3BE073E1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4" y="1300294"/>
            <a:ext cx="6634235" cy="3489819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bg2"/>
                </a:solidFill>
              </a:rPr>
              <a:t>The man in the parable had no sense of what was going on, no reverence for the event or the host.  We must prepare to be in God’s presence.</a:t>
            </a:r>
          </a:p>
          <a:p>
            <a:pPr algn="l"/>
            <a:endParaRPr lang="en-US" sz="2400" dirty="0">
              <a:solidFill>
                <a:schemeClr val="bg2"/>
              </a:solidFill>
            </a:endParaRPr>
          </a:p>
          <a:p>
            <a:pPr algn="l"/>
            <a:r>
              <a:rPr lang="en-US" sz="2400" dirty="0">
                <a:solidFill>
                  <a:schemeClr val="bg2"/>
                </a:solidFill>
              </a:rPr>
              <a:t>Col. 3:12, “</a:t>
            </a:r>
            <a:r>
              <a:rPr lang="en-US" sz="2400" i="1" dirty="0">
                <a:solidFill>
                  <a:schemeClr val="bg2"/>
                </a:solidFill>
              </a:rPr>
              <a:t>Therefore, as God’s chosen people, holy and dearly beloved, clothe yourselves with compassion, kindness, humility, gentleness and patience</a:t>
            </a:r>
            <a:r>
              <a:rPr lang="en-US" sz="2400" dirty="0">
                <a:solidFill>
                  <a:schemeClr val="bg2"/>
                </a:solidFill>
              </a:rPr>
              <a:t>…”</a:t>
            </a:r>
            <a:endParaRPr lang="en-US" sz="2400" i="1" dirty="0">
              <a:solidFill>
                <a:schemeClr val="bg2"/>
              </a:solidFill>
            </a:endParaRPr>
          </a:p>
          <a:p>
            <a:pPr algn="l"/>
            <a:endParaRPr lang="en-US" sz="24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7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Lesson 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23" y="469783"/>
            <a:ext cx="5560828" cy="1963024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A Great Supper; A Wedding Garment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605CB-8402-4A00-9D3B-C3BE073E1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300294"/>
            <a:ext cx="8016468" cy="3489819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bg2"/>
                </a:solidFill>
              </a:rPr>
              <a:t>Comparing Luke 14:16-24 and Matt. 22:1-14</a:t>
            </a:r>
          </a:p>
          <a:p>
            <a:pPr algn="l"/>
            <a:endParaRPr lang="en-US" sz="2400" dirty="0">
              <a:solidFill>
                <a:schemeClr val="bg2"/>
              </a:solidFill>
            </a:endParaRPr>
          </a:p>
          <a:p>
            <a:pPr marL="457200" indent="-457200" algn="l">
              <a:buAutoNum type="arabicParenR"/>
            </a:pPr>
            <a:r>
              <a:rPr lang="en-US" sz="2400" dirty="0">
                <a:solidFill>
                  <a:schemeClr val="bg2"/>
                </a:solidFill>
              </a:rPr>
              <a:t>The kingdom of heaven compared to a feast</a:t>
            </a:r>
          </a:p>
          <a:p>
            <a:pPr marL="457200" indent="-457200" algn="l">
              <a:buAutoNum type="arabicParenR"/>
            </a:pPr>
            <a:r>
              <a:rPr lang="en-US" sz="2400" dirty="0">
                <a:solidFill>
                  <a:schemeClr val="bg2"/>
                </a:solidFill>
              </a:rPr>
              <a:t>Israel’s contempt for God’s goodness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457200" indent="-457200" algn="l">
              <a:buAutoNum type="arabicParenR"/>
            </a:pPr>
            <a:r>
              <a:rPr lang="en-US" sz="2400" dirty="0">
                <a:solidFill>
                  <a:schemeClr val="bg2"/>
                </a:solidFill>
              </a:rPr>
              <a:t>Those most likely to receive the kingdom with joy</a:t>
            </a:r>
          </a:p>
          <a:p>
            <a:pPr marL="457200" indent="-457200" algn="l">
              <a:buAutoNum type="arabicParenR"/>
            </a:pPr>
            <a:endParaRPr lang="en-US" sz="2400" dirty="0">
              <a:solidFill>
                <a:schemeClr val="bg2"/>
              </a:solidFill>
            </a:endParaRPr>
          </a:p>
          <a:p>
            <a:pPr algn="l"/>
            <a:r>
              <a:rPr lang="en-US" sz="2400" dirty="0">
                <a:solidFill>
                  <a:schemeClr val="bg2"/>
                </a:solidFill>
              </a:rPr>
              <a:t>Key difference - introduction of violence and retribution in Matthew’s account</a:t>
            </a:r>
          </a:p>
        </p:txBody>
      </p:sp>
    </p:spTree>
    <p:extLst>
      <p:ext uri="{BB962C8B-B14F-4D97-AF65-F5344CB8AC3E}">
        <p14:creationId xmlns:p14="http://schemas.microsoft.com/office/powerpoint/2010/main" val="299817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605CB-8402-4A00-9D3B-C3BE073E1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4" y="1300294"/>
            <a:ext cx="6910681" cy="3489819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bg2"/>
                </a:solidFill>
              </a:rPr>
              <a:t>Context of Luke 14:1-14 </a:t>
            </a:r>
            <a:r>
              <a:rPr lang="en-US" sz="2000" dirty="0">
                <a:solidFill>
                  <a:schemeClr val="bg2"/>
                </a:solidFill>
              </a:rPr>
              <a:t>- Jesus invited to a great Sabbath feast by a prominent, unnamed Pharisee</a:t>
            </a:r>
          </a:p>
          <a:p>
            <a:pPr algn="l"/>
            <a:endParaRPr lang="en-US" sz="2000" dirty="0">
              <a:solidFill>
                <a:schemeClr val="bg2"/>
              </a:solidFill>
            </a:endParaRPr>
          </a:p>
          <a:p>
            <a:pPr algn="l"/>
            <a:r>
              <a:rPr lang="en-US" sz="2000" dirty="0">
                <a:solidFill>
                  <a:schemeClr val="bg2"/>
                </a:solidFill>
              </a:rPr>
              <a:t>Several events unfold before the parable is told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</a:rPr>
              <a:t>	- The assembled crowd is watching Jesus closely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</a:rPr>
              <a:t>	- He is placed before a sick man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</a:rPr>
              <a:t>	- Questions the “experts” re: healing on the Sabbath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</a:rPr>
              <a:t>	- They remain silent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</a:rPr>
              <a:t>	- As they watched Him, He watched them</a:t>
            </a:r>
          </a:p>
          <a:p>
            <a:pPr algn="l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2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605CB-8402-4A00-9D3B-C3BE073E1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4" y="1300294"/>
            <a:ext cx="6910681" cy="3489819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bg2"/>
                </a:solidFill>
              </a:rPr>
              <a:t>Context of Luke 14:1-14 (continued)</a:t>
            </a:r>
            <a:endParaRPr lang="en-US" sz="2000" dirty="0">
              <a:solidFill>
                <a:schemeClr val="bg2"/>
              </a:solidFill>
            </a:endParaRPr>
          </a:p>
          <a:p>
            <a:pPr algn="l"/>
            <a:endParaRPr lang="en-US" sz="2000" dirty="0">
              <a:solidFill>
                <a:schemeClr val="bg2"/>
              </a:solidFill>
            </a:endParaRPr>
          </a:p>
          <a:p>
            <a:pPr algn="l"/>
            <a:r>
              <a:rPr lang="en-US" sz="2000" dirty="0">
                <a:solidFill>
                  <a:schemeClr val="bg2"/>
                </a:solidFill>
              </a:rPr>
              <a:t>More events unfold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</a:rPr>
              <a:t>	- A warning about exalting themselves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</a:rPr>
              <a:t>	- An admonition to the host: add to your invitations 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8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605CB-8402-4A00-9D3B-C3BE073E1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4" y="1300294"/>
            <a:ext cx="6910681" cy="3489819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bg2"/>
                </a:solidFill>
              </a:rPr>
              <a:t>The parable: Luke 14:15-24</a:t>
            </a:r>
            <a:endParaRPr lang="en-US" sz="2400" dirty="0">
              <a:solidFill>
                <a:schemeClr val="bg2"/>
              </a:solidFill>
            </a:endParaRPr>
          </a:p>
          <a:p>
            <a:pPr algn="l"/>
            <a:endParaRPr lang="en-US" sz="2000" dirty="0">
              <a:solidFill>
                <a:schemeClr val="bg2"/>
              </a:solidFill>
            </a:endParaRPr>
          </a:p>
          <a:p>
            <a:pPr algn="l"/>
            <a:r>
              <a:rPr lang="en-US" sz="2000" dirty="0">
                <a:solidFill>
                  <a:schemeClr val="bg2"/>
                </a:solidFill>
              </a:rPr>
              <a:t>“</a:t>
            </a:r>
            <a:r>
              <a:rPr lang="en-US" sz="2000" i="1" dirty="0">
                <a:solidFill>
                  <a:schemeClr val="bg2"/>
                </a:solidFill>
              </a:rPr>
              <a:t>Blessed is everyone who will eat in the kingdom of God</a:t>
            </a:r>
            <a:r>
              <a:rPr lang="en-US" sz="2000" dirty="0">
                <a:solidFill>
                  <a:schemeClr val="bg2"/>
                </a:solidFill>
              </a:rPr>
              <a:t>.”</a:t>
            </a:r>
          </a:p>
          <a:p>
            <a:pPr algn="l"/>
            <a:endParaRPr lang="en-US" sz="2400" dirty="0">
              <a:solidFill>
                <a:schemeClr val="bg2"/>
              </a:solidFill>
            </a:endParaRPr>
          </a:p>
          <a:p>
            <a:pPr algn="l"/>
            <a:r>
              <a:rPr lang="en-US" sz="2400" dirty="0">
                <a:solidFill>
                  <a:schemeClr val="bg2"/>
                </a:solidFill>
              </a:rPr>
              <a:t>If this comment was the motivation for the parable, the Lord was not much impressed.</a:t>
            </a:r>
          </a:p>
        </p:txBody>
      </p:sp>
    </p:spTree>
    <p:extLst>
      <p:ext uri="{BB962C8B-B14F-4D97-AF65-F5344CB8AC3E}">
        <p14:creationId xmlns:p14="http://schemas.microsoft.com/office/powerpoint/2010/main" val="305218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605CB-8402-4A00-9D3B-C3BE073E1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5" y="1300294"/>
            <a:ext cx="6602336" cy="3489819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bg2"/>
                </a:solidFill>
              </a:rPr>
              <a:t>As Jesus just watched the guests grab the best seats, He tells of a man who held a great feast… “</a:t>
            </a:r>
            <a:r>
              <a:rPr lang="en-US" sz="2400" b="1" i="1" dirty="0">
                <a:solidFill>
                  <a:schemeClr val="bg2"/>
                </a:solidFill>
              </a:rPr>
              <a:t>Come in, everything is ready</a:t>
            </a:r>
            <a:r>
              <a:rPr lang="en-US" sz="2400" dirty="0">
                <a:solidFill>
                  <a:schemeClr val="bg2"/>
                </a:solidFill>
              </a:rPr>
              <a:t>.”  But no one is interested.  They make lame excuses.</a:t>
            </a:r>
          </a:p>
          <a:p>
            <a:pPr algn="l"/>
            <a:endParaRPr lang="en-US" sz="2400" dirty="0">
              <a:solidFill>
                <a:schemeClr val="bg2"/>
              </a:solidFill>
            </a:endParaRPr>
          </a:p>
          <a:p>
            <a:pPr algn="l"/>
            <a:r>
              <a:rPr lang="en-US" sz="2400" dirty="0">
                <a:solidFill>
                  <a:schemeClr val="bg2"/>
                </a:solidFill>
              </a:rPr>
              <a:t>How foolish that must have seemed to them. </a:t>
            </a:r>
          </a:p>
          <a:p>
            <a:pPr algn="l"/>
            <a:r>
              <a:rPr lang="en-US" sz="2400" dirty="0">
                <a:solidFill>
                  <a:schemeClr val="bg2"/>
                </a:solidFill>
              </a:rPr>
              <a:t> </a:t>
            </a:r>
          </a:p>
          <a:p>
            <a:pPr algn="l"/>
            <a:r>
              <a:rPr lang="en-US" sz="2400" i="1" dirty="0">
                <a:solidFill>
                  <a:schemeClr val="bg2"/>
                </a:solidFill>
              </a:rPr>
              <a:t>The point is how little these people value the kingdom Jesus spoke of.</a:t>
            </a:r>
          </a:p>
        </p:txBody>
      </p:sp>
    </p:spTree>
    <p:extLst>
      <p:ext uri="{BB962C8B-B14F-4D97-AF65-F5344CB8AC3E}">
        <p14:creationId xmlns:p14="http://schemas.microsoft.com/office/powerpoint/2010/main" val="163839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605CB-8402-4A00-9D3B-C3BE073E1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4" y="1300294"/>
            <a:ext cx="6634235" cy="3489819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bg2"/>
                </a:solidFill>
              </a:rPr>
              <a:t>Matt. 22:1-14 </a:t>
            </a:r>
            <a:r>
              <a:rPr lang="en-US" sz="2400" dirty="0">
                <a:solidFill>
                  <a:schemeClr val="bg2"/>
                </a:solidFill>
              </a:rPr>
              <a:t>- The Wedding Garment</a:t>
            </a:r>
          </a:p>
          <a:p>
            <a:pPr algn="l"/>
            <a:endParaRPr lang="en-US" sz="2400" dirty="0">
              <a:solidFill>
                <a:schemeClr val="bg2"/>
              </a:solidFill>
            </a:endParaRPr>
          </a:p>
          <a:p>
            <a:pPr algn="l"/>
            <a:r>
              <a:rPr lang="en-US" sz="2000" dirty="0">
                <a:solidFill>
                  <a:schemeClr val="bg2"/>
                </a:solidFill>
              </a:rPr>
              <a:t>The parable is similar to Luke 14:15-24, but… </a:t>
            </a:r>
            <a:br>
              <a:rPr lang="en-US" sz="2000" dirty="0">
                <a:solidFill>
                  <a:schemeClr val="bg2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chemeClr val="bg2"/>
                </a:solidFill>
              </a:rPr>
              <a:t>with more intensity toward those who reject the invitation, and 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chemeClr val="bg2"/>
                </a:solidFill>
              </a:rPr>
              <a:t>an additional emphasis on the requirement for preparing ourselves for the invitation.</a:t>
            </a:r>
          </a:p>
          <a:p>
            <a:pPr algn="l"/>
            <a:endParaRPr lang="en-US" sz="2400" i="1" dirty="0">
              <a:solidFill>
                <a:schemeClr val="bg2"/>
              </a:solidFill>
            </a:endParaRPr>
          </a:p>
          <a:p>
            <a:pPr algn="l"/>
            <a:endParaRPr lang="en-US" sz="24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3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605CB-8402-4A00-9D3B-C3BE073E1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4" y="1300294"/>
            <a:ext cx="6634235" cy="3489819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bg2"/>
                </a:solidFill>
              </a:rPr>
              <a:t>The invitation welcomed all.</a:t>
            </a:r>
          </a:p>
          <a:p>
            <a:pPr algn="l"/>
            <a:endParaRPr lang="en-US" sz="2400" dirty="0">
              <a:solidFill>
                <a:schemeClr val="bg2"/>
              </a:solidFill>
            </a:endParaRPr>
          </a:p>
          <a:p>
            <a:pPr algn="l"/>
            <a:r>
              <a:rPr lang="en-US" sz="2400" dirty="0">
                <a:solidFill>
                  <a:schemeClr val="bg2"/>
                </a:solidFill>
              </a:rPr>
              <a:t>Some rejected it outright, others accepted but were unprepared.</a:t>
            </a:r>
          </a:p>
          <a:p>
            <a:pPr algn="l"/>
            <a:endParaRPr lang="en-US" sz="2400" dirty="0">
              <a:solidFill>
                <a:schemeClr val="bg2"/>
              </a:solidFill>
            </a:endParaRPr>
          </a:p>
          <a:p>
            <a:pPr algn="l"/>
            <a:r>
              <a:rPr lang="en-US" sz="2400" i="1" dirty="0">
                <a:solidFill>
                  <a:schemeClr val="bg2"/>
                </a:solidFill>
              </a:rPr>
              <a:t>Acceptance in the kingdom is conditional… it requires a submissive spirit, a reverential awe of being in God’s presence.</a:t>
            </a:r>
          </a:p>
        </p:txBody>
      </p:sp>
    </p:spTree>
    <p:extLst>
      <p:ext uri="{BB962C8B-B14F-4D97-AF65-F5344CB8AC3E}">
        <p14:creationId xmlns:p14="http://schemas.microsoft.com/office/powerpoint/2010/main" val="31425291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2895</TotalTime>
  <Words>302</Words>
  <Application>Microsoft Office PowerPoint</Application>
  <PresentationFormat>On-screen Show (16:9)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Adelle-Regular</vt:lpstr>
      <vt:lpstr>Apple Chancery</vt:lpstr>
      <vt:lpstr>Arial</vt:lpstr>
      <vt:lpstr>Georgia</vt:lpstr>
      <vt:lpstr>Default</vt:lpstr>
      <vt:lpstr>PowerPoint Presentation</vt:lpstr>
      <vt:lpstr>A Great Supper; A Wedding Garment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Charlie King</cp:lastModifiedBy>
  <cp:revision>99</cp:revision>
  <dcterms:created xsi:type="dcterms:W3CDTF">2014-03-26T14:03:34Z</dcterms:created>
  <dcterms:modified xsi:type="dcterms:W3CDTF">2017-10-15T02:17:27Z</dcterms:modified>
</cp:coreProperties>
</file>