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65" r:id="rId6"/>
    <p:sldId id="266" r:id="rId7"/>
    <p:sldId id="267" r:id="rId8"/>
    <p:sldId id="268" r:id="rId9"/>
    <p:sldId id="269" r:id="rId10"/>
    <p:sldId id="270"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401C"/>
    <a:srgbClr val="264B18"/>
    <a:srgbClr val="153E62"/>
    <a:srgbClr val="E8ECEE"/>
    <a:srgbClr val="CAAA79"/>
    <a:srgbClr val="B70011"/>
    <a:srgbClr val="BB0012"/>
    <a:srgbClr val="E6D3AC"/>
    <a:srgbClr val="EEE0B3"/>
    <a:srgbClr val="3F3E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8" autoAdjust="0"/>
    <p:restoredTop sz="94674"/>
  </p:normalViewPr>
  <p:slideViewPr>
    <p:cSldViewPr snapToGrid="0" snapToObjects="1">
      <p:cViewPr varScale="1">
        <p:scale>
          <a:sx n="90" d="100"/>
          <a:sy n="90" d="100"/>
        </p:scale>
        <p:origin x="948"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419450" y="2572320"/>
            <a:ext cx="5662567" cy="179269"/>
          </a:xfrm>
        </p:spPr>
        <p:txBody>
          <a:bodyPr anchor="ct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19450" y="2572320"/>
            <a:ext cx="5662567" cy="179269"/>
          </a:xfrm>
        </p:spPr>
        <p:txBody>
          <a:bodyPr anchor="ctr">
            <a:normAutofit/>
          </a:bodyPr>
          <a:lstStyle>
            <a:lvl1pPr>
              <a:defRPr sz="1600"/>
            </a:lvl1pPr>
          </a:lstStyle>
          <a:p>
            <a:pPr lvl="0"/>
            <a:r>
              <a:rPr lang="en-US" dirty="0"/>
              <a:t>Add Your Subtitle</a:t>
            </a:r>
          </a:p>
        </p:txBody>
      </p:sp>
      <p:sp>
        <p:nvSpPr>
          <p:cNvPr id="7" name="Title 1"/>
          <p:cNvSpPr>
            <a:spLocks noGrp="1"/>
          </p:cNvSpPr>
          <p:nvPr>
            <p:ph type="title" hasCustomPrompt="1"/>
          </p:nvPr>
        </p:nvSpPr>
        <p:spPr>
          <a:xfrm>
            <a:off x="419450" y="469783"/>
            <a:ext cx="5452844" cy="1963024"/>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300294"/>
            <a:ext cx="8211824" cy="3489819"/>
          </a:xfrm>
        </p:spPr>
        <p:txBody>
          <a:bodyPr anchor="ctr"/>
          <a:lstStyle>
            <a:lvl1pPr algn="ctr">
              <a:defRPr baseline="0">
                <a:solidFill>
                  <a:srgbClr val="57401C"/>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300294"/>
            <a:ext cx="8211824" cy="348981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300294"/>
            <a:ext cx="8211824" cy="348981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181917" y="170075"/>
            <a:ext cx="2309613" cy="844993"/>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6" y="386228"/>
            <a:ext cx="8219433" cy="437475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9/30/2017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153E62"/>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E8ECEE"/>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8ECEE"/>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8ECEE"/>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8ECEE"/>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8ECEE"/>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E605CB-8402-4A00-9D3B-C3BE073E1CF6}"/>
              </a:ext>
            </a:extLst>
          </p:cNvPr>
          <p:cNvSpPr>
            <a:spLocks noGrp="1"/>
          </p:cNvSpPr>
          <p:nvPr>
            <p:ph type="body" sz="quarter" idx="10"/>
          </p:nvPr>
        </p:nvSpPr>
        <p:spPr>
          <a:xfrm>
            <a:off x="468314" y="1300294"/>
            <a:ext cx="6666134" cy="3489819"/>
          </a:xfrm>
        </p:spPr>
        <p:txBody>
          <a:bodyPr>
            <a:noAutofit/>
          </a:bodyPr>
          <a:lstStyle/>
          <a:p>
            <a:pPr algn="l"/>
            <a:r>
              <a:rPr lang="en-US" sz="2000" u="sng" dirty="0">
                <a:solidFill>
                  <a:schemeClr val="bg2"/>
                </a:solidFill>
              </a:rPr>
              <a:t>Lessons for the lawyer… and me</a:t>
            </a:r>
            <a:endParaRPr lang="en-US" sz="2000" dirty="0">
              <a:solidFill>
                <a:schemeClr val="bg2"/>
              </a:solidFill>
            </a:endParaRPr>
          </a:p>
          <a:p>
            <a:pPr algn="l"/>
            <a:endParaRPr lang="en-US" sz="2000" dirty="0">
              <a:solidFill>
                <a:schemeClr val="bg2"/>
              </a:solidFill>
            </a:endParaRPr>
          </a:p>
          <a:p>
            <a:pPr algn="l"/>
            <a:r>
              <a:rPr lang="en-US" sz="2000" dirty="0">
                <a:solidFill>
                  <a:schemeClr val="bg2"/>
                </a:solidFill>
              </a:rPr>
              <a:t>- The nature of neighbors – showing compassion where compassion is needed</a:t>
            </a:r>
            <a:br>
              <a:rPr lang="en-US" sz="2000" dirty="0">
                <a:solidFill>
                  <a:schemeClr val="bg2"/>
                </a:solidFill>
              </a:rPr>
            </a:br>
            <a:endParaRPr lang="en-US" sz="2000" dirty="0">
              <a:solidFill>
                <a:schemeClr val="bg2"/>
              </a:solidFill>
            </a:endParaRPr>
          </a:p>
          <a:p>
            <a:pPr algn="l"/>
            <a:r>
              <a:rPr lang="en-US" sz="2000" dirty="0">
                <a:solidFill>
                  <a:schemeClr val="bg2"/>
                </a:solidFill>
              </a:rPr>
              <a:t>- The absence of prejudice</a:t>
            </a:r>
            <a:br>
              <a:rPr lang="en-US" sz="2000" dirty="0">
                <a:solidFill>
                  <a:schemeClr val="bg2"/>
                </a:solidFill>
              </a:rPr>
            </a:br>
            <a:endParaRPr lang="en-US" sz="2000" dirty="0">
              <a:solidFill>
                <a:schemeClr val="bg2"/>
              </a:solidFill>
            </a:endParaRPr>
          </a:p>
          <a:p>
            <a:pPr algn="l"/>
            <a:r>
              <a:rPr lang="en-US" sz="2000" dirty="0">
                <a:solidFill>
                  <a:schemeClr val="bg2"/>
                </a:solidFill>
              </a:rPr>
              <a:t>- Active engagement – Gal. 6:10, “</a:t>
            </a:r>
            <a:r>
              <a:rPr lang="en-US" sz="2000" b="1" i="1" dirty="0">
                <a:solidFill>
                  <a:schemeClr val="bg2"/>
                </a:solidFill>
              </a:rPr>
              <a:t>So then, while we have opportunity, let us do good to all people, especially to those who are of the household of faith.</a:t>
            </a:r>
            <a:r>
              <a:rPr lang="en-US" sz="2000" dirty="0">
                <a:solidFill>
                  <a:schemeClr val="bg2"/>
                </a:solidFill>
              </a:rPr>
              <a:t>”</a:t>
            </a:r>
          </a:p>
        </p:txBody>
      </p:sp>
    </p:spTree>
    <p:extLst>
      <p:ext uri="{BB962C8B-B14F-4D97-AF65-F5344CB8AC3E}">
        <p14:creationId xmlns:p14="http://schemas.microsoft.com/office/powerpoint/2010/main" val="197226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Autofit/>
          </a:bodyPr>
          <a:lstStyle/>
          <a:p>
            <a:r>
              <a:rPr lang="en-US" sz="2000" dirty="0"/>
              <a:t>Lesson 9</a:t>
            </a:r>
          </a:p>
        </p:txBody>
      </p:sp>
      <p:sp>
        <p:nvSpPr>
          <p:cNvPr id="2" name="Title 1"/>
          <p:cNvSpPr>
            <a:spLocks noGrp="1"/>
          </p:cNvSpPr>
          <p:nvPr>
            <p:ph type="title"/>
          </p:nvPr>
        </p:nvSpPr>
        <p:spPr>
          <a:xfrm>
            <a:off x="212652" y="469783"/>
            <a:ext cx="6432698" cy="1963024"/>
          </a:xfrm>
        </p:spPr>
        <p:txBody>
          <a:bodyPr>
            <a:normAutofit/>
          </a:bodyPr>
          <a:lstStyle/>
          <a:p>
            <a:r>
              <a:rPr lang="en-US" sz="5400" dirty="0"/>
              <a:t>The Good Samaritan</a:t>
            </a:r>
          </a:p>
        </p:txBody>
      </p:sp>
    </p:spTree>
    <p:extLst>
      <p:ext uri="{BB962C8B-B14F-4D97-AF65-F5344CB8AC3E}">
        <p14:creationId xmlns:p14="http://schemas.microsoft.com/office/powerpoint/2010/main" val="389385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E605CB-8402-4A00-9D3B-C3BE073E1CF6}"/>
              </a:ext>
            </a:extLst>
          </p:cNvPr>
          <p:cNvSpPr>
            <a:spLocks noGrp="1"/>
          </p:cNvSpPr>
          <p:nvPr>
            <p:ph type="body" sz="quarter" idx="10"/>
          </p:nvPr>
        </p:nvSpPr>
        <p:spPr>
          <a:xfrm>
            <a:off x="468314" y="1300294"/>
            <a:ext cx="6666134" cy="3489819"/>
          </a:xfrm>
        </p:spPr>
        <p:txBody>
          <a:bodyPr>
            <a:noAutofit/>
          </a:bodyPr>
          <a:lstStyle/>
          <a:p>
            <a:pPr algn="l"/>
            <a:r>
              <a:rPr lang="en-US" sz="2000" dirty="0">
                <a:solidFill>
                  <a:schemeClr val="bg2"/>
                </a:solidFill>
              </a:rPr>
              <a:t>The setting would have been familiar to His audience.</a:t>
            </a:r>
          </a:p>
          <a:p>
            <a:pPr algn="l"/>
            <a:endParaRPr lang="en-US" sz="2000" dirty="0">
              <a:solidFill>
                <a:schemeClr val="bg2"/>
              </a:solidFill>
            </a:endParaRPr>
          </a:p>
          <a:p>
            <a:pPr algn="l"/>
            <a:r>
              <a:rPr lang="en-US" sz="2000" dirty="0">
                <a:solidFill>
                  <a:schemeClr val="bg2"/>
                </a:solidFill>
              </a:rPr>
              <a:t>The road from Jerusalem to Jericho is about 20 miles, and drops 3500 feet.</a:t>
            </a:r>
            <a:br>
              <a:rPr lang="en-US" sz="2000" dirty="0">
                <a:solidFill>
                  <a:schemeClr val="bg2"/>
                </a:solidFill>
              </a:rPr>
            </a:br>
            <a:endParaRPr lang="en-US" sz="2000" dirty="0">
              <a:solidFill>
                <a:schemeClr val="bg2"/>
              </a:solidFill>
            </a:endParaRPr>
          </a:p>
          <a:p>
            <a:pPr algn="l"/>
            <a:r>
              <a:rPr lang="en-US" sz="2000" dirty="0">
                <a:solidFill>
                  <a:schemeClr val="bg2"/>
                </a:solidFill>
              </a:rPr>
              <a:t>It was a dangerous area, filled with ravines and hideouts for wicked men.  Called “</a:t>
            </a:r>
            <a:r>
              <a:rPr lang="en-US" sz="2000" i="1" dirty="0">
                <a:solidFill>
                  <a:schemeClr val="bg2"/>
                </a:solidFill>
              </a:rPr>
              <a:t>the red, bloody way.</a:t>
            </a:r>
            <a:r>
              <a:rPr lang="en-US" sz="2000" dirty="0">
                <a:solidFill>
                  <a:schemeClr val="bg2"/>
                </a:solidFill>
              </a:rPr>
              <a:t>”</a:t>
            </a:r>
            <a:br>
              <a:rPr lang="en-US" sz="2000" dirty="0">
                <a:solidFill>
                  <a:schemeClr val="bg2"/>
                </a:solidFill>
              </a:rPr>
            </a:br>
            <a:endParaRPr lang="en-US" sz="2000" dirty="0">
              <a:solidFill>
                <a:schemeClr val="bg2"/>
              </a:solidFill>
            </a:endParaRPr>
          </a:p>
          <a:p>
            <a:pPr algn="l"/>
            <a:r>
              <a:rPr lang="en-US" sz="2000" dirty="0">
                <a:solidFill>
                  <a:schemeClr val="bg2"/>
                </a:solidFill>
              </a:rPr>
              <a:t>Protected by a fort, and a Roman garrison.</a:t>
            </a:r>
          </a:p>
        </p:txBody>
      </p:sp>
    </p:spTree>
    <p:extLst>
      <p:ext uri="{BB962C8B-B14F-4D97-AF65-F5344CB8AC3E}">
        <p14:creationId xmlns:p14="http://schemas.microsoft.com/office/powerpoint/2010/main" val="299817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E605CB-8402-4A00-9D3B-C3BE073E1CF6}"/>
              </a:ext>
            </a:extLst>
          </p:cNvPr>
          <p:cNvSpPr>
            <a:spLocks noGrp="1"/>
          </p:cNvSpPr>
          <p:nvPr>
            <p:ph type="body" sz="quarter" idx="10"/>
          </p:nvPr>
        </p:nvSpPr>
        <p:spPr>
          <a:xfrm>
            <a:off x="468314" y="1300294"/>
            <a:ext cx="6666134" cy="3489819"/>
          </a:xfrm>
        </p:spPr>
        <p:txBody>
          <a:bodyPr>
            <a:noAutofit/>
          </a:bodyPr>
          <a:lstStyle/>
          <a:p>
            <a:pPr algn="l"/>
            <a:r>
              <a:rPr lang="en-US" sz="2000" dirty="0">
                <a:solidFill>
                  <a:schemeClr val="bg2"/>
                </a:solidFill>
              </a:rPr>
              <a:t>The lawyer would have known the Text, but it was not an easy message for Jews to receive.</a:t>
            </a:r>
          </a:p>
          <a:p>
            <a:pPr algn="l"/>
            <a:endParaRPr lang="en-US" sz="2000" dirty="0">
              <a:solidFill>
                <a:schemeClr val="bg2"/>
              </a:solidFill>
            </a:endParaRPr>
          </a:p>
          <a:p>
            <a:pPr algn="l"/>
            <a:r>
              <a:rPr lang="en-US" sz="2000" dirty="0">
                <a:solidFill>
                  <a:schemeClr val="bg2"/>
                </a:solidFill>
              </a:rPr>
              <a:t>By his culture and instruction, there were people he likely would not be able to love. </a:t>
            </a:r>
          </a:p>
          <a:p>
            <a:pPr algn="l"/>
            <a:endParaRPr lang="en-US" sz="2000" dirty="0">
              <a:solidFill>
                <a:schemeClr val="bg2"/>
              </a:solidFill>
            </a:endParaRPr>
          </a:p>
          <a:p>
            <a:pPr algn="l"/>
            <a:r>
              <a:rPr lang="en-US" sz="2000" dirty="0">
                <a:solidFill>
                  <a:schemeClr val="bg2"/>
                </a:solidFill>
              </a:rPr>
              <a:t>He asked, “</a:t>
            </a:r>
            <a:r>
              <a:rPr lang="en-US" sz="2000" b="1" i="1" dirty="0">
                <a:solidFill>
                  <a:schemeClr val="bg2"/>
                </a:solidFill>
              </a:rPr>
              <a:t>And who is my neighbor</a:t>
            </a:r>
            <a:r>
              <a:rPr lang="en-US" sz="2000" dirty="0">
                <a:solidFill>
                  <a:schemeClr val="bg2"/>
                </a:solidFill>
              </a:rPr>
              <a:t>?”</a:t>
            </a:r>
          </a:p>
          <a:p>
            <a:pPr algn="l"/>
            <a:endParaRPr lang="en-US" sz="2000" dirty="0">
              <a:solidFill>
                <a:schemeClr val="bg2"/>
              </a:solidFill>
            </a:endParaRPr>
          </a:p>
          <a:p>
            <a:pPr algn="l"/>
            <a:r>
              <a:rPr lang="en-US" sz="2000" dirty="0">
                <a:solidFill>
                  <a:schemeClr val="bg2"/>
                </a:solidFill>
              </a:rPr>
              <a:t>Jesus answered with the parable of The Good Samaritan.</a:t>
            </a:r>
          </a:p>
          <a:p>
            <a:pPr algn="l"/>
            <a:endParaRPr lang="en-US" sz="2000" dirty="0">
              <a:solidFill>
                <a:schemeClr val="bg2"/>
              </a:solidFill>
            </a:endParaRPr>
          </a:p>
        </p:txBody>
      </p:sp>
    </p:spTree>
    <p:extLst>
      <p:ext uri="{BB962C8B-B14F-4D97-AF65-F5344CB8AC3E}">
        <p14:creationId xmlns:p14="http://schemas.microsoft.com/office/powerpoint/2010/main" val="132511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E605CB-8402-4A00-9D3B-C3BE073E1CF6}"/>
              </a:ext>
            </a:extLst>
          </p:cNvPr>
          <p:cNvSpPr>
            <a:spLocks noGrp="1"/>
          </p:cNvSpPr>
          <p:nvPr>
            <p:ph type="body" sz="quarter" idx="10"/>
          </p:nvPr>
        </p:nvSpPr>
        <p:spPr>
          <a:xfrm>
            <a:off x="468314" y="1300294"/>
            <a:ext cx="6666134" cy="3489819"/>
          </a:xfrm>
        </p:spPr>
        <p:txBody>
          <a:bodyPr>
            <a:noAutofit/>
          </a:bodyPr>
          <a:lstStyle/>
          <a:p>
            <a:pPr algn="l"/>
            <a:r>
              <a:rPr lang="en-US" sz="2400" dirty="0">
                <a:solidFill>
                  <a:schemeClr val="bg2"/>
                </a:solidFill>
              </a:rPr>
              <a:t>Characters from the parable:</a:t>
            </a:r>
          </a:p>
          <a:p>
            <a:pPr marL="342900" indent="-342900" algn="l">
              <a:buFontTx/>
              <a:buChar char="-"/>
            </a:pPr>
            <a:r>
              <a:rPr lang="en-US" sz="2400" dirty="0">
                <a:solidFill>
                  <a:schemeClr val="bg2"/>
                </a:solidFill>
              </a:rPr>
              <a:t>The wounded man</a:t>
            </a:r>
          </a:p>
          <a:p>
            <a:pPr marL="342900" indent="-342900" algn="l">
              <a:buFontTx/>
              <a:buChar char="-"/>
            </a:pPr>
            <a:r>
              <a:rPr lang="en-US" sz="2400" dirty="0">
                <a:solidFill>
                  <a:schemeClr val="bg2"/>
                </a:solidFill>
              </a:rPr>
              <a:t>The thieves, not unusual in this area</a:t>
            </a:r>
          </a:p>
          <a:p>
            <a:pPr marL="342900" indent="-342900" algn="l">
              <a:buFontTx/>
              <a:buChar char="-"/>
            </a:pPr>
            <a:r>
              <a:rPr lang="en-US" sz="2400" dirty="0">
                <a:solidFill>
                  <a:schemeClr val="bg2"/>
                </a:solidFill>
              </a:rPr>
              <a:t>The priest served the people, offered sacrifices &amp; blessings</a:t>
            </a:r>
          </a:p>
          <a:p>
            <a:pPr marL="342900" indent="-342900" algn="l">
              <a:buFontTx/>
              <a:buChar char="-"/>
            </a:pPr>
            <a:r>
              <a:rPr lang="en-US" sz="2400" dirty="0">
                <a:solidFill>
                  <a:schemeClr val="bg2"/>
                </a:solidFill>
              </a:rPr>
              <a:t>The Levite performed temple services</a:t>
            </a:r>
          </a:p>
          <a:p>
            <a:pPr marL="342900" indent="-342900" algn="l">
              <a:buFontTx/>
              <a:buChar char="-"/>
            </a:pPr>
            <a:r>
              <a:rPr lang="en-US" sz="2400" dirty="0">
                <a:solidFill>
                  <a:schemeClr val="bg2"/>
                </a:solidFill>
              </a:rPr>
              <a:t>The Samaritan</a:t>
            </a:r>
          </a:p>
        </p:txBody>
      </p:sp>
    </p:spTree>
    <p:extLst>
      <p:ext uri="{BB962C8B-B14F-4D97-AF65-F5344CB8AC3E}">
        <p14:creationId xmlns:p14="http://schemas.microsoft.com/office/powerpoint/2010/main" val="1139782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E605CB-8402-4A00-9D3B-C3BE073E1CF6}"/>
              </a:ext>
            </a:extLst>
          </p:cNvPr>
          <p:cNvSpPr>
            <a:spLocks noGrp="1"/>
          </p:cNvSpPr>
          <p:nvPr>
            <p:ph type="body" sz="quarter" idx="10"/>
          </p:nvPr>
        </p:nvSpPr>
        <p:spPr>
          <a:xfrm>
            <a:off x="468314" y="1300294"/>
            <a:ext cx="6666134" cy="3489819"/>
          </a:xfrm>
        </p:spPr>
        <p:txBody>
          <a:bodyPr>
            <a:noAutofit/>
          </a:bodyPr>
          <a:lstStyle/>
          <a:p>
            <a:pPr algn="l"/>
            <a:r>
              <a:rPr lang="en-US" sz="2400" dirty="0">
                <a:solidFill>
                  <a:schemeClr val="bg2"/>
                </a:solidFill>
              </a:rPr>
              <a:t>They “</a:t>
            </a:r>
            <a:r>
              <a:rPr lang="en-US" sz="2400" b="1" i="1" dirty="0">
                <a:solidFill>
                  <a:schemeClr val="bg2"/>
                </a:solidFill>
              </a:rPr>
              <a:t>passed by on the other side</a:t>
            </a:r>
            <a:r>
              <a:rPr lang="en-US" sz="2400" dirty="0">
                <a:solidFill>
                  <a:schemeClr val="bg2"/>
                </a:solidFill>
              </a:rPr>
              <a:t>.”</a:t>
            </a:r>
            <a:br>
              <a:rPr lang="en-US" sz="2400" dirty="0">
                <a:solidFill>
                  <a:schemeClr val="bg2"/>
                </a:solidFill>
              </a:rPr>
            </a:br>
            <a:endParaRPr lang="en-US" sz="2400" dirty="0">
              <a:solidFill>
                <a:schemeClr val="bg2"/>
              </a:solidFill>
            </a:endParaRPr>
          </a:p>
          <a:p>
            <a:pPr marL="342900" indent="-342900" algn="l">
              <a:buFontTx/>
              <a:buChar char="-"/>
            </a:pPr>
            <a:r>
              <a:rPr lang="en-US" sz="2400" dirty="0">
                <a:solidFill>
                  <a:schemeClr val="bg2"/>
                </a:solidFill>
              </a:rPr>
              <a:t>Fear</a:t>
            </a:r>
          </a:p>
          <a:p>
            <a:pPr marL="342900" indent="-342900" algn="l">
              <a:buFontTx/>
              <a:buChar char="-"/>
            </a:pPr>
            <a:r>
              <a:rPr lang="en-US" sz="2400" dirty="0">
                <a:solidFill>
                  <a:schemeClr val="bg2"/>
                </a:solidFill>
              </a:rPr>
              <a:t>Inconvenience</a:t>
            </a:r>
          </a:p>
          <a:p>
            <a:pPr marL="342900" indent="-342900" algn="l">
              <a:buFontTx/>
              <a:buChar char="-"/>
            </a:pPr>
            <a:r>
              <a:rPr lang="en-US" sz="2400" dirty="0">
                <a:solidFill>
                  <a:schemeClr val="bg2"/>
                </a:solidFill>
              </a:rPr>
              <a:t>Risk of defilement (shame, economics)</a:t>
            </a:r>
          </a:p>
          <a:p>
            <a:pPr marL="342900" indent="-342900" algn="l">
              <a:buFontTx/>
              <a:buChar char="-"/>
            </a:pPr>
            <a:r>
              <a:rPr lang="en-US" sz="2400" dirty="0">
                <a:solidFill>
                  <a:schemeClr val="bg2"/>
                </a:solidFill>
              </a:rPr>
              <a:t>Pain of sharing in suffering</a:t>
            </a:r>
          </a:p>
          <a:p>
            <a:pPr marL="342900" indent="-342900" algn="l">
              <a:buFontTx/>
              <a:buChar char="-"/>
            </a:pPr>
            <a:r>
              <a:rPr lang="en-US" sz="2400" dirty="0">
                <a:solidFill>
                  <a:schemeClr val="bg2"/>
                </a:solidFill>
              </a:rPr>
              <a:t>An unanticipated expense</a:t>
            </a:r>
          </a:p>
        </p:txBody>
      </p:sp>
    </p:spTree>
    <p:extLst>
      <p:ext uri="{BB962C8B-B14F-4D97-AF65-F5344CB8AC3E}">
        <p14:creationId xmlns:p14="http://schemas.microsoft.com/office/powerpoint/2010/main" val="517345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E605CB-8402-4A00-9D3B-C3BE073E1CF6}"/>
              </a:ext>
            </a:extLst>
          </p:cNvPr>
          <p:cNvSpPr>
            <a:spLocks noGrp="1"/>
          </p:cNvSpPr>
          <p:nvPr>
            <p:ph type="body" sz="quarter" idx="10"/>
          </p:nvPr>
        </p:nvSpPr>
        <p:spPr>
          <a:xfrm>
            <a:off x="468314" y="1300294"/>
            <a:ext cx="6666134" cy="3489819"/>
          </a:xfrm>
        </p:spPr>
        <p:txBody>
          <a:bodyPr>
            <a:noAutofit/>
          </a:bodyPr>
          <a:lstStyle/>
          <a:p>
            <a:pPr algn="l"/>
            <a:r>
              <a:rPr lang="en-US" sz="2400" dirty="0">
                <a:solidFill>
                  <a:schemeClr val="bg2"/>
                </a:solidFill>
              </a:rPr>
              <a:t>Enmity for generations between Jews and Samaritans.</a:t>
            </a:r>
          </a:p>
          <a:p>
            <a:pPr algn="l"/>
            <a:endParaRPr lang="en-US" sz="2400" dirty="0">
              <a:solidFill>
                <a:schemeClr val="bg2"/>
              </a:solidFill>
            </a:endParaRPr>
          </a:p>
          <a:p>
            <a:pPr marL="342900" indent="-342900" algn="l">
              <a:buFontTx/>
              <a:buChar char="-"/>
            </a:pPr>
            <a:r>
              <a:rPr lang="en-US" sz="2000" dirty="0">
                <a:solidFill>
                  <a:schemeClr val="bg2"/>
                </a:solidFill>
              </a:rPr>
              <a:t>Samaritans had intermarried with non-Jews and did not keep the entire Law of Moses.</a:t>
            </a:r>
            <a:br>
              <a:rPr lang="en-US" sz="2000" dirty="0">
                <a:solidFill>
                  <a:schemeClr val="bg2"/>
                </a:solidFill>
              </a:rPr>
            </a:br>
            <a:endParaRPr lang="en-US" sz="2000" dirty="0">
              <a:solidFill>
                <a:schemeClr val="bg2"/>
              </a:solidFill>
            </a:endParaRPr>
          </a:p>
          <a:p>
            <a:pPr marL="342900" indent="-342900" algn="l">
              <a:buFontTx/>
              <a:buChar char="-"/>
            </a:pPr>
            <a:r>
              <a:rPr lang="en-US" sz="2000" dirty="0">
                <a:solidFill>
                  <a:schemeClr val="bg2"/>
                </a:solidFill>
              </a:rPr>
              <a:t>When Jerusalem was under reconstruction, the Samaritans opposed the rebuilding and tried to halt it.</a:t>
            </a:r>
            <a:br>
              <a:rPr lang="en-US" sz="2000" dirty="0">
                <a:solidFill>
                  <a:schemeClr val="bg2"/>
                </a:solidFill>
              </a:rPr>
            </a:br>
            <a:endParaRPr lang="en-US" sz="2000" dirty="0">
              <a:solidFill>
                <a:schemeClr val="bg2"/>
              </a:solidFill>
            </a:endParaRPr>
          </a:p>
          <a:p>
            <a:pPr marL="342900" indent="-342900" algn="l">
              <a:buFontTx/>
              <a:buChar char="-"/>
            </a:pPr>
            <a:r>
              <a:rPr lang="en-US" sz="2000" dirty="0">
                <a:solidFill>
                  <a:schemeClr val="bg2"/>
                </a:solidFill>
              </a:rPr>
              <a:t>Inhospitable and at times violent.</a:t>
            </a:r>
          </a:p>
        </p:txBody>
      </p:sp>
    </p:spTree>
    <p:extLst>
      <p:ext uri="{BB962C8B-B14F-4D97-AF65-F5344CB8AC3E}">
        <p14:creationId xmlns:p14="http://schemas.microsoft.com/office/powerpoint/2010/main" val="283936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E605CB-8402-4A00-9D3B-C3BE073E1CF6}"/>
              </a:ext>
            </a:extLst>
          </p:cNvPr>
          <p:cNvSpPr>
            <a:spLocks noGrp="1"/>
          </p:cNvSpPr>
          <p:nvPr>
            <p:ph type="body" sz="quarter" idx="10"/>
          </p:nvPr>
        </p:nvSpPr>
        <p:spPr>
          <a:xfrm>
            <a:off x="468314" y="1300294"/>
            <a:ext cx="6666134" cy="3489819"/>
          </a:xfrm>
        </p:spPr>
        <p:txBody>
          <a:bodyPr>
            <a:noAutofit/>
          </a:bodyPr>
          <a:lstStyle/>
          <a:p>
            <a:pPr algn="l"/>
            <a:r>
              <a:rPr lang="en-US" sz="2800" dirty="0">
                <a:solidFill>
                  <a:schemeClr val="bg2"/>
                </a:solidFill>
              </a:rPr>
              <a:t>The contrast: </a:t>
            </a:r>
          </a:p>
          <a:p>
            <a:pPr marL="342900" indent="-342900" algn="l">
              <a:buFontTx/>
              <a:buChar char="-"/>
            </a:pPr>
            <a:r>
              <a:rPr lang="en-US" sz="2400" dirty="0">
                <a:solidFill>
                  <a:schemeClr val="bg2"/>
                </a:solidFill>
              </a:rPr>
              <a:t>Those who are aware of the law</a:t>
            </a:r>
          </a:p>
          <a:p>
            <a:pPr marL="342900" indent="-342900" algn="l">
              <a:buFontTx/>
              <a:buChar char="-"/>
            </a:pPr>
            <a:r>
              <a:rPr lang="en-US" sz="2400" dirty="0">
                <a:solidFill>
                  <a:schemeClr val="bg2"/>
                </a:solidFill>
              </a:rPr>
              <a:t>Those who live their lives according to it</a:t>
            </a:r>
          </a:p>
          <a:p>
            <a:pPr algn="l"/>
            <a:endParaRPr lang="en-US" sz="2000" dirty="0">
              <a:solidFill>
                <a:schemeClr val="bg2"/>
              </a:solidFill>
            </a:endParaRPr>
          </a:p>
          <a:p>
            <a:pPr algn="l"/>
            <a:r>
              <a:rPr lang="en-US" sz="2000" dirty="0">
                <a:solidFill>
                  <a:schemeClr val="bg2"/>
                </a:solidFill>
              </a:rPr>
              <a:t>“</a:t>
            </a:r>
            <a:r>
              <a:rPr lang="en-US" sz="2000" b="1" i="1" dirty="0">
                <a:solidFill>
                  <a:schemeClr val="bg2"/>
                </a:solidFill>
              </a:rPr>
              <a:t>Which of these three do you think proved to be a neighbor to the man who fell into the robbers’ hands?</a:t>
            </a:r>
            <a:r>
              <a:rPr lang="en-US" sz="2000" dirty="0">
                <a:solidFill>
                  <a:schemeClr val="bg2"/>
                </a:solidFill>
              </a:rPr>
              <a:t>”</a:t>
            </a:r>
            <a:endParaRPr lang="en-US" sz="2400" dirty="0">
              <a:solidFill>
                <a:schemeClr val="bg2"/>
              </a:solidFill>
            </a:endParaRPr>
          </a:p>
        </p:txBody>
      </p:sp>
    </p:spTree>
    <p:extLst>
      <p:ext uri="{BB962C8B-B14F-4D97-AF65-F5344CB8AC3E}">
        <p14:creationId xmlns:p14="http://schemas.microsoft.com/office/powerpoint/2010/main" val="320890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E605CB-8402-4A00-9D3B-C3BE073E1CF6}"/>
              </a:ext>
            </a:extLst>
          </p:cNvPr>
          <p:cNvSpPr>
            <a:spLocks noGrp="1"/>
          </p:cNvSpPr>
          <p:nvPr>
            <p:ph type="body" sz="quarter" idx="10"/>
          </p:nvPr>
        </p:nvSpPr>
        <p:spPr>
          <a:xfrm>
            <a:off x="468314" y="1300294"/>
            <a:ext cx="6666134" cy="3489819"/>
          </a:xfrm>
        </p:spPr>
        <p:txBody>
          <a:bodyPr>
            <a:noAutofit/>
          </a:bodyPr>
          <a:lstStyle/>
          <a:p>
            <a:pPr algn="l"/>
            <a:r>
              <a:rPr lang="en-US" sz="2400" dirty="0">
                <a:solidFill>
                  <a:schemeClr val="bg2"/>
                </a:solidFill>
              </a:rPr>
              <a:t>James 2:14-17</a:t>
            </a:r>
            <a:r>
              <a:rPr lang="en-US" sz="2000" dirty="0">
                <a:solidFill>
                  <a:schemeClr val="bg2"/>
                </a:solidFill>
              </a:rPr>
              <a:t>: “</a:t>
            </a:r>
            <a:r>
              <a:rPr lang="en-US" sz="2000" b="1" i="1" dirty="0">
                <a:solidFill>
                  <a:schemeClr val="bg2"/>
                </a:solidFill>
              </a:rPr>
              <a:t>What does it profit, my brethren, if someone says he has faith but does not have works? Can faith save him?  If a brother or sister is naked and destitute of daily food, and one of you says to them, “Depart in peace, be warmed and filled,” but you do not give them the things which are needed for the body, what does it profit?  Thus, also faith by itself, if it does not have works, is dead</a:t>
            </a:r>
            <a:r>
              <a:rPr lang="en-US" sz="2000" dirty="0">
                <a:solidFill>
                  <a:schemeClr val="bg2"/>
                </a:solidFill>
              </a:rPr>
              <a:t>.”</a:t>
            </a:r>
          </a:p>
        </p:txBody>
      </p:sp>
    </p:spTree>
    <p:extLst>
      <p:ext uri="{BB962C8B-B14F-4D97-AF65-F5344CB8AC3E}">
        <p14:creationId xmlns:p14="http://schemas.microsoft.com/office/powerpoint/2010/main" val="124721326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1225</TotalTime>
  <Words>312</Words>
  <Application>Microsoft Office PowerPoint</Application>
  <PresentationFormat>On-screen Show (16:9)</PresentationFormat>
  <Paragraphs>42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Adelle-Regular</vt:lpstr>
      <vt:lpstr>Apple Chancery</vt:lpstr>
      <vt:lpstr>Arial</vt:lpstr>
      <vt:lpstr>Georgia</vt:lpstr>
      <vt:lpstr>Default</vt:lpstr>
      <vt:lpstr>PowerPoint Presentation</vt:lpstr>
      <vt:lpstr>The Good Samaritan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Charlie King</cp:lastModifiedBy>
  <cp:revision>72</cp:revision>
  <dcterms:created xsi:type="dcterms:W3CDTF">2014-03-26T14:03:34Z</dcterms:created>
  <dcterms:modified xsi:type="dcterms:W3CDTF">2017-09-30T23:49:52Z</dcterms:modified>
</cp:coreProperties>
</file>