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72" r:id="rId2"/>
    <p:sldId id="256" r:id="rId3"/>
    <p:sldId id="258" r:id="rId4"/>
    <p:sldId id="260" r:id="rId5"/>
    <p:sldId id="262" r:id="rId6"/>
    <p:sldId id="273"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p:restoredTop sz="91429"/>
  </p:normalViewPr>
  <p:slideViewPr>
    <p:cSldViewPr snapToGrid="0" snapToObjects="1">
      <p:cViewPr varScale="1">
        <p:scale>
          <a:sx n="81" d="100"/>
          <a:sy n="81" d="100"/>
        </p:scale>
        <p:origin x="20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FE10D0-E1BE-204A-99A7-919A7326628B}" type="datetimeFigureOut">
              <a:rPr lang="en-US" smtClean="0"/>
              <a:t>10/11/17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FE10D0-E1BE-204A-99A7-919A7326628B}" type="datetimeFigureOut">
              <a:rPr lang="en-US" smtClean="0"/>
              <a:t>10/11/17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FE10D0-E1BE-204A-99A7-919A7326628B}" type="datetimeFigureOut">
              <a:rPr lang="en-US" smtClean="0"/>
              <a:t>10/11/17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FE10D0-E1BE-204A-99A7-919A7326628B}" type="datetimeFigureOut">
              <a:rPr lang="en-US" smtClean="0"/>
              <a:t>10/11/17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E10D0-E1BE-204A-99A7-919A7326628B}" type="datetimeFigureOut">
              <a:rPr lang="en-US" smtClean="0"/>
              <a:t>10/11/17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FE10D0-E1BE-204A-99A7-919A7326628B}" type="datetimeFigureOut">
              <a:rPr lang="en-US" smtClean="0"/>
              <a:t>10/11/17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FE10D0-E1BE-204A-99A7-919A7326628B}" type="datetimeFigureOut">
              <a:rPr lang="en-US" smtClean="0"/>
              <a:t>10/11/17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FE10D0-E1BE-204A-99A7-919A7326628B}" type="datetimeFigureOut">
              <a:rPr lang="en-US" smtClean="0"/>
              <a:t>10/11/17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E10D0-E1BE-204A-99A7-919A7326628B}" type="datetimeFigureOut">
              <a:rPr lang="en-US" smtClean="0"/>
              <a:t>10/11/17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E10D0-E1BE-204A-99A7-919A7326628B}" type="datetimeFigureOut">
              <a:rPr lang="en-US" smtClean="0"/>
              <a:t>10/11/17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E10D0-E1BE-204A-99A7-919A7326628B}" type="datetimeFigureOut">
              <a:rPr lang="en-US" smtClean="0"/>
              <a:t>10/11/17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77A54-5412-4748-BB0E-501A09C7A7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E10D0-E1BE-204A-99A7-919A7326628B}" type="datetimeFigureOut">
              <a:rPr lang="en-US" smtClean="0"/>
              <a:t>10/11/17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77A54-5412-4748-BB0E-501A09C7A7CD}" type="slidenum">
              <a:rPr lang="en-US" smtClean="0"/>
              <a:t>‹#›</a:t>
            </a:fld>
            <a:endParaRPr lang="en-US"/>
          </a:p>
        </p:txBody>
      </p:sp>
    </p:spTree>
    <p:extLst>
      <p:ext uri="{BB962C8B-B14F-4D97-AF65-F5344CB8AC3E}">
        <p14:creationId xmlns:p14="http://schemas.microsoft.com/office/powerpoint/2010/main" val="150852159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92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24000" y="2343151"/>
            <a:ext cx="9144000" cy="1631216"/>
          </a:xfrm>
          <a:prstGeom prst="rect">
            <a:avLst/>
          </a:prstGeom>
          <a:noFill/>
        </p:spPr>
        <p:txBody>
          <a:bodyPr wrap="square" rtlCol="0">
            <a:spAutoFit/>
          </a:bodyPr>
          <a:lstStyle/>
          <a:p>
            <a:pPr algn="ctr"/>
            <a:r>
              <a:rPr lang="en-US" sz="6000" dirty="0">
                <a:effectLst>
                  <a:outerShdw blurRad="50800" dist="76200" dir="2700000" algn="tl" rotWithShape="0">
                    <a:prstClr val="black">
                      <a:alpha val="40000"/>
                    </a:prstClr>
                  </a:outerShdw>
                </a:effectLst>
                <a:latin typeface="Trajan Pro Regular" charset="0"/>
                <a:ea typeface="Trajan Pro Regular" charset="0"/>
                <a:cs typeface="Trajan Pro Regular" charset="0"/>
              </a:rPr>
              <a:t>A Victory Won</a:t>
            </a:r>
          </a:p>
          <a:p>
            <a:pPr algn="ctr"/>
            <a:r>
              <a:rPr lang="en-US" sz="4000" dirty="0">
                <a:effectLst>
                  <a:outerShdw blurRad="50800" dist="76200" dir="2700000" algn="tl" rotWithShape="0">
                    <a:prstClr val="black">
                      <a:alpha val="40000"/>
                    </a:prstClr>
                  </a:outerShdw>
                </a:effectLst>
                <a:latin typeface="Trajan Pro Regular" charset="0"/>
                <a:ea typeface="Trajan Pro Regular" charset="0"/>
                <a:cs typeface="Trajan Pro Regular" charset="0"/>
              </a:rPr>
              <a:t>A Victory To Be Defended</a:t>
            </a:r>
          </a:p>
        </p:txBody>
      </p:sp>
      <p:sp>
        <p:nvSpPr>
          <p:cNvPr id="6" name="TextBox 5"/>
          <p:cNvSpPr txBox="1"/>
          <p:nvPr/>
        </p:nvSpPr>
        <p:spPr>
          <a:xfrm>
            <a:off x="1524000" y="5963575"/>
            <a:ext cx="9144000" cy="707886"/>
          </a:xfrm>
          <a:prstGeom prst="rect">
            <a:avLst/>
          </a:prstGeom>
          <a:noFill/>
        </p:spPr>
        <p:txBody>
          <a:bodyPr wrap="square" rtlCol="0">
            <a:spAutoFit/>
          </a:bodyPr>
          <a:lstStyle/>
          <a:p>
            <a:pPr algn="ctr"/>
            <a:r>
              <a:rPr lang="en-US" sz="4000" dirty="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Ephesians 6.10-17</a:t>
            </a:r>
          </a:p>
        </p:txBody>
      </p:sp>
    </p:spTree>
    <p:extLst>
      <p:ext uri="{BB962C8B-B14F-4D97-AF65-F5344CB8AC3E}">
        <p14:creationId xmlns:p14="http://schemas.microsoft.com/office/powerpoint/2010/main" val="5790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888590" y="1357882"/>
            <a:ext cx="10414819" cy="2862322"/>
          </a:xfrm>
          <a:prstGeom prst="rect">
            <a:avLst/>
          </a:prstGeom>
          <a:noFill/>
        </p:spPr>
        <p:txBody>
          <a:bodyPr wrap="square" rtlCol="0">
            <a:spAutoFit/>
          </a:bodyPr>
          <a:lstStyle/>
          <a:p>
            <a:r>
              <a:rPr lang="en-US" sz="3600" dirty="0">
                <a:effectLst>
                  <a:outerShdw blurRad="50800" dist="76200" dir="2700000" algn="tl" rotWithShape="0">
                    <a:prstClr val="black">
                      <a:alpha val="40000"/>
                    </a:prstClr>
                  </a:outerShdw>
                </a:effectLst>
                <a:latin typeface="Book Antiqua" charset="0"/>
                <a:ea typeface="Book Antiqua" charset="0"/>
                <a:cs typeface="Book Antiqua" charset="0"/>
              </a:rPr>
              <a:t>“He put on righteousness like a breastplate, And a helmet of salvation on His head; And He put on garments of vengeance for clothing And wrapped Himself with zeal as a mantle.” </a:t>
            </a:r>
          </a:p>
          <a:p>
            <a:pPr algn="r"/>
            <a:r>
              <a:rPr lang="en-US" sz="3600" i="1" dirty="0" smtClean="0">
                <a:effectLst>
                  <a:outerShdw blurRad="50800" dist="76200" dir="2700000" algn="tl" rotWithShape="0">
                    <a:prstClr val="black">
                      <a:alpha val="40000"/>
                    </a:prstClr>
                  </a:outerShdw>
                </a:effectLst>
                <a:latin typeface="Book Antiqua" charset="0"/>
                <a:ea typeface="Book Antiqua" charset="0"/>
                <a:cs typeface="Book Antiqua" charset="0"/>
              </a:rPr>
              <a:t>- Isaiah 59:17 </a:t>
            </a:r>
            <a:endParaRPr lang="en-US" sz="3600" i="1" dirty="0">
              <a:effectLst>
                <a:outerShdw blurRad="50800" dist="76200" dir="2700000" algn="tl" rotWithShape="0">
                  <a:prstClr val="black">
                    <a:alpha val="40000"/>
                  </a:prstClr>
                </a:outerShdw>
              </a:effectLst>
              <a:latin typeface="Book Antiqua" charset="0"/>
              <a:ea typeface="Book Antiqua" charset="0"/>
              <a:cs typeface="Book Antiqua" charset="0"/>
            </a:endParaRPr>
          </a:p>
        </p:txBody>
      </p:sp>
      <p:sp>
        <p:nvSpPr>
          <p:cNvPr id="6" name="TextBox 5"/>
          <p:cNvSpPr txBox="1"/>
          <p:nvPr/>
        </p:nvSpPr>
        <p:spPr>
          <a:xfrm>
            <a:off x="1524000" y="5963575"/>
            <a:ext cx="9144000" cy="707886"/>
          </a:xfrm>
          <a:prstGeom prst="rect">
            <a:avLst/>
          </a:prstGeom>
          <a:noFill/>
        </p:spPr>
        <p:txBody>
          <a:bodyPr wrap="square" rtlCol="0">
            <a:spAutoFit/>
          </a:bodyPr>
          <a:lstStyle/>
          <a:p>
            <a:pPr algn="ctr"/>
            <a:r>
              <a:rPr lang="en-US" sz="4000" dirty="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Our Defense: Become Like God</a:t>
            </a:r>
          </a:p>
        </p:txBody>
      </p:sp>
    </p:spTree>
    <p:extLst>
      <p:ext uri="{BB962C8B-B14F-4D97-AF65-F5344CB8AC3E}">
        <p14:creationId xmlns:p14="http://schemas.microsoft.com/office/powerpoint/2010/main" val="312444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410496" y="1280806"/>
            <a:ext cx="11371007" cy="2862322"/>
          </a:xfrm>
          <a:prstGeom prst="rect">
            <a:avLst/>
          </a:prstGeom>
          <a:noFill/>
        </p:spPr>
        <p:txBody>
          <a:bodyPr wrap="square" rtlCol="0">
            <a:spAutoFit/>
          </a:bodyPr>
          <a:lstStyle/>
          <a:p>
            <a:r>
              <a:rPr lang="en-US" sz="3600" dirty="0">
                <a:effectLst>
                  <a:outerShdw blurRad="50800" dist="76200" dir="2700000" algn="tl" rotWithShape="0">
                    <a:prstClr val="black">
                      <a:alpha val="40000"/>
                    </a:prstClr>
                  </a:outerShdw>
                </a:effectLst>
                <a:latin typeface="Book Antiqua" charset="0"/>
                <a:ea typeface="Book Antiqua" charset="0"/>
                <a:cs typeface="Book Antiqua" charset="0"/>
              </a:rPr>
              <a:t>“How lovely on the mountains Are the feet of him who brings good news, Who announces peace And brings good news of happiness, Who announces salvation, And says to Zion, ‘Your God reigns!’”</a:t>
            </a:r>
          </a:p>
          <a:p>
            <a:pPr algn="r"/>
            <a:r>
              <a:rPr lang="en-US" sz="3600" i="1" dirty="0" smtClean="0">
                <a:effectLst>
                  <a:outerShdw blurRad="50800" dist="76200" dir="2700000" algn="tl" rotWithShape="0">
                    <a:prstClr val="black">
                      <a:alpha val="40000"/>
                    </a:prstClr>
                  </a:outerShdw>
                </a:effectLst>
                <a:latin typeface="Book Antiqua" charset="0"/>
                <a:ea typeface="Book Antiqua" charset="0"/>
                <a:cs typeface="Book Antiqua" charset="0"/>
              </a:rPr>
              <a:t>- Isaiah 52:7 </a:t>
            </a:r>
            <a:endParaRPr lang="en-US" sz="3600" i="1" dirty="0">
              <a:effectLst>
                <a:outerShdw blurRad="50800" dist="76200" dir="2700000" algn="tl" rotWithShape="0">
                  <a:prstClr val="black">
                    <a:alpha val="40000"/>
                  </a:prstClr>
                </a:outerShdw>
              </a:effectLst>
              <a:latin typeface="Book Antiqua" charset="0"/>
              <a:ea typeface="Book Antiqua" charset="0"/>
              <a:cs typeface="Book Antiqua" charset="0"/>
            </a:endParaRPr>
          </a:p>
        </p:txBody>
      </p:sp>
      <p:sp>
        <p:nvSpPr>
          <p:cNvPr id="6" name="TextBox 5"/>
          <p:cNvSpPr txBox="1"/>
          <p:nvPr/>
        </p:nvSpPr>
        <p:spPr>
          <a:xfrm>
            <a:off x="1524000" y="5963575"/>
            <a:ext cx="9144000" cy="707886"/>
          </a:xfrm>
          <a:prstGeom prst="rect">
            <a:avLst/>
          </a:prstGeom>
          <a:noFill/>
        </p:spPr>
        <p:txBody>
          <a:bodyPr wrap="square" rtlCol="0">
            <a:spAutoFit/>
          </a:bodyPr>
          <a:lstStyle/>
          <a:p>
            <a:pPr algn="ctr"/>
            <a:r>
              <a:rPr lang="en-US" sz="4000" dirty="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Our Defense: Become Like God</a:t>
            </a:r>
          </a:p>
        </p:txBody>
      </p:sp>
    </p:spTree>
    <p:extLst>
      <p:ext uri="{BB962C8B-B14F-4D97-AF65-F5344CB8AC3E}">
        <p14:creationId xmlns:p14="http://schemas.microsoft.com/office/powerpoint/2010/main" val="31382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641553" y="1369297"/>
            <a:ext cx="10908891" cy="2616101"/>
          </a:xfrm>
          <a:prstGeom prst="rect">
            <a:avLst/>
          </a:prstGeom>
          <a:noFill/>
        </p:spPr>
        <p:txBody>
          <a:bodyPr wrap="square" rtlCol="0">
            <a:spAutoFit/>
          </a:bodyPr>
          <a:lstStyle/>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Righteousness = doing what is right</a:t>
            </a:r>
          </a:p>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God is “righteous” because He does what is right for His people</a:t>
            </a:r>
          </a:p>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Righteousness must protect the heart</a:t>
            </a:r>
            <a:endParaRPr lang="en-US" sz="3600" dirty="0">
              <a:effectLst>
                <a:outerShdw blurRad="50800" dist="76200" dir="2700000" algn="tl" rotWithShape="0">
                  <a:prstClr val="black">
                    <a:alpha val="40000"/>
                  </a:prstClr>
                </a:outerShdw>
              </a:effectLst>
              <a:latin typeface="Book Antiqua" charset="0"/>
              <a:ea typeface="Book Antiqua" charset="0"/>
              <a:cs typeface="Book Antiqua" charset="0"/>
            </a:endParaRPr>
          </a:p>
        </p:txBody>
      </p:sp>
      <p:sp>
        <p:nvSpPr>
          <p:cNvPr id="6" name="TextBox 5"/>
          <p:cNvSpPr txBox="1"/>
          <p:nvPr/>
        </p:nvSpPr>
        <p:spPr>
          <a:xfrm>
            <a:off x="0" y="6111060"/>
            <a:ext cx="12191999" cy="584775"/>
          </a:xfrm>
          <a:prstGeom prst="rect">
            <a:avLst/>
          </a:prstGeom>
          <a:noFill/>
        </p:spPr>
        <p:txBody>
          <a:bodyPr wrap="square" rtlCol="0">
            <a:spAutoFit/>
          </a:bodyPr>
          <a:lstStyle/>
          <a:p>
            <a:pPr algn="ctr"/>
            <a:r>
              <a:rPr lang="en-US" sz="3200" smtClean="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“having </a:t>
            </a:r>
            <a:r>
              <a:rPr lang="en-US" sz="3200" dirty="0" smtClean="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put on the breastplate of righteousness”</a:t>
            </a:r>
            <a:endParaRPr lang="en-US" sz="3200" dirty="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endParaRPr>
          </a:p>
        </p:txBody>
      </p:sp>
    </p:spTree>
    <p:extLst>
      <p:ext uri="{BB962C8B-B14F-4D97-AF65-F5344CB8AC3E}">
        <p14:creationId xmlns:p14="http://schemas.microsoft.com/office/powerpoint/2010/main" val="270377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641553" y="1369297"/>
            <a:ext cx="10908891" cy="2616101"/>
          </a:xfrm>
          <a:prstGeom prst="rect">
            <a:avLst/>
          </a:prstGeom>
          <a:noFill/>
        </p:spPr>
        <p:txBody>
          <a:bodyPr wrap="square" rtlCol="0">
            <a:spAutoFit/>
          </a:bodyPr>
          <a:lstStyle/>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God desires peace for man (Isaiah 52.3-7; Ephesians 2.14-18)</a:t>
            </a:r>
          </a:p>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We go to others with the gospel?</a:t>
            </a:r>
          </a:p>
          <a:p>
            <a:pPr marL="742950" indent="-742950">
              <a:spcAft>
                <a:spcPts val="1200"/>
              </a:spcAft>
              <a:buFont typeface="+mj-lt"/>
              <a:buAutoNum type="arabicPeriod"/>
            </a:pPr>
            <a:r>
              <a:rPr lang="en-US" sz="3600" dirty="0" smtClean="0">
                <a:effectLst>
                  <a:outerShdw blurRad="50800" dist="76200" dir="2700000" algn="tl" rotWithShape="0">
                    <a:prstClr val="black">
                      <a:alpha val="40000"/>
                    </a:prstClr>
                  </a:outerShdw>
                </a:effectLst>
                <a:latin typeface="Book Antiqua" charset="0"/>
                <a:ea typeface="Book Antiqua" charset="0"/>
                <a:cs typeface="Book Antiqua" charset="0"/>
              </a:rPr>
              <a:t>We stand firm because of the gospel! </a:t>
            </a:r>
            <a:endParaRPr lang="en-US" sz="3600" dirty="0">
              <a:effectLst>
                <a:outerShdw blurRad="50800" dist="76200" dir="2700000" algn="tl" rotWithShape="0">
                  <a:prstClr val="black">
                    <a:alpha val="40000"/>
                  </a:prstClr>
                </a:outerShdw>
              </a:effectLst>
              <a:latin typeface="Book Antiqua" charset="0"/>
              <a:ea typeface="Book Antiqua" charset="0"/>
              <a:cs typeface="Book Antiqua" charset="0"/>
            </a:endParaRPr>
          </a:p>
        </p:txBody>
      </p:sp>
      <p:sp>
        <p:nvSpPr>
          <p:cNvPr id="6" name="TextBox 5"/>
          <p:cNvSpPr txBox="1"/>
          <p:nvPr/>
        </p:nvSpPr>
        <p:spPr>
          <a:xfrm>
            <a:off x="0" y="6111060"/>
            <a:ext cx="12191999" cy="584775"/>
          </a:xfrm>
          <a:prstGeom prst="rect">
            <a:avLst/>
          </a:prstGeom>
          <a:noFill/>
        </p:spPr>
        <p:txBody>
          <a:bodyPr wrap="square" rtlCol="0">
            <a:spAutoFit/>
          </a:bodyPr>
          <a:lstStyle/>
          <a:p>
            <a:pPr algn="ctr"/>
            <a:r>
              <a:rPr lang="en-US" sz="3200" dirty="0" smtClean="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“having shod your feet with</a:t>
            </a:r>
            <a:r>
              <a:rPr lang="mr-IN" sz="3200" dirty="0" smtClean="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a:t>
            </a:r>
            <a:r>
              <a:rPr lang="en-US" sz="3200" dirty="0" smtClean="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rPr>
              <a:t> the gospel of peace”</a:t>
            </a:r>
            <a:endParaRPr lang="en-US" sz="3200" dirty="0">
              <a:solidFill>
                <a:schemeClr val="accent4">
                  <a:lumMod val="40000"/>
                  <a:lumOff val="60000"/>
                </a:schemeClr>
              </a:solidFill>
              <a:effectLst>
                <a:outerShdw blurRad="50800" dist="76200" dir="2700000" algn="tl" rotWithShape="0">
                  <a:prstClr val="black">
                    <a:alpha val="40000"/>
                  </a:prstClr>
                </a:outerShdw>
              </a:effectLst>
              <a:latin typeface="Trajan Pro Regular" charset="0"/>
              <a:ea typeface="Trajan Pro Regular" charset="0"/>
              <a:cs typeface="Trajan Pro Regular" charset="0"/>
            </a:endParaRPr>
          </a:p>
        </p:txBody>
      </p:sp>
    </p:spTree>
    <p:extLst>
      <p:ext uri="{BB962C8B-B14F-4D97-AF65-F5344CB8AC3E}">
        <p14:creationId xmlns:p14="http://schemas.microsoft.com/office/powerpoint/2010/main" val="203901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578975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4835</TotalTime>
  <Words>178</Words>
  <Application>Microsoft Macintosh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 Antiqua</vt:lpstr>
      <vt:lpstr>Calibri</vt:lpstr>
      <vt:lpstr>Calibri Light</vt:lpstr>
      <vt:lpstr>Trajan Pro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11</cp:revision>
  <dcterms:created xsi:type="dcterms:W3CDTF">2017-08-04T01:05:53Z</dcterms:created>
  <dcterms:modified xsi:type="dcterms:W3CDTF">2017-10-11T20:43:29Z</dcterms:modified>
</cp:coreProperties>
</file>