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68" r:id="rId5"/>
    <p:sldId id="271" r:id="rId6"/>
    <p:sldId id="267" r:id="rId7"/>
    <p:sldId id="272" r:id="rId8"/>
    <p:sldId id="276" r:id="rId9"/>
    <p:sldId id="279" r:id="rId10"/>
    <p:sldId id="281" r:id="rId11"/>
    <p:sldId id="282" r:id="rId12"/>
    <p:sldId id="285" r:id="rId13"/>
    <p:sldId id="286" r:id="rId14"/>
    <p:sldId id="287" r:id="rId15"/>
    <p:sldId id="284" r:id="rId16"/>
    <p:sldId id="273" r:id="rId17"/>
    <p:sldId id="277" r:id="rId18"/>
    <p:sldId id="278" r:id="rId19"/>
    <p:sldId id="274" r:id="rId20"/>
    <p:sldId id="283" r:id="rId21"/>
    <p:sldId id="275"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27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varScale="1">
        <p:scale>
          <a:sx n="66" d="100"/>
          <a:sy n="66" d="100"/>
        </p:scale>
        <p:origin x="192"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4F7681-245D-457E-A4EA-7BF303E0A5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1465001787"/>
      </p:ext>
    </p:extLst>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F7681-245D-457E-A4EA-7BF303E0A5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3072570109"/>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F7681-245D-457E-A4EA-7BF303E0A5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3367589772"/>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F7681-245D-457E-A4EA-7BF303E0A5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1684170875"/>
      </p:ext>
    </p:extLst>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4F7681-245D-457E-A4EA-7BF303E0A5A1}" type="datetimeFigureOut">
              <a:rPr lang="en-US" smtClean="0"/>
              <a:t>12/24/17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1336805243"/>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4F7681-245D-457E-A4EA-7BF303E0A5A1}" type="datetimeFigureOut">
              <a:rPr lang="en-US" smtClean="0"/>
              <a:t>12/24/17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3553547762"/>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4F7681-245D-457E-A4EA-7BF303E0A5A1}" type="datetimeFigureOut">
              <a:rPr lang="en-US" smtClean="0"/>
              <a:t>12/24/17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3702545429"/>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4F7681-245D-457E-A4EA-7BF303E0A5A1}" type="datetimeFigureOut">
              <a:rPr lang="en-US" smtClean="0"/>
              <a:t>12/24/17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396454937"/>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F7681-245D-457E-A4EA-7BF303E0A5A1}" type="datetimeFigureOut">
              <a:rPr lang="en-US" smtClean="0"/>
              <a:t>12/24/17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2009447870"/>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F7681-245D-457E-A4EA-7BF303E0A5A1}" type="datetimeFigureOut">
              <a:rPr lang="en-US" smtClean="0"/>
              <a:t>12/24/17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9086890"/>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F7681-245D-457E-A4EA-7BF303E0A5A1}" type="datetimeFigureOut">
              <a:rPr lang="en-US" smtClean="0"/>
              <a:t>12/24/17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6C6F-4632-49CF-9C12-F6B641CA19B8}" type="slidenum">
              <a:rPr lang="en-US" smtClean="0"/>
              <a:t>‹#›</a:t>
            </a:fld>
            <a:endParaRPr lang="en-US"/>
          </a:p>
        </p:txBody>
      </p:sp>
    </p:spTree>
    <p:extLst>
      <p:ext uri="{BB962C8B-B14F-4D97-AF65-F5344CB8AC3E}">
        <p14:creationId xmlns:p14="http://schemas.microsoft.com/office/powerpoint/2010/main" val="3117723609"/>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F7681-245D-457E-A4EA-7BF303E0A5A1}" type="datetimeFigureOut">
              <a:rPr lang="en-US" smtClean="0"/>
              <a:t>12/24/17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6C6F-4632-49CF-9C12-F6B641CA19B8}" type="slidenum">
              <a:rPr lang="en-US" smtClean="0"/>
              <a:t>‹#›</a:t>
            </a:fld>
            <a:endParaRPr lang="en-US"/>
          </a:p>
        </p:txBody>
      </p:sp>
    </p:spTree>
    <p:extLst>
      <p:ext uri="{BB962C8B-B14F-4D97-AF65-F5344CB8AC3E}">
        <p14:creationId xmlns:p14="http://schemas.microsoft.com/office/powerpoint/2010/main" val="3648299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8750055"/>
      </p:ext>
    </p:extLst>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3639" y="107548"/>
            <a:ext cx="8255358" cy="1325563"/>
          </a:xfrm>
        </p:spPr>
        <p:txBody>
          <a:bodyPr>
            <a:normAutofit/>
          </a:bodyPr>
          <a:lstStyle/>
          <a:p>
            <a:pPr algn="ctr"/>
            <a:r>
              <a:rPr lang="en-US"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Vine’s Expository Dictionary of New Testament Words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1828408"/>
            <a:ext cx="11990230" cy="4907243"/>
          </a:xfrm>
        </p:spPr>
        <p:txBody>
          <a:bodyPr>
            <a:normAutofit lnSpcReduction="10000"/>
          </a:bodyPr>
          <a:lstStyle/>
          <a:p>
            <a:pPr marL="514350" indent="-514350">
              <a:buFont typeface="+mj-lt"/>
              <a:buAutoNum type="alphaLcParenR"/>
            </a:pP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respect it is significant that the Lord Jesus never used </a:t>
            </a:r>
            <a:r>
              <a:rPr lang="en-US" sz="3200" b="1" i="1" dirty="0" err="1">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200"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matter of making request to the Father. </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often as He asks, or declares that He will ask anything of the Father, it is always </a:t>
            </a:r>
            <a:r>
              <a:rPr lang="en-US" sz="3200" b="1" i="1" dirty="0" err="1">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erotao</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 asking, that is, upon equal terms,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14:16</a:t>
            </a:r>
            <a:r>
              <a:rPr lang="en-US"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16:26</a:t>
            </a:r>
            <a:r>
              <a:rPr lang="en-US"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17:9</a:t>
            </a:r>
            <a:r>
              <a:rPr lang="en-US"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15</a:t>
            </a:r>
            <a:r>
              <a:rPr lang="en-US"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never</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i="1" dirty="0" err="1">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He uses.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Trench, Syn. Sec. xl).</a:t>
            </a:r>
          </a:p>
          <a:p>
            <a:pPr marL="514350" indent="-514350">
              <a:buFont typeface="+mj-lt"/>
              <a:buAutoNum type="alphaLcParenR"/>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passages where both words are used, the distinction should be noticed, even if it cannot be adequately represented in English. In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16:23</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that day ye shall ask Me nothing," the verb is </a:t>
            </a:r>
            <a:r>
              <a:rPr lang="en-US" sz="3200" b="1" i="1" dirty="0" err="1">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erotao</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whereas in the latter part of the verse, in the sentence, "If ye shall ask anything of the Father," the verb is </a:t>
            </a:r>
            <a:r>
              <a:rPr lang="en-US" sz="3200" b="1" i="1" dirty="0" err="1">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1593189780"/>
      </p:ext>
    </p:extLst>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3639" y="107548"/>
            <a:ext cx="8255358" cy="1325563"/>
          </a:xfrm>
        </p:spPr>
        <p:txBody>
          <a:bodyPr>
            <a:normAutofit/>
          </a:bodyPr>
          <a:lstStyle/>
          <a:p>
            <a:pPr algn="ctr"/>
            <a:r>
              <a:rPr lang="en-US"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Vine’s Expository Dictionary of New Testament Words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1931831"/>
            <a:ext cx="11990230" cy="4803820"/>
          </a:xfrm>
        </p:spPr>
        <p:txBody>
          <a:bodyPr>
            <a:normAutofit/>
          </a:bodyPr>
          <a:lstStyle/>
          <a:p>
            <a:pPr marL="514350" indent="-514350">
              <a:buFont typeface="+mj-lt"/>
              <a:buAutoNum type="alphaLcParenR" startAt="3"/>
            </a:pP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Both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verbs are found in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John 5:16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sentence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shall </a:t>
            </a:r>
            <a:r>
              <a:rPr lang="en-US" sz="3200" b="1" i="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ask</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God will give him life for them that sin not unto death,"</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verb is </a:t>
            </a:r>
            <a:r>
              <a:rPr lang="en-US" sz="3200" b="1" i="1" dirty="0" err="1">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with regard to the sin unto death, in the sentence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concerning this do I say that he shall </a:t>
            </a:r>
            <a:r>
              <a:rPr lang="en-US" sz="3200" b="1" i="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make request</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verb is </a:t>
            </a:r>
            <a:r>
              <a:rPr lang="en-US" sz="3200" b="1" i="1" dirty="0" err="1">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erotao</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3510582469"/>
      </p:ext>
    </p:extLst>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270" y="107548"/>
            <a:ext cx="8725713" cy="1325563"/>
          </a:xfrm>
        </p:spPr>
        <p:txBody>
          <a:bodyPr>
            <a:normAutofit/>
          </a:bodyPr>
          <a:lstStyle/>
          <a:p>
            <a:pPr algn="ctr"/>
            <a:r>
              <a:rPr lang="en-US" sz="4200" b="1" u="sng"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Synonyms of the New Testament </a:t>
            </a:r>
            <a:r>
              <a:rPr lang="en-US" sz="42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 Richard C. Trench</a:t>
            </a:r>
            <a:endParaRPr lang="en-US" sz="4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8051" y="1931831"/>
            <a:ext cx="11672179" cy="4803820"/>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Concerning </a:t>
            </a:r>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EROTAO</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a:t>
            </a:r>
            <a:r>
              <a:rPr lang="en-US" sz="36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16:23</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“Now every one competent to judge is agreed, that </a:t>
            </a:r>
            <a:r>
              <a:rPr lang="en-US" sz="3600" b="1" i="1" dirty="0" smtClean="0">
                <a:solidFill>
                  <a:srgbClr val="FFC0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‘ye shall ask’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 first half of the verse has nothing to do with </a:t>
            </a:r>
            <a:r>
              <a:rPr lang="en-US" sz="3600" b="1" i="1" dirty="0" smtClean="0">
                <a:solidFill>
                  <a:srgbClr val="FFC0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‘ye shall ask’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 second; that in the first Christ is referring back to… </a:t>
            </a:r>
            <a:r>
              <a:rPr lang="en-US" sz="36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verse 19</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the questions which the disciples would have asked Him”.</a:t>
            </a:r>
          </a:p>
          <a:p>
            <a:pPr marL="0" indent="0">
              <a:buNone/>
            </a:pP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3925063915"/>
      </p:ext>
    </p:extLst>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270" y="107548"/>
            <a:ext cx="8725713" cy="1325563"/>
          </a:xfrm>
        </p:spPr>
        <p:txBody>
          <a:bodyPr>
            <a:normAutofit/>
          </a:bodyPr>
          <a:lstStyle/>
          <a:p>
            <a:pPr algn="ctr"/>
            <a:r>
              <a:rPr lang="en-US" sz="4200" b="1" u="sng"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Synonyms of the New Testament </a:t>
            </a:r>
            <a:r>
              <a:rPr lang="en-US" sz="42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 Richard C. Trench</a:t>
            </a:r>
            <a:endParaRPr lang="en-US" sz="4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8051" y="1931831"/>
            <a:ext cx="11672179" cy="4803820"/>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distinction between the words is this. </a:t>
            </a:r>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Latin </a:t>
            </a:r>
            <a:r>
              <a:rPr lang="en-US" sz="3600"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peto</a:t>
            </a:r>
            <a:r>
              <a:rPr lang="en-US" sz="3600"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more submissive and suppliant indeed the constant word for the seeking of the inferior from the superior... </a:t>
            </a:r>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EROTAO</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the other hand, is the Latin </a:t>
            </a:r>
            <a:r>
              <a:rPr lang="en-US" sz="3600"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rogo</a:t>
            </a: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 sometimes </a:t>
            </a: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interrogo</a:t>
            </a: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its only meaning in classical Greek, where it never signifies ‘to ask,’ but only ‘to interrogate,’… Like </a:t>
            </a: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3600" b="1" i="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rogare</a:t>
            </a:r>
            <a:r>
              <a:rPr lang="en-US" sz="36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implies that he who asks stands on a certain footing of equality with him from whom the boon is asked…”</a:t>
            </a:r>
            <a:endParaRPr 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2154926755"/>
      </p:ext>
    </p:extLst>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270" y="107548"/>
            <a:ext cx="8725713" cy="1325563"/>
          </a:xfrm>
        </p:spPr>
        <p:txBody>
          <a:bodyPr>
            <a:normAutofit/>
          </a:bodyPr>
          <a:lstStyle/>
          <a:p>
            <a:pPr algn="ctr"/>
            <a:r>
              <a:rPr lang="en-US" sz="4200" b="1" u="sng"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Synonyms of the New Testament </a:t>
            </a:r>
            <a:r>
              <a:rPr lang="en-US" sz="42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 Richard C. Trench</a:t>
            </a:r>
            <a:endParaRPr lang="en-US" sz="4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8051" y="1931831"/>
            <a:ext cx="11672179" cy="4803820"/>
          </a:xfrm>
        </p:spPr>
        <p:txBody>
          <a:bodyPr>
            <a:normAutofit/>
          </a:bodyPr>
          <a:lstStyle/>
          <a:p>
            <a:pPr marL="0" indent="0">
              <a:buNone/>
            </a:pP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throughout the N.T. … our Lord never uses (</a:t>
            </a:r>
            <a:r>
              <a:rPr lang="en-US" sz="32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Himself, in respect to that which He seeks on behalf of his disciples from God; for His is not the petition of the creature to the Creator, but the request of the Son to the Father. The consciousness of His equal dignity, of His potent and prevailing intercession speaks out in this, that often as He asks, or declares that He will ask, anything of the Father, it is always (</a:t>
            </a:r>
            <a:r>
              <a:rPr lang="en-US" sz="32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EROTAO</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 asking, that is, as upon equal terms… never (</a:t>
            </a:r>
            <a:r>
              <a:rPr lang="en-US" sz="32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4204808531"/>
      </p:ext>
    </p:extLst>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16:23</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0761" y="1506828"/>
            <a:ext cx="11281893" cy="5074275"/>
          </a:xfrm>
        </p:spPr>
        <p:txBody>
          <a:bodyPr/>
          <a:lstStyle/>
          <a:p>
            <a:pPr marL="0" indent="0">
              <a:buNone/>
            </a:pPr>
            <a:endPar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n-US" sz="36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23</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in that day you will ask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 (</a:t>
            </a:r>
            <a:r>
              <a:rPr lang="en-US" sz="3600" b="1" i="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EROTAO</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question. Truly, truly, I say to you, if you shall ask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600" b="1" i="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Father for anything, He will give it to you in My name.”</a:t>
            </a:r>
          </a:p>
          <a:p>
            <a:pPr marL="0" indent="0">
              <a:buNone/>
            </a:pPr>
            <a:endPar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5441715"/>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48"/>
            <a:ext cx="7687614" cy="1325563"/>
          </a:xfrm>
        </p:spPr>
        <p:txBody>
          <a:bodyPr/>
          <a:lstStyle/>
          <a:p>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Praying (Singing) To Jesus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6213" y="2005929"/>
            <a:ext cx="11694017" cy="4729722"/>
          </a:xfrm>
        </p:spPr>
        <p:txBody>
          <a:bodyPr>
            <a:normAutofit/>
          </a:bodyPr>
          <a:lstStyle/>
          <a:p>
            <a:pPr marL="514350" indent="-514350">
              <a:buFont typeface="+mj-lt"/>
              <a:buAutoNum type="arabicPeriod"/>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7:55-56; Romans 8:34 -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 is Jesus NOW?</a:t>
            </a:r>
          </a:p>
          <a:p>
            <a:pPr marL="514350" indent="-514350">
              <a:buFont typeface="+mj-lt"/>
              <a:buAutoNum type="arabicPeriod"/>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28:18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“All authority” include hearing and answering prayer?</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buFont typeface="+mj-lt"/>
              <a:buAutoNum type="arabicPeriod"/>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Has He said He will answer prayer</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14:13-14</a:t>
            </a:r>
          </a:p>
          <a:p>
            <a:pPr marL="514350" indent="-514350">
              <a:buFont typeface="+mj-lt"/>
              <a:buAutoNum type="arabicPeriod"/>
            </a:pP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Does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16:23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condemn praying to Jesus?</a:t>
            </a:r>
          </a:p>
          <a:p>
            <a:pPr marL="514350" indent="-514350">
              <a:buFont typeface="+mj-lt"/>
              <a:buAutoNum type="arabicPeriod"/>
            </a:pP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whom should we address our prayers?</a:t>
            </a:r>
          </a:p>
          <a:p>
            <a:pPr marL="914400" lvl="1" indent="-457200">
              <a:buFont typeface="+mj-lt"/>
              <a:buAutoNum type="alphaLcParenR"/>
            </a:pPr>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the Father</a:t>
            </a:r>
          </a:p>
          <a:p>
            <a:pPr marL="914400" lvl="1" indent="-457200">
              <a:buFont typeface="+mj-lt"/>
              <a:buAutoNum type="alphaLcParenR"/>
            </a:pPr>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 Christ, the Son </a:t>
            </a:r>
            <a:r>
              <a:rPr lang="en-US"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Thess. 3:16; 1 Tim. 1:12; Acts 7:59; 2 Cor. 12:8-9</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1911560742"/>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wipe(left)">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left)">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5422" y="0"/>
            <a:ext cx="10515600" cy="1081825"/>
          </a:xfrm>
        </p:spPr>
        <p:txBody>
          <a:bodyPr/>
          <a:lstStyle/>
          <a:p>
            <a:pPr algn="ctr"/>
            <a:r>
              <a:rPr lang="en-US"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Thessalonians 3:16</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5003" y="1081825"/>
            <a:ext cx="11436439" cy="5602310"/>
          </a:xfrm>
        </p:spPr>
        <p:txBody>
          <a:bodyPr>
            <a:normAutofit/>
          </a:bodyPr>
          <a:lstStyle/>
          <a:p>
            <a:pPr mar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16</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“Now may the Lord of peace Himself continually grant you peace in every circumstance. The Lord be with you all!; </a:t>
            </a:r>
          </a:p>
          <a:p>
            <a:pPr marL="0" indent="0" algn="ctr">
              <a:buNone/>
            </a:pPr>
            <a:r>
              <a:rPr lang="en-US" sz="44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Timothy 1:12</a:t>
            </a:r>
          </a:p>
          <a:p>
            <a:pPr mar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thank Christ Jesus our Lord, who has strengthened me, because He considered me faithful, putting me into service;”</a:t>
            </a:r>
            <a:endPar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endParaRPr lang="en-US" sz="1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44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7:59</a:t>
            </a:r>
          </a:p>
          <a:p>
            <a:pPr mar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59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they went on stoning Stephen as he called upon the Lord and said, </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 receive my spirit</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1486077"/>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up)">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1000"/>
                                        <p:tgtEl>
                                          <p:spTgt spid="3">
                                            <p:txEl>
                                              <p:pRg st="4" end="4"/>
                                            </p:txEl>
                                          </p:spTgt>
                                        </p:tgtEl>
                                      </p:cBhvr>
                                    </p:animEffect>
                                  </p:childTnLst>
                                </p:cTn>
                              </p:par>
                            </p:childTnLst>
                          </p:cTn>
                        </p:par>
                        <p:par>
                          <p:cTn id="22" fill="hold">
                            <p:stCondLst>
                              <p:cond delay="1000"/>
                            </p:stCondLst>
                            <p:childTnLst>
                              <p:par>
                                <p:cTn id="23" presetID="22" presetClass="entr" presetSubtype="1"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up)">
                                      <p:cBhvr>
                                        <p:cTn id="2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5422" y="0"/>
            <a:ext cx="10515600" cy="1081825"/>
          </a:xfrm>
        </p:spPr>
        <p:txBody>
          <a:bodyPr/>
          <a:lstStyle/>
          <a:p>
            <a:pPr algn="ctr"/>
            <a:r>
              <a:rPr lang="en-US"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Corinthians 12:8-9</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5003" y="1081825"/>
            <a:ext cx="11436439" cy="5602310"/>
          </a:xfrm>
        </p:spPr>
        <p:txBody>
          <a:bodyPr>
            <a:normAutofit/>
          </a:bodyPr>
          <a:lstStyle/>
          <a:p>
            <a:pPr mar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because of the surpassing greatness of the revelations, for this reason, to keep me from exalting myself, there was given me a thorn in the flesh, a messenger of Satan to buffet me--to keep me from exalting myself</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lv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a:t>
            </a:r>
            <a:r>
              <a:rPr lang="en-US"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“Concerning this I entreated the Lord three times that it might depart from me</a:t>
            </a:r>
            <a:r>
              <a:rPr lang="en-US" sz="3200"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He has said to me, </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grace is sufficient for you, for power is perfected in weakness</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Most gladly, therefore, I will rather boast about my weaknesses, that the </a:t>
            </a:r>
            <a:r>
              <a:rPr lang="en-US" sz="3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power of Christ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may dwell in me!’”</a:t>
            </a:r>
          </a:p>
        </p:txBody>
      </p:sp>
    </p:spTree>
    <p:extLst>
      <p:ext uri="{BB962C8B-B14F-4D97-AF65-F5344CB8AC3E}">
        <p14:creationId xmlns:p14="http://schemas.microsoft.com/office/powerpoint/2010/main" val="35019720"/>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48"/>
            <a:ext cx="7687614" cy="1325563"/>
          </a:xfrm>
        </p:spPr>
        <p:txBody>
          <a:bodyPr/>
          <a:lstStyle/>
          <a:p>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Praying (Singing) To Jesus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6213" y="2005929"/>
            <a:ext cx="11694017" cy="4729722"/>
          </a:xfrm>
        </p:spPr>
        <p:txBody>
          <a:bodyPr>
            <a:normAutofit/>
          </a:bodyPr>
          <a:lstStyle/>
          <a:p>
            <a:pPr marL="514350" indent="-514350">
              <a:buFont typeface="+mj-lt"/>
              <a:buAutoNum type="arabicPeriod"/>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7:55-56; Romans 8:34 -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 is Jesus NOW?</a:t>
            </a:r>
          </a:p>
          <a:p>
            <a:pPr marL="514350" indent="-514350">
              <a:buFont typeface="+mj-lt"/>
              <a:buAutoNum type="arabicPeriod"/>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28:18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“All authority” include hearing and answering prayer?</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buFont typeface="+mj-lt"/>
              <a:buAutoNum type="arabicPeriod"/>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Has He said He will answer prayer</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14:13-14</a:t>
            </a:r>
          </a:p>
          <a:p>
            <a:pPr marL="514350" indent="-514350">
              <a:buFont typeface="+mj-lt"/>
              <a:buAutoNum type="arabicPeriod"/>
            </a:pP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Does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16:23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condemn praying to Jesus?</a:t>
            </a:r>
          </a:p>
          <a:p>
            <a:pPr marL="514350" indent="-514350">
              <a:buFont typeface="+mj-lt"/>
              <a:buAutoNum type="arabicPeriod"/>
            </a:pP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whom should we address prayers?</a:t>
            </a:r>
          </a:p>
          <a:p>
            <a:pPr marL="914400" lvl="1" indent="-457200">
              <a:buFont typeface="+mj-lt"/>
              <a:buAutoNum type="alphaLcParenR"/>
            </a:pPr>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the Father</a:t>
            </a:r>
          </a:p>
          <a:p>
            <a:pPr marL="914400" lvl="1" indent="-457200">
              <a:buFont typeface="+mj-lt"/>
              <a:buAutoNum type="alphaLcParenR"/>
            </a:pPr>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 Christ, the Son</a:t>
            </a:r>
          </a:p>
          <a:p>
            <a:pPr marL="914400" lvl="1" indent="-457200">
              <a:buFont typeface="+mj-lt"/>
              <a:buAutoNum type="alphaLcParenR"/>
            </a:pPr>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New Song in addressed to Jesus </a:t>
            </a:r>
            <a:r>
              <a:rPr lang="en-US"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Revelation 5:9</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4226621912"/>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left)">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94151" y="140677"/>
            <a:ext cx="7333725" cy="1958579"/>
          </a:xfrm>
        </p:spPr>
        <p:txBody>
          <a:bodyPr>
            <a:normAutofit/>
          </a:bodyPr>
          <a:lstStyle/>
          <a:p>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Praying (Singing) To Jesus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17465" y="2240924"/>
            <a:ext cx="4513252" cy="1179110"/>
          </a:xfrm>
        </p:spPr>
        <p:txBody>
          <a:bodyPr>
            <a:normAutofit/>
          </a:bodyPr>
          <a:lstStyle/>
          <a:p>
            <a:r>
              <a:rPr lang="en-US" sz="36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16:23</a:t>
            </a:r>
            <a:endPar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0026742"/>
      </p:ext>
    </p:extLst>
  </p:cSld>
  <p:clrMapOvr>
    <a:masterClrMapping/>
  </p:clrMapOvr>
  <p:transition spd="med">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5422" y="0"/>
            <a:ext cx="10515600" cy="1081825"/>
          </a:xfrm>
        </p:spPr>
        <p:txBody>
          <a:bodyPr/>
          <a:lstStyle/>
          <a:p>
            <a:pPr algn="ctr"/>
            <a:r>
              <a:rPr lang="en-US"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Revelation 5:9</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5003" y="1081825"/>
            <a:ext cx="11436439" cy="5602310"/>
          </a:xfrm>
        </p:spPr>
        <p:txBody>
          <a:bodyPr>
            <a:normAutofit/>
          </a:bodyPr>
          <a:lstStyle/>
          <a:p>
            <a:pPr mar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they *sang a new song, saying, </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‘Worthy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 Thou to take the book, and to break its seals; for Thou </a:t>
            </a:r>
            <a:r>
              <a:rPr lang="en-US" sz="3200"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wast</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slain, and didst purchase for God with Thy blood men from every tribe and tongue and people and </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nation’”</a:t>
            </a:r>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1977309"/>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48"/>
            <a:ext cx="7687614" cy="1325563"/>
          </a:xfrm>
        </p:spPr>
        <p:txBody>
          <a:bodyPr/>
          <a:lstStyle/>
          <a:p>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Praying (Singing) To Jesus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6213" y="2176529"/>
            <a:ext cx="11694017" cy="4559121"/>
          </a:xfrm>
        </p:spPr>
        <p:txBody>
          <a:bodyPr>
            <a:normAutofit/>
          </a:bodyPr>
          <a:lstStyle/>
          <a:p>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ondemn prayers  to Jesus, or the singing of songs address to Jesus based upon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16:23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to go too far and is a misinterpretation of the meaning of that verse.</a:t>
            </a:r>
            <a:endPar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endPar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4248616769"/>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56883491"/>
      </p:ext>
    </p:extLst>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48"/>
            <a:ext cx="7687614" cy="1325563"/>
          </a:xfrm>
        </p:spPr>
        <p:txBody>
          <a:bodyPr/>
          <a:lstStyle/>
          <a:p>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Praying (Singing) To Jesus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6213" y="2005929"/>
            <a:ext cx="11694017" cy="4729722"/>
          </a:xfrm>
        </p:spPr>
        <p:txBody>
          <a:bodyPr>
            <a:normAutofit/>
          </a:bodyPr>
          <a:lstStyle/>
          <a:p>
            <a:pPr marL="514350" indent="-514350">
              <a:buFont typeface="+mj-lt"/>
              <a:buAutoNum type="arabicPeriod"/>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7:55-56; Romans 8:34 -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 is Jesus NOW?</a:t>
            </a:r>
          </a:p>
          <a:p>
            <a:endPar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2194061290"/>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5422" y="0"/>
            <a:ext cx="10515600" cy="1081825"/>
          </a:xfrm>
        </p:spPr>
        <p:txBody>
          <a:bodyPr/>
          <a:lstStyle/>
          <a:p>
            <a:pPr algn="ctr"/>
            <a:r>
              <a:rPr lang="en-US"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7:55-56</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25003" y="1081825"/>
            <a:ext cx="11436439" cy="5602310"/>
          </a:xfrm>
        </p:spPr>
        <p:txBody>
          <a:bodyPr>
            <a:normAutofit/>
          </a:bodyPr>
          <a:lstStyle/>
          <a:p>
            <a:pPr mar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55</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being full of the Holy Spirit, he gazed intently into heaven and saw the glory of God, and Jesus standing at the right hand of God; </a:t>
            </a:r>
          </a:p>
          <a:p>
            <a:pPr mar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56 </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said, </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‘Behold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see the heavens opened up and the Son of Man standing at the right hand of God</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buNone/>
            </a:pPr>
            <a:endParaRPr lang="en-US" sz="1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44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8:34</a:t>
            </a:r>
          </a:p>
          <a:p>
            <a:pPr marL="0" indent="0">
              <a:buNone/>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34 </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the one who condemns? Christ Jesus is He who died, yes, rather who was raised, who is at the right hand of God, who also intercedes for us</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731821"/>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1000"/>
                                        <p:tgtEl>
                                          <p:spTgt spid="3">
                                            <p:txEl>
                                              <p:pRg st="3" end="3"/>
                                            </p:txEl>
                                          </p:spTgt>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48"/>
            <a:ext cx="7687614" cy="1325563"/>
          </a:xfrm>
        </p:spPr>
        <p:txBody>
          <a:bodyPr/>
          <a:lstStyle/>
          <a:p>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Praying (Singing) To Jesus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6213" y="2005929"/>
            <a:ext cx="11694017" cy="4729722"/>
          </a:xfrm>
        </p:spPr>
        <p:txBody>
          <a:bodyPr>
            <a:normAutofit/>
          </a:bodyPr>
          <a:lstStyle/>
          <a:p>
            <a:pPr marL="514350" indent="-514350">
              <a:buFont typeface="+mj-lt"/>
              <a:buAutoNum type="arabicPeriod"/>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7:55-56; Romans 8:34 -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 is Jesus NOW?</a:t>
            </a:r>
          </a:p>
          <a:p>
            <a:pPr marL="514350" indent="-514350">
              <a:buFont typeface="+mj-lt"/>
              <a:buAutoNum type="arabicPeriod"/>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28:18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“All authority” include hearing and answering prayer?</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buFont typeface="+mj-lt"/>
              <a:buAutoNum type="arabicPeriod"/>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Has He said He will answer prayer</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14:13-14</a:t>
            </a:r>
          </a:p>
          <a:p>
            <a:endPar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241860062"/>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14:13-14</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13</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whatever you ask in My name, that will I do, that the Father may be glorified in the Son. </a:t>
            </a:r>
          </a:p>
          <a:p>
            <a:pPr marL="0" indent="0">
              <a:buNone/>
            </a:pPr>
            <a:r>
              <a:rPr lang="en-US" sz="36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14</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ask Me anything in My name, I will do </a:t>
            </a:r>
            <a:r>
              <a:rPr lang="en-US" sz="36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0979331"/>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48"/>
            <a:ext cx="7687614" cy="1325563"/>
          </a:xfrm>
        </p:spPr>
        <p:txBody>
          <a:bodyPr/>
          <a:lstStyle/>
          <a:p>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Praying (Singing) To Jesus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96213" y="2005929"/>
            <a:ext cx="11694017" cy="4729722"/>
          </a:xfrm>
        </p:spPr>
        <p:txBody>
          <a:bodyPr>
            <a:normAutofit/>
          </a:bodyPr>
          <a:lstStyle/>
          <a:p>
            <a:pPr marL="514350" indent="-514350">
              <a:buFont typeface="+mj-lt"/>
              <a:buAutoNum type="arabicPeriod"/>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7:55-56; Romans 8:34 -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 is Jesus NOW?</a:t>
            </a:r>
          </a:p>
          <a:p>
            <a:pPr marL="514350" indent="-514350">
              <a:buFont typeface="+mj-lt"/>
              <a:buAutoNum type="arabicPeriod"/>
            </a:pP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28:18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“All authority” include hearing and answering prayer?</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buFont typeface="+mj-lt"/>
              <a:buAutoNum type="arabicPeriod"/>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Has He said He will answer prayer</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14:13-14</a:t>
            </a:r>
          </a:p>
          <a:p>
            <a:pPr marL="514350" indent="-514350">
              <a:buFont typeface="+mj-lt"/>
              <a:buAutoNum type="arabicPeriod"/>
            </a:pP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Does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16:23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condemn praying to Jesus?</a:t>
            </a:r>
          </a:p>
          <a:p>
            <a:endPar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939124831"/>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16:23</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0761" y="1506828"/>
            <a:ext cx="11281893" cy="5074275"/>
          </a:xfrm>
        </p:spPr>
        <p:txBody>
          <a:bodyPr/>
          <a:lstStyle/>
          <a:p>
            <a:pPr marL="0" indent="0">
              <a:buNone/>
            </a:pPr>
            <a:r>
              <a:rPr lang="en-US" sz="36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23</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that day you will ask Me no question. Truly, truly, I say to you, if you shall ask the Father for anything, He will give it to you in My name</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buNone/>
            </a:pPr>
            <a:endPar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r>
              <a:rPr lang="en-US" sz="36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23</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in that day you will ask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 (</a:t>
            </a:r>
            <a:r>
              <a:rPr lang="en-US" sz="3600" b="1" i="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EROTAO</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question. Truly, truly, I say to you, if you shall ask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600" b="1" i="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Father for anything, He will give it to you in My name.”</a:t>
            </a:r>
          </a:p>
          <a:p>
            <a:pPr marL="0" indent="0">
              <a:buNone/>
            </a:pPr>
            <a:endPar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241638"/>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3000">
              <a:srgbClr val="002060"/>
            </a:gs>
            <a:gs pos="67000">
              <a:srgbClr val="162746"/>
            </a:gs>
            <a:gs pos="100000">
              <a:schemeClr val="tx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2124" y="107548"/>
            <a:ext cx="8113690" cy="1325563"/>
          </a:xfrm>
        </p:spPr>
        <p:txBody>
          <a:bodyPr/>
          <a:lstStyle/>
          <a:p>
            <a:pPr algn="ctr"/>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Vine’s Expository Dictionary of New Testament Words</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83335" y="1828408"/>
            <a:ext cx="11706895" cy="4907243"/>
          </a:xfrm>
        </p:spPr>
        <p:txBody>
          <a:bodyPr>
            <a:normAutofit fontScale="92500" lnSpcReduction="10000"/>
          </a:bodyPr>
          <a:lstStyle/>
          <a:p>
            <a:pPr marL="514350" indent="-514350">
              <a:buAutoNum type="arabicPeriod"/>
            </a:pPr>
            <a:r>
              <a:rPr lang="en-US" sz="3900" b="1" i="1" dirty="0" err="1"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9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(G154),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ask," is to be distinguished from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 2</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i="1" dirty="0" err="1">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Aiteo</a:t>
            </a:r>
            <a:r>
              <a:rPr lang="en-US" sz="3200"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more frequently suggests the attitude of a suppliant, the petition of one who is lesser in position than he to whom the petition is made; e.g., in the case of men in asking something from God,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 7:7</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 child from a parent,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 7:9-10</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 subject from a king, </a:t>
            </a:r>
            <a:r>
              <a:rPr lang="en-US"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12:20</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514350" indent="-514350">
              <a:buAutoNum type="arabicPeriod"/>
            </a:pPr>
            <a:r>
              <a:rPr lang="en-US" sz="3900" b="1" i="1" dirty="0" err="1"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erotao</a:t>
            </a:r>
            <a:r>
              <a:rPr lang="en-US" sz="39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(G2065)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more frequently suggests that the petitioner is on a footing of equality or familiarity with the person whom he requests. It is used of a king in making request from another king, </a:t>
            </a:r>
            <a:r>
              <a:rPr lang="en-US" sz="32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14:32</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Pharisee who "desired" Christ that He would eat with him, an indication of the inferior conception he had of Christ, </a:t>
            </a:r>
            <a:r>
              <a:rPr lang="en-US" sz="32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7:36</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4984" y="227403"/>
            <a:ext cx="3027905" cy="1601005"/>
          </a:xfrm>
          <a:prstGeom prst="rect">
            <a:avLst/>
          </a:prstGeom>
        </p:spPr>
      </p:pic>
    </p:spTree>
    <p:extLst>
      <p:ext uri="{BB962C8B-B14F-4D97-AF65-F5344CB8AC3E}">
        <p14:creationId xmlns:p14="http://schemas.microsoft.com/office/powerpoint/2010/main" val="1884864757"/>
      </p:ext>
    </p:extLst>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1551</Words>
  <Application>Microsoft Macintosh PowerPoint</Application>
  <PresentationFormat>Widescreen</PresentationFormat>
  <Paragraphs>75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Narrow</vt:lpstr>
      <vt:lpstr>Calibri</vt:lpstr>
      <vt:lpstr>Calibri Light</vt:lpstr>
      <vt:lpstr>Times New Roman</vt:lpstr>
      <vt:lpstr>Office Theme</vt:lpstr>
      <vt:lpstr>PowerPoint Presentation</vt:lpstr>
      <vt:lpstr>Praying (Singing) To Jesus</vt:lpstr>
      <vt:lpstr>Praying (Singing) To Jesus</vt:lpstr>
      <vt:lpstr>Acts 7:55-56</vt:lpstr>
      <vt:lpstr>Praying (Singing) To Jesus</vt:lpstr>
      <vt:lpstr>John 14:13-14</vt:lpstr>
      <vt:lpstr>Praying (Singing) To Jesus</vt:lpstr>
      <vt:lpstr>John 16:23</vt:lpstr>
      <vt:lpstr>Vine’s Expository Dictionary of New Testament Words</vt:lpstr>
      <vt:lpstr>Vine’s Expository Dictionary of New Testament Words</vt:lpstr>
      <vt:lpstr>Vine’s Expository Dictionary of New Testament Words</vt:lpstr>
      <vt:lpstr>Synonyms of the New Testament by Richard C. Trench</vt:lpstr>
      <vt:lpstr>Synonyms of the New Testament by Richard C. Trench</vt:lpstr>
      <vt:lpstr>Synonyms of the New Testament by Richard C. Trench</vt:lpstr>
      <vt:lpstr>John 16:23</vt:lpstr>
      <vt:lpstr>Praying (Singing) To Jesus</vt:lpstr>
      <vt:lpstr>2 Thessalonians 3:16</vt:lpstr>
      <vt:lpstr>2 Corinthians 12:8-9</vt:lpstr>
      <vt:lpstr>Praying (Singing) To Jesus</vt:lpstr>
      <vt:lpstr>Revelation 5:9</vt:lpstr>
      <vt:lpstr>Praying (Singing) To Jesus</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Bible</dc:title>
  <dc:creator>Steven Murrell</dc:creator>
  <cp:lastModifiedBy>Steve Patton</cp:lastModifiedBy>
  <cp:revision>25</cp:revision>
  <dcterms:created xsi:type="dcterms:W3CDTF">2017-12-09T16:01:35Z</dcterms:created>
  <dcterms:modified xsi:type="dcterms:W3CDTF">2017-12-24T19:14:26Z</dcterms:modified>
</cp:coreProperties>
</file>