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AC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73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4722-4C48-E145-9668-1F612EC8C996}" type="datetimeFigureOut">
              <a:rPr lang="en-US" smtClean="0"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8A4B-6310-3941-AEB9-950A9E7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9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4722-4C48-E145-9668-1F612EC8C996}" type="datetimeFigureOut">
              <a:rPr lang="en-US" smtClean="0"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8A4B-6310-3941-AEB9-950A9E7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3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4722-4C48-E145-9668-1F612EC8C996}" type="datetimeFigureOut">
              <a:rPr lang="en-US" smtClean="0"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8A4B-6310-3941-AEB9-950A9E7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9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4722-4C48-E145-9668-1F612EC8C996}" type="datetimeFigureOut">
              <a:rPr lang="en-US" smtClean="0"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8A4B-6310-3941-AEB9-950A9E7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4722-4C48-E145-9668-1F612EC8C996}" type="datetimeFigureOut">
              <a:rPr lang="en-US" smtClean="0"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8A4B-6310-3941-AEB9-950A9E7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3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4722-4C48-E145-9668-1F612EC8C996}" type="datetimeFigureOut">
              <a:rPr lang="en-US" smtClean="0"/>
              <a:t>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8A4B-6310-3941-AEB9-950A9E7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8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4722-4C48-E145-9668-1F612EC8C996}" type="datetimeFigureOut">
              <a:rPr lang="en-US" smtClean="0"/>
              <a:t>2/9/18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8A4B-6310-3941-AEB9-950A9E7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8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4722-4C48-E145-9668-1F612EC8C996}" type="datetimeFigureOut">
              <a:rPr lang="en-US" smtClean="0"/>
              <a:t>2/9/18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8A4B-6310-3941-AEB9-950A9E7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0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4722-4C48-E145-9668-1F612EC8C996}" type="datetimeFigureOut">
              <a:rPr lang="en-US" smtClean="0"/>
              <a:t>2/9/18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8A4B-6310-3941-AEB9-950A9E7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4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4722-4C48-E145-9668-1F612EC8C996}" type="datetimeFigureOut">
              <a:rPr lang="en-US" smtClean="0"/>
              <a:t>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8A4B-6310-3941-AEB9-950A9E7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4722-4C48-E145-9668-1F612EC8C996}" type="datetimeFigureOut">
              <a:rPr lang="en-US" smtClean="0"/>
              <a:t>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8A4B-6310-3941-AEB9-950A9E7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F4722-4C48-E145-9668-1F612EC8C996}" type="datetimeFigureOut">
              <a:rPr lang="en-US" smtClean="0"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8A4B-6310-3941-AEB9-950A9E7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16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04684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276FE-6BA7-E242-B9C2-AFA1EDE19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1622A-AF93-9846-86CE-95B177F200F9}"/>
              </a:ext>
            </a:extLst>
          </p:cNvPr>
          <p:cNvSpPr txBox="1"/>
          <p:nvPr/>
        </p:nvSpPr>
        <p:spPr>
          <a:xfrm>
            <a:off x="3286124" y="5000625"/>
            <a:ext cx="890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3AC"/>
                </a:solidFill>
                <a:latin typeface="Avenir Book" panose="02000503020000020003" pitchFamily="2" charset="0"/>
              </a:rPr>
              <a:t>As you consider who can shepherd the flock…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B2FE9-BCB3-114A-90F7-A0331BD1812E}"/>
              </a:ext>
            </a:extLst>
          </p:cNvPr>
          <p:cNvSpPr txBox="1"/>
          <p:nvPr/>
        </p:nvSpPr>
        <p:spPr>
          <a:xfrm>
            <a:off x="3286124" y="1878033"/>
            <a:ext cx="8795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Don’t look at worldly success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Don’t assume it’s “his time”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Don’t lazily judge the criteria</a:t>
            </a:r>
          </a:p>
        </p:txBody>
      </p:sp>
    </p:spTree>
    <p:extLst>
      <p:ext uri="{BB962C8B-B14F-4D97-AF65-F5344CB8AC3E}">
        <p14:creationId xmlns:p14="http://schemas.microsoft.com/office/powerpoint/2010/main" val="2587566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276FE-6BA7-E242-B9C2-AFA1EDE19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1622A-AF93-9846-86CE-95B177F200F9}"/>
              </a:ext>
            </a:extLst>
          </p:cNvPr>
          <p:cNvSpPr txBox="1"/>
          <p:nvPr/>
        </p:nvSpPr>
        <p:spPr>
          <a:xfrm>
            <a:off x="3286124" y="5000625"/>
            <a:ext cx="890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3AC"/>
                </a:solidFill>
                <a:latin typeface="Avenir Book" panose="02000503020000020003" pitchFamily="2" charset="0"/>
              </a:rPr>
              <a:t>As you consider who can shepherd the flock…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B2FE9-BCB3-114A-90F7-A0331BD1812E}"/>
              </a:ext>
            </a:extLst>
          </p:cNvPr>
          <p:cNvSpPr txBox="1"/>
          <p:nvPr/>
        </p:nvSpPr>
        <p:spPr>
          <a:xfrm>
            <a:off x="3286124" y="1588979"/>
            <a:ext cx="879504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Who has made an effort to know me?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Who has the qualities to feed me?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Who has the qualities to protect me?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Who has shown concern for my well-being?</a:t>
            </a:r>
          </a:p>
        </p:txBody>
      </p:sp>
    </p:spTree>
    <p:extLst>
      <p:ext uri="{BB962C8B-B14F-4D97-AF65-F5344CB8AC3E}">
        <p14:creationId xmlns:p14="http://schemas.microsoft.com/office/powerpoint/2010/main" val="1466186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78618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B4ECB-82E5-D84A-9309-48F88E42F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83" y="11357"/>
            <a:ext cx="9369091" cy="68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6408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FD686-BFCD-7944-BE52-74A6C695F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811408-B0BB-994D-B736-F289E6DAE228}"/>
              </a:ext>
            </a:extLst>
          </p:cNvPr>
          <p:cNvSpPr txBox="1"/>
          <p:nvPr/>
        </p:nvSpPr>
        <p:spPr>
          <a:xfrm>
            <a:off x="0" y="28990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3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panose="02000503020000020003" pitchFamily="2" charset="0"/>
              </a:rPr>
              <a:t>Who Can Be A Shepherd?</a:t>
            </a:r>
          </a:p>
        </p:txBody>
      </p:sp>
    </p:spTree>
    <p:extLst>
      <p:ext uri="{BB962C8B-B14F-4D97-AF65-F5344CB8AC3E}">
        <p14:creationId xmlns:p14="http://schemas.microsoft.com/office/powerpoint/2010/main" val="16896632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276FE-6BA7-E242-B9C2-AFA1EDE19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1622A-AF93-9846-86CE-95B177F200F9}"/>
              </a:ext>
            </a:extLst>
          </p:cNvPr>
          <p:cNvSpPr txBox="1"/>
          <p:nvPr/>
        </p:nvSpPr>
        <p:spPr>
          <a:xfrm>
            <a:off x="3286125" y="5000625"/>
            <a:ext cx="8643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3AC"/>
                </a:solidFill>
                <a:latin typeface="Avenir Book" panose="02000503020000020003" pitchFamily="2" charset="0"/>
              </a:rPr>
              <a:t>Only men of great character can shepherd God’s flock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7F04F-BEF3-6747-8EAD-64AC3E293B4E}"/>
              </a:ext>
            </a:extLst>
          </p:cNvPr>
          <p:cNvSpPr txBox="1"/>
          <p:nvPr/>
        </p:nvSpPr>
        <p:spPr>
          <a:xfrm>
            <a:off x="3286125" y="1327369"/>
            <a:ext cx="87950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They will know the flock (John 10.4,14)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They will feed the flock (Psalm 23.1-3)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They will protect the flock (John 10.10-11)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They will be concerned for the flock </a:t>
            </a:r>
            <a:br>
              <a:rPr lang="en-US" sz="3200" dirty="0">
                <a:latin typeface="Avenir Light" panose="02000503020000020003" pitchFamily="2" charset="0"/>
              </a:rPr>
            </a:br>
            <a:r>
              <a:rPr lang="en-US" sz="3200" dirty="0">
                <a:latin typeface="Avenir Light" panose="02000503020000020003" pitchFamily="2" charset="0"/>
              </a:rPr>
              <a:t>(Ezekiel 34.16)</a:t>
            </a:r>
          </a:p>
        </p:txBody>
      </p:sp>
    </p:spTree>
    <p:extLst>
      <p:ext uri="{BB962C8B-B14F-4D97-AF65-F5344CB8AC3E}">
        <p14:creationId xmlns:p14="http://schemas.microsoft.com/office/powerpoint/2010/main" val="2256132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276FE-6BA7-E242-B9C2-AFA1EDE19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1622A-AF93-9846-86CE-95B177F200F9}"/>
              </a:ext>
            </a:extLst>
          </p:cNvPr>
          <p:cNvSpPr txBox="1"/>
          <p:nvPr/>
        </p:nvSpPr>
        <p:spPr>
          <a:xfrm>
            <a:off x="3286125" y="5000625"/>
            <a:ext cx="8643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3AC"/>
                </a:solidFill>
                <a:latin typeface="Avenir Book" panose="02000503020000020003" pitchFamily="2" charset="0"/>
              </a:rPr>
              <a:t>Only men of great character can shepherd God’s flock</a:t>
            </a:r>
          </a:p>
          <a:p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Titus 3.1-7; Titus 1.5-9</a:t>
            </a:r>
          </a:p>
        </p:txBody>
      </p:sp>
    </p:spTree>
    <p:extLst>
      <p:ext uri="{BB962C8B-B14F-4D97-AF65-F5344CB8AC3E}">
        <p14:creationId xmlns:p14="http://schemas.microsoft.com/office/powerpoint/2010/main" val="210455430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276FE-6BA7-E242-B9C2-AFA1EDE19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1622A-AF93-9846-86CE-95B177F200F9}"/>
              </a:ext>
            </a:extLst>
          </p:cNvPr>
          <p:cNvSpPr txBox="1"/>
          <p:nvPr/>
        </p:nvSpPr>
        <p:spPr>
          <a:xfrm>
            <a:off x="3286125" y="5000625"/>
            <a:ext cx="8643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3AC"/>
                </a:solidFill>
                <a:latin typeface="Avenir Book" panose="02000503020000020003" pitchFamily="2" charset="0"/>
              </a:rPr>
              <a:t>Some qualities make a man </a:t>
            </a:r>
            <a:r>
              <a: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unfit</a:t>
            </a:r>
            <a:r>
              <a:rPr lang="en-US" sz="3600" dirty="0">
                <a:solidFill>
                  <a:srgbClr val="FFF3AC"/>
                </a:solidFill>
                <a:latin typeface="Avenir Book" panose="02000503020000020003" pitchFamily="2" charset="0"/>
              </a:rPr>
              <a:t> to shepherd God’s 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B2FE9-BCB3-114A-90F7-A0331BD1812E}"/>
              </a:ext>
            </a:extLst>
          </p:cNvPr>
          <p:cNvSpPr txBox="1"/>
          <p:nvPr/>
        </p:nvSpPr>
        <p:spPr>
          <a:xfrm>
            <a:off x="3286125" y="745986"/>
            <a:ext cx="87950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not a drunkard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not violent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not quarrelsome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not a lover of money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not arrogant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not quick-tempered</a:t>
            </a:r>
          </a:p>
        </p:txBody>
      </p:sp>
    </p:spTree>
    <p:extLst>
      <p:ext uri="{BB962C8B-B14F-4D97-AF65-F5344CB8AC3E}">
        <p14:creationId xmlns:p14="http://schemas.microsoft.com/office/powerpoint/2010/main" val="2135203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276FE-6BA7-E242-B9C2-AFA1EDE19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1622A-AF93-9846-86CE-95B177F200F9}"/>
              </a:ext>
            </a:extLst>
          </p:cNvPr>
          <p:cNvSpPr txBox="1"/>
          <p:nvPr/>
        </p:nvSpPr>
        <p:spPr>
          <a:xfrm>
            <a:off x="3286124" y="5000625"/>
            <a:ext cx="8672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3AC"/>
                </a:solidFill>
                <a:latin typeface="Avenir Book" panose="02000503020000020003" pitchFamily="2" charset="0"/>
              </a:rPr>
              <a:t>Some qualities are essential for God’s shepherds to better </a:t>
            </a:r>
            <a:r>
              <a: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know</a:t>
            </a:r>
            <a:r>
              <a:rPr lang="en-US" sz="3600" dirty="0">
                <a:solidFill>
                  <a:srgbClr val="FFF3AC"/>
                </a:solidFill>
                <a:latin typeface="Avenir Book" panose="02000503020000020003" pitchFamily="2" charset="0"/>
              </a:rPr>
              <a:t> and show </a:t>
            </a:r>
            <a:r>
              <a: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concern</a:t>
            </a:r>
            <a:r>
              <a:rPr lang="en-US" sz="3600" dirty="0">
                <a:solidFill>
                  <a:srgbClr val="FFF3AC"/>
                </a:solidFill>
                <a:latin typeface="Avenir Book" panose="02000503020000020003" pitchFamily="2" charset="0"/>
              </a:rPr>
              <a:t> for His flock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B2FE9-BCB3-114A-90F7-A0331BD1812E}"/>
              </a:ext>
            </a:extLst>
          </p:cNvPr>
          <p:cNvSpPr txBox="1"/>
          <p:nvPr/>
        </p:nvSpPr>
        <p:spPr>
          <a:xfrm>
            <a:off x="3286125" y="745986"/>
            <a:ext cx="87950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respectable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hospitable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gentle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self-controlled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lover of good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upright</a:t>
            </a:r>
          </a:p>
        </p:txBody>
      </p:sp>
    </p:spTree>
    <p:extLst>
      <p:ext uri="{BB962C8B-B14F-4D97-AF65-F5344CB8AC3E}">
        <p14:creationId xmlns:p14="http://schemas.microsoft.com/office/powerpoint/2010/main" val="4157348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276FE-6BA7-E242-B9C2-AFA1EDE19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1622A-AF93-9846-86CE-95B177F200F9}"/>
              </a:ext>
            </a:extLst>
          </p:cNvPr>
          <p:cNvSpPr txBox="1"/>
          <p:nvPr/>
        </p:nvSpPr>
        <p:spPr>
          <a:xfrm>
            <a:off x="3286124" y="5000625"/>
            <a:ext cx="8672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3AC"/>
                </a:solidFill>
                <a:latin typeface="Avenir Book" panose="02000503020000020003" pitchFamily="2" charset="0"/>
              </a:rPr>
              <a:t>Some qualities are essential for God’s shepherds to </a:t>
            </a:r>
            <a:r>
              <a: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feed</a:t>
            </a:r>
            <a:r>
              <a:rPr lang="en-US" sz="3600" dirty="0">
                <a:solidFill>
                  <a:srgbClr val="FFF3AC"/>
                </a:solidFill>
                <a:latin typeface="Avenir Book" panose="02000503020000020003" pitchFamily="2" charset="0"/>
              </a:rPr>
              <a:t> and </a:t>
            </a:r>
            <a:r>
              <a: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protect</a:t>
            </a:r>
            <a:r>
              <a:rPr lang="en-US" sz="3600" dirty="0">
                <a:solidFill>
                  <a:srgbClr val="FFF3AC"/>
                </a:solidFill>
                <a:latin typeface="Avenir Book" panose="02000503020000020003" pitchFamily="2" charset="0"/>
              </a:rPr>
              <a:t> His flock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B2FE9-BCB3-114A-90F7-A0331BD1812E}"/>
              </a:ext>
            </a:extLst>
          </p:cNvPr>
          <p:cNvSpPr txBox="1"/>
          <p:nvPr/>
        </p:nvSpPr>
        <p:spPr>
          <a:xfrm>
            <a:off x="3286125" y="745986"/>
            <a:ext cx="8795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sober-minded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able to teach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holy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disciplined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holds fast to the trustworthy word</a:t>
            </a:r>
          </a:p>
        </p:txBody>
      </p:sp>
    </p:spTree>
    <p:extLst>
      <p:ext uri="{BB962C8B-B14F-4D97-AF65-F5344CB8AC3E}">
        <p14:creationId xmlns:p14="http://schemas.microsoft.com/office/powerpoint/2010/main" val="2091723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276FE-6BA7-E242-B9C2-AFA1EDE19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1622A-AF93-9846-86CE-95B177F200F9}"/>
              </a:ext>
            </a:extLst>
          </p:cNvPr>
          <p:cNvSpPr txBox="1"/>
          <p:nvPr/>
        </p:nvSpPr>
        <p:spPr>
          <a:xfrm>
            <a:off x="3286124" y="5000625"/>
            <a:ext cx="89058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F3AC"/>
                </a:solidFill>
                <a:latin typeface="Avenir Book" panose="02000503020000020003" pitchFamily="2" charset="0"/>
              </a:rPr>
              <a:t>Some qualities emphasize the </a:t>
            </a:r>
            <a:r>
              <a:rPr lang="en-US" sz="3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development</a:t>
            </a:r>
            <a:r>
              <a:rPr lang="en-US" sz="3400" dirty="0">
                <a:solidFill>
                  <a:srgbClr val="FFF3AC"/>
                </a:solidFill>
                <a:latin typeface="Avenir Book" panose="02000503020000020003" pitchFamily="2" charset="0"/>
              </a:rPr>
              <a:t> and demonstration of </a:t>
            </a:r>
            <a:r>
              <a:rPr lang="en-US" sz="3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character</a:t>
            </a:r>
            <a:r>
              <a:rPr lang="en-US" sz="3400" dirty="0">
                <a:solidFill>
                  <a:srgbClr val="FFF3AC"/>
                </a:solidFill>
                <a:latin typeface="Avenir Book" panose="02000503020000020003" pitchFamily="2" charset="0"/>
              </a:rPr>
              <a:t> necessary to shepherd the flock.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B2FE9-BCB3-114A-90F7-A0331BD1812E}"/>
              </a:ext>
            </a:extLst>
          </p:cNvPr>
          <p:cNvSpPr txBox="1"/>
          <p:nvPr/>
        </p:nvSpPr>
        <p:spPr>
          <a:xfrm>
            <a:off x="3286124" y="992208"/>
            <a:ext cx="87950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not a new convert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good reputation with those outside the church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husband of one wife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Light" panose="02000503020000020003" pitchFamily="2" charset="0"/>
              </a:rPr>
              <a:t>children who believe</a:t>
            </a:r>
          </a:p>
        </p:txBody>
      </p:sp>
    </p:spTree>
    <p:extLst>
      <p:ext uri="{BB962C8B-B14F-4D97-AF65-F5344CB8AC3E}">
        <p14:creationId xmlns:p14="http://schemas.microsoft.com/office/powerpoint/2010/main" val="112484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239</Words>
  <Application>Microsoft Macintosh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Book</vt:lpstr>
      <vt:lpstr>Avenir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14</cp:revision>
  <dcterms:created xsi:type="dcterms:W3CDTF">2018-01-25T14:47:50Z</dcterms:created>
  <dcterms:modified xsi:type="dcterms:W3CDTF">2018-02-09T17:04:28Z</dcterms:modified>
</cp:coreProperties>
</file>