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1" r:id="rId4"/>
    <p:sldId id="272" r:id="rId5"/>
    <p:sldId id="273" r:id="rId6"/>
    <p:sldId id="274" r:id="rId7"/>
    <p:sldId id="275" r:id="rId8"/>
    <p:sldId id="276" r:id="rId9"/>
    <p:sldId id="277" r:id="rId10"/>
    <p:sldId id="278" r:id="rId11"/>
    <p:sldId id="279" r:id="rId12"/>
    <p:sldId id="280" r:id="rId13"/>
    <p:sldId id="281" r:id="rId1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5EF"/>
    <a:srgbClr val="CAAA79"/>
    <a:srgbClr val="B70011"/>
    <a:srgbClr val="BB0012"/>
    <a:srgbClr val="E6D3AC"/>
    <a:srgbClr val="EEE0B3"/>
    <a:srgbClr val="3F3E87"/>
    <a:srgbClr val="2229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4" autoAdjust="0"/>
    <p:restoredTop sz="94641"/>
  </p:normalViewPr>
  <p:slideViewPr>
    <p:cSldViewPr snapToGrid="0" snapToObjects="1">
      <p:cViewPr varScale="1">
        <p:scale>
          <a:sx n="152" d="100"/>
          <a:sy n="152" d="100"/>
        </p:scale>
        <p:origin x="636" y="1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409350" y="2902591"/>
            <a:ext cx="6274966" cy="310392"/>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1409349" y="2902591"/>
            <a:ext cx="6274967" cy="310392"/>
          </a:xfrm>
        </p:spPr>
        <p:txBody>
          <a:bodyPr anchor="ctr">
            <a:normAutofit/>
          </a:bodyPr>
          <a:lstStyle>
            <a:lvl1pPr>
              <a:defRPr sz="1600"/>
            </a:lvl1pPr>
          </a:lstStyle>
          <a:p>
            <a:pPr lvl="0"/>
            <a:r>
              <a:rPr lang="en-US" dirty="0" smtClean="0"/>
              <a:t>Add Your Subtitle</a:t>
            </a:r>
            <a:endParaRPr lang="en-US" dirty="0"/>
          </a:p>
        </p:txBody>
      </p:sp>
      <p:sp>
        <p:nvSpPr>
          <p:cNvPr id="9" name="Title 1"/>
          <p:cNvSpPr>
            <a:spLocks noGrp="1"/>
          </p:cNvSpPr>
          <p:nvPr>
            <p:ph type="title" hasCustomPrompt="1"/>
          </p:nvPr>
        </p:nvSpPr>
        <p:spPr>
          <a:xfrm>
            <a:off x="1409349" y="1954635"/>
            <a:ext cx="6274967" cy="771788"/>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386226"/>
            <a:ext cx="8211824" cy="390054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386227"/>
            <a:ext cx="8211824" cy="390054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86227"/>
            <a:ext cx="8211824" cy="390054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9" name="Title 1"/>
          <p:cNvSpPr>
            <a:spLocks noGrp="1"/>
          </p:cNvSpPr>
          <p:nvPr>
            <p:ph type="title" hasCustomPrompt="1"/>
          </p:nvPr>
        </p:nvSpPr>
        <p:spPr>
          <a:xfrm>
            <a:off x="3162650" y="4362275"/>
            <a:ext cx="2978091" cy="637564"/>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68317" y="3966253"/>
            <a:ext cx="8217685" cy="794735"/>
          </a:xfrm>
        </p:spPr>
        <p:txBody>
          <a:bodyPr>
            <a:normAutofit/>
          </a:bodyPr>
          <a:lstStyle>
            <a:lvl1pPr>
              <a:defRPr sz="1400" baseline="0"/>
            </a:lvl1pPr>
          </a:lstStyle>
          <a:p>
            <a:pPr lvl="0"/>
            <a:r>
              <a:rPr lang="en-US" dirty="0" smtClean="0"/>
              <a:t>Add Verse Here</a:t>
            </a:r>
            <a:endParaRPr lang="en-US" dirty="0"/>
          </a:p>
        </p:txBody>
      </p:sp>
      <p:sp>
        <p:nvSpPr>
          <p:cNvPr id="4" name="Text Placeholder 6"/>
          <p:cNvSpPr>
            <a:spLocks noGrp="1"/>
          </p:cNvSpPr>
          <p:nvPr>
            <p:ph type="body" sz="quarter" idx="10" hasCustomPrompt="1"/>
          </p:nvPr>
        </p:nvSpPr>
        <p:spPr>
          <a:xfrm>
            <a:off x="468317" y="386228"/>
            <a:ext cx="8211023" cy="335720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6" y="386228"/>
            <a:ext cx="8219433" cy="437475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rgbClr val="E3E5EF"/>
                </a:solidFill>
                <a:latin typeface="Georgia" charset="0"/>
                <a:ea typeface="Georgia" charset="0"/>
                <a:cs typeface="Georgia" charset="0"/>
              </a:defRPr>
            </a:lvl1pPr>
          </a:lstStyle>
          <a:p>
            <a:fld id="{6BFECD78-3C8E-49F2-8FAB-59489D168ABB}" type="datetimeFigureOut">
              <a:rPr lang="en-US" smtClean="0"/>
              <a:pPr/>
              <a:t>5/23/2018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rgbClr val="E3E5EF"/>
                </a:solidFill>
                <a:latin typeface="Georgia" charset="0"/>
                <a:ea typeface="Georgia" charset="0"/>
                <a:cs typeface="Georgia" charset="0"/>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rgbClr val="E3E5EF"/>
                </a:solidFill>
                <a:latin typeface="Georgia" charset="0"/>
                <a:ea typeface="Georgia" charset="0"/>
                <a:cs typeface="Georgia" charset="0"/>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3E5EF"/>
          </a:solidFill>
          <a:latin typeface="Georgia" charset="0"/>
          <a:ea typeface="Georgia" charset="0"/>
          <a:cs typeface="Georgia" charset="0"/>
        </a:defRPr>
      </a:lvl1pPr>
    </p:titleStyle>
    <p:bodyStyle>
      <a:lvl1pPr marL="0" indent="0" algn="ctr" defTabSz="914400" rtl="0" eaLnBrk="1" latinLnBrk="0" hangingPunct="1">
        <a:spcBef>
          <a:spcPct val="20000"/>
        </a:spcBef>
        <a:buFont typeface="Arial"/>
        <a:buNone/>
        <a:defRPr sz="3000" kern="1200">
          <a:solidFill>
            <a:srgbClr val="E3E5EF"/>
          </a:solidFill>
          <a:latin typeface="Georgia" charset="0"/>
          <a:ea typeface="Georgia" charset="0"/>
          <a:cs typeface="Georgia" charset="0"/>
        </a:defRPr>
      </a:lvl1pPr>
      <a:lvl2pPr marL="914400" indent="-457200" algn="ctr" defTabSz="914400" rtl="0" eaLnBrk="1" latinLnBrk="0" hangingPunct="1">
        <a:spcBef>
          <a:spcPct val="20000"/>
        </a:spcBef>
        <a:buFont typeface="Arial"/>
        <a:buChar char="•"/>
        <a:defRPr sz="3000" kern="1200">
          <a:solidFill>
            <a:srgbClr val="E3E5EF"/>
          </a:solidFill>
          <a:latin typeface="Georgia" charset="0"/>
          <a:ea typeface="Georgia" charset="0"/>
          <a:cs typeface="Georgia" charset="0"/>
        </a:defRPr>
      </a:lvl2pPr>
      <a:lvl3pPr marL="914400" indent="0" algn="ctr" defTabSz="914400" rtl="0" eaLnBrk="1" latinLnBrk="0" hangingPunct="1">
        <a:spcBef>
          <a:spcPct val="20000"/>
        </a:spcBef>
        <a:buFont typeface="Arial" pitchFamily="34" charset="0"/>
        <a:buNone/>
        <a:defRPr sz="3000" kern="1200">
          <a:solidFill>
            <a:srgbClr val="E3E5EF"/>
          </a:solidFill>
          <a:latin typeface="Georgia" charset="0"/>
          <a:ea typeface="Georgia" charset="0"/>
          <a:cs typeface="Georgia" charset="0"/>
        </a:defRPr>
      </a:lvl3pPr>
      <a:lvl4pPr marL="1371600" indent="0" algn="ctr" defTabSz="914400" rtl="0" eaLnBrk="1" latinLnBrk="0" hangingPunct="1">
        <a:spcBef>
          <a:spcPct val="20000"/>
        </a:spcBef>
        <a:buFont typeface="Arial" pitchFamily="34" charset="0"/>
        <a:buNone/>
        <a:defRPr sz="3000" kern="1200">
          <a:solidFill>
            <a:srgbClr val="E3E5EF"/>
          </a:solidFill>
          <a:latin typeface="Georgia" charset="0"/>
          <a:ea typeface="Georgia" charset="0"/>
          <a:cs typeface="Georgia" charset="0"/>
        </a:defRPr>
      </a:lvl4pPr>
      <a:lvl5pPr marL="1828800" indent="0" algn="ctr" defTabSz="914400" rtl="0" eaLnBrk="1" latinLnBrk="0" hangingPunct="1">
        <a:spcBef>
          <a:spcPct val="20000"/>
        </a:spcBef>
        <a:buFont typeface="Arial" pitchFamily="34" charset="0"/>
        <a:buNone/>
        <a:defRPr sz="3000" kern="1200">
          <a:solidFill>
            <a:srgbClr val="E3E5EF"/>
          </a:solidFill>
          <a:latin typeface="Georgia" charset="0"/>
          <a:ea typeface="Georgia" charset="0"/>
          <a:cs typeface="Georgia"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pPr algn="l"/>
            <a:r>
              <a:rPr lang="en-US" baseline="30000" dirty="0"/>
              <a:t>31 </a:t>
            </a:r>
            <a:r>
              <a:rPr lang="en-US" dirty="0"/>
              <a:t>Then Jesus said to them, “All of you will be </a:t>
            </a:r>
            <a:r>
              <a:rPr lang="en-US" dirty="0" smtClean="0"/>
              <a:t>made </a:t>
            </a:r>
            <a:r>
              <a:rPr lang="en-US" dirty="0"/>
              <a:t>to stumble because of Me this night, for it is written:</a:t>
            </a:r>
          </a:p>
          <a:p>
            <a:pPr algn="l"/>
            <a:r>
              <a:rPr lang="en-US" dirty="0"/>
              <a:t>‘I will strike the Shepherd,</a:t>
            </a:r>
            <a:br>
              <a:rPr lang="en-US" dirty="0"/>
            </a:br>
            <a:r>
              <a:rPr lang="en-US" dirty="0"/>
              <a:t>And the sheep of the flock will be scattered.’</a:t>
            </a:r>
          </a:p>
          <a:p>
            <a:pPr algn="l"/>
            <a:r>
              <a:rPr lang="en-US" baseline="30000" dirty="0"/>
              <a:t>32 </a:t>
            </a:r>
            <a:r>
              <a:rPr lang="en-US" dirty="0"/>
              <a:t>But after I have been raised, I will go before you to Galilee.”</a:t>
            </a:r>
          </a:p>
          <a:p>
            <a:pPr algn="l"/>
            <a:r>
              <a:rPr lang="en-US" baseline="30000" dirty="0"/>
              <a:t>33 </a:t>
            </a:r>
            <a:r>
              <a:rPr lang="en-US" dirty="0"/>
              <a:t>Peter answered and said to Him, “Even if all are </a:t>
            </a:r>
            <a:r>
              <a:rPr lang="en-US" dirty="0" smtClean="0"/>
              <a:t>made </a:t>
            </a:r>
            <a:r>
              <a:rPr lang="en-US" dirty="0"/>
              <a:t>to stumble because of You, I will never be made to stumble.”</a:t>
            </a:r>
          </a:p>
          <a:p>
            <a:pPr algn="l"/>
            <a:r>
              <a:rPr lang="en-US" baseline="30000" dirty="0"/>
              <a:t>34 </a:t>
            </a:r>
            <a:r>
              <a:rPr lang="en-US" dirty="0"/>
              <a:t>Jesus said to him, “Assuredly, I say to you that this night, before the rooster crows, you will deny Me three times.”</a:t>
            </a:r>
          </a:p>
          <a:p>
            <a:pPr algn="l"/>
            <a:r>
              <a:rPr lang="en-US" baseline="30000" dirty="0"/>
              <a:t>35 </a:t>
            </a:r>
            <a:r>
              <a:rPr lang="en-US" dirty="0"/>
              <a:t>Peter said to Him, “Even if I have to die with You, I will not deny You!”</a:t>
            </a:r>
          </a:p>
          <a:p>
            <a:pPr algn="l"/>
            <a:r>
              <a:rPr lang="en-US" dirty="0"/>
              <a:t>And so said all the disciples.</a:t>
            </a:r>
          </a:p>
          <a:p>
            <a:pPr algn="l"/>
            <a:endParaRPr lang="en-US" dirty="0"/>
          </a:p>
        </p:txBody>
      </p:sp>
    </p:spTree>
    <p:extLst>
      <p:ext uri="{BB962C8B-B14F-4D97-AF65-F5344CB8AC3E}">
        <p14:creationId xmlns:p14="http://schemas.microsoft.com/office/powerpoint/2010/main" val="120360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Jesus in the Garden</a:t>
            </a:r>
          </a:p>
          <a:p>
            <a:pPr marL="457200" indent="-457200" algn="l">
              <a:buFont typeface="Arial" panose="020B0604020202020204" pitchFamily="34" charset="0"/>
              <a:buChar char="•"/>
            </a:pPr>
            <a:r>
              <a:rPr lang="en-US" dirty="0" smtClean="0"/>
              <a:t>The time has come!  </a:t>
            </a:r>
          </a:p>
          <a:p>
            <a:pPr marL="457200" indent="-457200" algn="l">
              <a:buFont typeface="Arial" panose="020B0604020202020204" pitchFamily="34" charset="0"/>
              <a:buChar char="•"/>
            </a:pPr>
            <a:r>
              <a:rPr lang="en-US" dirty="0" smtClean="0"/>
              <a:t>The anticipation of the actual event…</a:t>
            </a:r>
          </a:p>
          <a:p>
            <a:pPr marL="457200" indent="-457200" algn="l">
              <a:buFont typeface="Arial" panose="020B0604020202020204" pitchFamily="34" charset="0"/>
              <a:buChar char="•"/>
            </a:pPr>
            <a:r>
              <a:rPr lang="en-US" dirty="0" smtClean="0"/>
              <a:t>Vs. 38, 39- Isa. 53:4-6</a:t>
            </a:r>
          </a:p>
          <a:p>
            <a:pPr marL="457200" indent="-457200" algn="l">
              <a:buFont typeface="Arial" panose="020B0604020202020204" pitchFamily="34" charset="0"/>
              <a:buChar char="•"/>
            </a:pPr>
            <a:r>
              <a:rPr lang="en-US" dirty="0" smtClean="0"/>
              <a:t>The “cup”</a:t>
            </a:r>
            <a:endParaRPr lang="en-US" dirty="0"/>
          </a:p>
        </p:txBody>
      </p:sp>
    </p:spTree>
    <p:extLst>
      <p:ext uri="{BB962C8B-B14F-4D97-AF65-F5344CB8AC3E}">
        <p14:creationId xmlns:p14="http://schemas.microsoft.com/office/powerpoint/2010/main" val="40911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47500" lnSpcReduction="20000"/>
          </a:bodyPr>
          <a:lstStyle/>
          <a:p>
            <a:pPr algn="l"/>
            <a:r>
              <a:rPr lang="en-US" sz="3400" baseline="30000" dirty="0"/>
              <a:t>47 </a:t>
            </a:r>
            <a:r>
              <a:rPr lang="en-US" sz="3400" dirty="0"/>
              <a:t>And while He was still speaking, behold, Judas, one of the twelve, with a great multitude with swords and clubs, came from the chief priests and elders of the people.</a:t>
            </a:r>
          </a:p>
          <a:p>
            <a:pPr algn="l"/>
            <a:r>
              <a:rPr lang="en-US" sz="3400" baseline="30000" dirty="0"/>
              <a:t>48 </a:t>
            </a:r>
            <a:r>
              <a:rPr lang="en-US" sz="3400" dirty="0"/>
              <a:t>Now His betrayer had given them a sign, saying, “Whomever I kiss, He is the One; seize Him.” </a:t>
            </a:r>
            <a:r>
              <a:rPr lang="en-US" sz="3400" baseline="30000" dirty="0"/>
              <a:t>49 </a:t>
            </a:r>
            <a:r>
              <a:rPr lang="en-US" sz="3400" dirty="0"/>
              <a:t>Immediately he went up to Jesus and said, “Greetings, Rabbi!” and kissed Him.</a:t>
            </a:r>
          </a:p>
          <a:p>
            <a:pPr algn="l"/>
            <a:r>
              <a:rPr lang="en-US" sz="3400" baseline="30000" dirty="0"/>
              <a:t>50 </a:t>
            </a:r>
            <a:r>
              <a:rPr lang="en-US" sz="3400" dirty="0"/>
              <a:t>But Jesus said to him, “Friend, why have you come?”</a:t>
            </a:r>
          </a:p>
          <a:p>
            <a:pPr algn="l"/>
            <a:r>
              <a:rPr lang="en-US" sz="3400" dirty="0"/>
              <a:t>Then they came and laid hands on Jesus and took Him. </a:t>
            </a:r>
            <a:r>
              <a:rPr lang="en-US" sz="3400" baseline="30000" dirty="0"/>
              <a:t>51 </a:t>
            </a:r>
            <a:r>
              <a:rPr lang="en-US" sz="3400" dirty="0"/>
              <a:t>And suddenly, one of those </a:t>
            </a:r>
            <a:r>
              <a:rPr lang="en-US" sz="3400" i="1" dirty="0"/>
              <a:t>who were</a:t>
            </a:r>
            <a:r>
              <a:rPr lang="en-US" sz="3400" dirty="0"/>
              <a:t> with Jesus stretched out </a:t>
            </a:r>
            <a:r>
              <a:rPr lang="en-US" sz="3400" i="1" dirty="0"/>
              <a:t>his</a:t>
            </a:r>
            <a:r>
              <a:rPr lang="en-US" sz="3400" dirty="0"/>
              <a:t> hand and drew his sword, struck the servant of the high priest, and cut off his ear.</a:t>
            </a:r>
          </a:p>
          <a:p>
            <a:pPr algn="l"/>
            <a:r>
              <a:rPr lang="en-US" sz="3400" baseline="30000" dirty="0"/>
              <a:t>52 </a:t>
            </a:r>
            <a:r>
              <a:rPr lang="en-US" sz="3400" dirty="0"/>
              <a:t>But Jesus said to him, “Put your sword in its place, for all who take the sword will </a:t>
            </a:r>
            <a:r>
              <a:rPr lang="en-US" sz="3400" dirty="0" smtClean="0"/>
              <a:t>perish </a:t>
            </a:r>
            <a:r>
              <a:rPr lang="en-US" sz="3400" dirty="0"/>
              <a:t>by the sword. </a:t>
            </a:r>
            <a:r>
              <a:rPr lang="en-US" sz="3400" baseline="30000" dirty="0"/>
              <a:t>53 </a:t>
            </a:r>
            <a:r>
              <a:rPr lang="en-US" sz="3400" dirty="0"/>
              <a:t>Or do you think that I cannot now pray to My Father, and He will provide Me with more than twelve legions of angels? </a:t>
            </a:r>
            <a:r>
              <a:rPr lang="en-US" sz="3400" baseline="30000" dirty="0"/>
              <a:t>54 </a:t>
            </a:r>
            <a:r>
              <a:rPr lang="en-US" sz="3400" dirty="0"/>
              <a:t>How then could the Scriptures be fulfilled, that it must happen thus?”</a:t>
            </a:r>
          </a:p>
          <a:p>
            <a:pPr algn="l"/>
            <a:r>
              <a:rPr lang="en-US" sz="3400" baseline="30000" dirty="0"/>
              <a:t>55 </a:t>
            </a:r>
            <a:r>
              <a:rPr lang="en-US" sz="3400" dirty="0"/>
              <a:t>In that hour Jesus said to the multitudes, “Have you come out, as against a robber, with swords and clubs to take Me? I sat daily with you, teaching in the temple, and you did not seize Me. </a:t>
            </a:r>
            <a:r>
              <a:rPr lang="en-US" sz="3400" baseline="30000" dirty="0"/>
              <a:t>56 </a:t>
            </a:r>
            <a:r>
              <a:rPr lang="en-US" sz="3400" dirty="0"/>
              <a:t>But all this was done that the Scriptures of the prophets might be fulfilled.”</a:t>
            </a:r>
          </a:p>
          <a:p>
            <a:pPr algn="l"/>
            <a:r>
              <a:rPr lang="en-US" sz="3400" dirty="0"/>
              <a:t>Then all the disciples forsook Him and fled.</a:t>
            </a:r>
          </a:p>
          <a:p>
            <a:endParaRPr lang="en-US" dirty="0"/>
          </a:p>
        </p:txBody>
      </p:sp>
    </p:spTree>
    <p:extLst>
      <p:ext uri="{BB962C8B-B14F-4D97-AF65-F5344CB8AC3E}">
        <p14:creationId xmlns:p14="http://schemas.microsoft.com/office/powerpoint/2010/main" val="4173031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smtClean="0"/>
              <a:t>Jesus Betrayal and Arrest</a:t>
            </a:r>
          </a:p>
          <a:p>
            <a:pPr marL="457200" indent="-457200" algn="l">
              <a:buFont typeface="Arial" panose="020B0604020202020204" pitchFamily="34" charset="0"/>
              <a:buChar char="•"/>
            </a:pPr>
            <a:r>
              <a:rPr lang="en-US" dirty="0" smtClean="0"/>
              <a:t>Evil vs. Humility, Patience and Love vs. 50</a:t>
            </a:r>
          </a:p>
          <a:p>
            <a:pPr marL="457200" indent="-457200" algn="l">
              <a:buFont typeface="Arial" panose="020B0604020202020204" pitchFamily="34" charset="0"/>
              <a:buChar char="•"/>
            </a:pPr>
            <a:r>
              <a:rPr lang="en-US" dirty="0" smtClean="0"/>
              <a:t>Jesus rebukes Peter- My Kingdom is spiritual and thereby its weapons are likewise</a:t>
            </a:r>
          </a:p>
          <a:p>
            <a:pPr marL="457200" indent="-457200" algn="l">
              <a:buFont typeface="Arial" panose="020B0604020202020204" pitchFamily="34" charset="0"/>
              <a:buChar char="•"/>
            </a:pPr>
            <a:r>
              <a:rPr lang="en-US" dirty="0" smtClean="0"/>
              <a:t>Prophecy fulfilled- Isa 53</a:t>
            </a:r>
          </a:p>
          <a:p>
            <a:pPr marL="457200" indent="-457200" algn="l">
              <a:buFont typeface="Arial" panose="020B0604020202020204" pitchFamily="34" charset="0"/>
              <a:buChar char="•"/>
            </a:pPr>
            <a:r>
              <a:rPr lang="en-US" dirty="0" smtClean="0"/>
              <a:t>Vs. 55-56- Jesus tells them the Big Picture</a:t>
            </a:r>
            <a:endParaRPr lang="en-US" dirty="0"/>
          </a:p>
        </p:txBody>
      </p:sp>
    </p:spTree>
    <p:extLst>
      <p:ext uri="{BB962C8B-B14F-4D97-AF65-F5344CB8AC3E}">
        <p14:creationId xmlns:p14="http://schemas.microsoft.com/office/powerpoint/2010/main" val="42706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09350" y="2902591"/>
            <a:ext cx="6274966" cy="310392"/>
          </a:xfrm>
        </p:spPr>
        <p:txBody>
          <a:bodyPr>
            <a:normAutofit fontScale="92500" lnSpcReduction="10000"/>
          </a:bodyPr>
          <a:lstStyle/>
          <a:p>
            <a:r>
              <a:rPr lang="en-US" b="1" dirty="0" smtClean="0">
                <a:solidFill>
                  <a:schemeClr val="tx1"/>
                </a:solidFill>
              </a:rPr>
              <a:t>Matthew 25 &amp; 26</a:t>
            </a:r>
          </a:p>
        </p:txBody>
      </p:sp>
    </p:spTree>
    <p:extLst>
      <p:ext uri="{BB962C8B-B14F-4D97-AF65-F5344CB8AC3E}">
        <p14:creationId xmlns:p14="http://schemas.microsoft.com/office/powerpoint/2010/main" val="328404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b="1" dirty="0" smtClean="0"/>
              <a:t>Parable of the Ten Virgins</a:t>
            </a:r>
          </a:p>
          <a:p>
            <a:pPr marL="457200" indent="-457200" algn="l">
              <a:buFont typeface="Arial" panose="020B0604020202020204" pitchFamily="34" charset="0"/>
              <a:buChar char="•"/>
            </a:pPr>
            <a:r>
              <a:rPr lang="en-US" dirty="0" smtClean="0"/>
              <a:t>Be Watchful, Be Prepared</a:t>
            </a:r>
          </a:p>
          <a:p>
            <a:pPr marL="457200" indent="-457200" algn="l">
              <a:buFont typeface="Arial" panose="020B0604020202020204" pitchFamily="34" charset="0"/>
              <a:buChar char="•"/>
            </a:pPr>
            <a:r>
              <a:rPr lang="en-US" dirty="0" smtClean="0"/>
              <a:t>The Kingdom of Heaven shall be likened…</a:t>
            </a:r>
          </a:p>
          <a:p>
            <a:pPr marL="457200" indent="-457200" algn="l">
              <a:buFont typeface="Arial" panose="020B0604020202020204" pitchFamily="34" charset="0"/>
              <a:buChar char="•"/>
            </a:pPr>
            <a:r>
              <a:rPr lang="en-US" dirty="0" smtClean="0"/>
              <a:t>Vs. 13- For you know neither the day nor the hour</a:t>
            </a:r>
          </a:p>
          <a:p>
            <a:pPr marL="45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25294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b="1" dirty="0" smtClean="0"/>
              <a:t>Parable of the Talents</a:t>
            </a:r>
          </a:p>
          <a:p>
            <a:pPr marL="457200" indent="-457200" algn="l">
              <a:buFont typeface="Arial" panose="020B0604020202020204" pitchFamily="34" charset="0"/>
              <a:buChar char="•"/>
            </a:pPr>
            <a:r>
              <a:rPr lang="en-US" dirty="0" smtClean="0"/>
              <a:t>Stewardship- preparing his disciples to use the abilities they have to spread the kingdom once He is gone</a:t>
            </a:r>
          </a:p>
          <a:p>
            <a:pPr marL="457200" indent="-457200" algn="l">
              <a:buFont typeface="Arial" panose="020B0604020202020204" pitchFamily="34" charset="0"/>
              <a:buChar char="•"/>
            </a:pPr>
            <a:r>
              <a:rPr lang="en-US" dirty="0" smtClean="0"/>
              <a:t>If not, there will be consequences</a:t>
            </a:r>
          </a:p>
          <a:p>
            <a:pPr marL="457200" indent="-457200" algn="l">
              <a:buFont typeface="Arial" panose="020B0604020202020204" pitchFamily="34" charset="0"/>
              <a:buChar char="•"/>
            </a:pPr>
            <a:r>
              <a:rPr lang="en-US" dirty="0" smtClean="0"/>
              <a:t>Yearn for His coming</a:t>
            </a:r>
            <a:endParaRPr lang="en-US" dirty="0"/>
          </a:p>
        </p:txBody>
      </p:sp>
    </p:spTree>
    <p:extLst>
      <p:ext uri="{BB962C8B-B14F-4D97-AF65-F5344CB8AC3E}">
        <p14:creationId xmlns:p14="http://schemas.microsoft.com/office/powerpoint/2010/main" val="230343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r>
              <a:rPr lang="en-US" b="1" dirty="0"/>
              <a:t>Matthew </a:t>
            </a:r>
            <a:r>
              <a:rPr lang="en-US" b="1" dirty="0" smtClean="0"/>
              <a:t>26: The </a:t>
            </a:r>
            <a:r>
              <a:rPr lang="en-US" b="1" dirty="0"/>
              <a:t>Plot to Kill Jesus</a:t>
            </a:r>
          </a:p>
          <a:p>
            <a:pPr algn="l"/>
            <a:r>
              <a:rPr lang="en-US" dirty="0"/>
              <a:t>26 Now it came to pass, when Jesus had finished all these sayings, </a:t>
            </a:r>
            <a:r>
              <a:rPr lang="en-US" i="1" dirty="0"/>
              <a:t>that</a:t>
            </a:r>
            <a:r>
              <a:rPr lang="en-US" dirty="0"/>
              <a:t> He said to His disciples, </a:t>
            </a:r>
            <a:r>
              <a:rPr lang="en-US" baseline="30000" dirty="0"/>
              <a:t>2 </a:t>
            </a:r>
            <a:r>
              <a:rPr lang="en-US" dirty="0"/>
              <a:t>“You know that after two days is the Passover, and the Son of Man will be delivered up to be crucified.”</a:t>
            </a:r>
          </a:p>
          <a:p>
            <a:pPr algn="l"/>
            <a:r>
              <a:rPr lang="en-US" baseline="30000" dirty="0"/>
              <a:t>3 </a:t>
            </a:r>
            <a:r>
              <a:rPr lang="en-US" dirty="0"/>
              <a:t>Then the chief priests, </a:t>
            </a:r>
            <a:r>
              <a:rPr lang="en-US" dirty="0" smtClean="0"/>
              <a:t>the </a:t>
            </a:r>
            <a:r>
              <a:rPr lang="en-US" dirty="0"/>
              <a:t>scribes, and the elders of the people assembled at the palace of the high priest, who was called Caiaphas, </a:t>
            </a:r>
            <a:r>
              <a:rPr lang="en-US" baseline="30000" dirty="0"/>
              <a:t>4 </a:t>
            </a:r>
            <a:r>
              <a:rPr lang="en-US" dirty="0"/>
              <a:t>and plotted to take Jesus by </a:t>
            </a:r>
            <a:r>
              <a:rPr lang="en-US" dirty="0" smtClean="0"/>
              <a:t>trickery </a:t>
            </a:r>
            <a:r>
              <a:rPr lang="en-US" dirty="0"/>
              <a:t>and kill </a:t>
            </a:r>
            <a:r>
              <a:rPr lang="en-US" i="1" dirty="0"/>
              <a:t>Him.</a:t>
            </a:r>
            <a:r>
              <a:rPr lang="en-US" dirty="0"/>
              <a:t> </a:t>
            </a:r>
            <a:r>
              <a:rPr lang="en-US" baseline="30000" dirty="0"/>
              <a:t>5 </a:t>
            </a:r>
            <a:r>
              <a:rPr lang="en-US" dirty="0"/>
              <a:t>But they said, “Not during the feast, lest there be an uproar among the people.”</a:t>
            </a:r>
          </a:p>
          <a:p>
            <a:pPr algn="l"/>
            <a:endParaRPr lang="en-US" dirty="0"/>
          </a:p>
        </p:txBody>
      </p:sp>
    </p:spTree>
    <p:extLst>
      <p:ext uri="{BB962C8B-B14F-4D97-AF65-F5344CB8AC3E}">
        <p14:creationId xmlns:p14="http://schemas.microsoft.com/office/powerpoint/2010/main" val="2674452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Mary Anoints Jesus</a:t>
            </a:r>
          </a:p>
          <a:p>
            <a:r>
              <a:rPr lang="en-US" sz="2800" dirty="0" smtClean="0"/>
              <a:t>Vs. 6-13</a:t>
            </a:r>
          </a:p>
          <a:p>
            <a:pPr marL="457200" indent="-457200" algn="l">
              <a:buFont typeface="Arial" panose="020B0604020202020204" pitchFamily="34" charset="0"/>
              <a:buChar char="•"/>
            </a:pPr>
            <a:r>
              <a:rPr lang="en-US" dirty="0" smtClean="0"/>
              <a:t>The disciples still don’t get it, but Mary does!</a:t>
            </a:r>
          </a:p>
          <a:p>
            <a:pPr marL="457200" indent="-457200" algn="l">
              <a:buFont typeface="Arial" panose="020B0604020202020204" pitchFamily="34" charset="0"/>
              <a:buChar char="•"/>
            </a:pPr>
            <a:r>
              <a:rPr lang="en-US" dirty="0" smtClean="0"/>
              <a:t>Can we understand why Judas would have opposed this act by Mary?</a:t>
            </a:r>
          </a:p>
          <a:p>
            <a:pPr marL="457200" indent="-457200" algn="l">
              <a:buFont typeface="Arial" panose="020B0604020202020204" pitchFamily="34" charset="0"/>
              <a:buChar char="•"/>
            </a:pPr>
            <a:endParaRPr lang="en-US" dirty="0" smtClean="0"/>
          </a:p>
          <a:p>
            <a:endParaRPr lang="en-US" sz="1200" dirty="0" smtClean="0"/>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132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47500" lnSpcReduction="20000"/>
          </a:bodyPr>
          <a:lstStyle/>
          <a:p>
            <a:pPr algn="l"/>
            <a:r>
              <a:rPr lang="en-US" sz="2900" b="1" baseline="30000" dirty="0" smtClean="0"/>
              <a:t>14</a:t>
            </a:r>
            <a:r>
              <a:rPr lang="en-US" sz="2900" b="1" baseline="30000" dirty="0"/>
              <a:t> </a:t>
            </a:r>
            <a:r>
              <a:rPr lang="en-US" sz="2900" b="1" dirty="0"/>
              <a:t>Then one of the twelve, called Judas Iscariot, went to the chief priests </a:t>
            </a:r>
            <a:r>
              <a:rPr lang="en-US" sz="2900" b="1" baseline="30000" dirty="0"/>
              <a:t>15 </a:t>
            </a:r>
            <a:r>
              <a:rPr lang="en-US" sz="2900" b="1" dirty="0"/>
              <a:t>and said, “What are you willing to give me if I deliver Him to you?” And they counted out to him thirty pieces of silver. </a:t>
            </a:r>
            <a:r>
              <a:rPr lang="en-US" sz="2900" b="1" baseline="30000" dirty="0"/>
              <a:t>16 </a:t>
            </a:r>
            <a:r>
              <a:rPr lang="en-US" sz="2900" b="1" dirty="0"/>
              <a:t>So from that time he sought opportunity to betray </a:t>
            </a:r>
            <a:r>
              <a:rPr lang="en-US" sz="2900" b="1" dirty="0" smtClean="0"/>
              <a:t>Him.</a:t>
            </a:r>
            <a:r>
              <a:rPr lang="en-US" sz="2900" b="1" baseline="30000" dirty="0" smtClean="0"/>
              <a:t>17</a:t>
            </a:r>
            <a:r>
              <a:rPr lang="en-US" sz="2900" b="1" baseline="30000" dirty="0"/>
              <a:t> </a:t>
            </a:r>
            <a:r>
              <a:rPr lang="en-US" sz="2900" b="1" dirty="0"/>
              <a:t>Now on the first </a:t>
            </a:r>
            <a:r>
              <a:rPr lang="en-US" sz="2900" b="1" i="1" dirty="0"/>
              <a:t>day of the Feast</a:t>
            </a:r>
            <a:r>
              <a:rPr lang="en-US" sz="2900" b="1" dirty="0"/>
              <a:t> of the Unleavened Bread the disciples came to Jesus, saying to Him, “Where do You want us to prepare for You to eat the Passover?”</a:t>
            </a:r>
          </a:p>
          <a:p>
            <a:pPr algn="l"/>
            <a:r>
              <a:rPr lang="en-US" sz="2900" b="1" baseline="30000" dirty="0"/>
              <a:t>18 </a:t>
            </a:r>
            <a:r>
              <a:rPr lang="en-US" sz="2900" b="1" dirty="0"/>
              <a:t>And He said, “Go into the city to a certain man, and say to him, ‘The Teacher says, “My time is at hand; I will keep the Passover at your house with My disciples.” ’ ”</a:t>
            </a:r>
          </a:p>
          <a:p>
            <a:pPr algn="l"/>
            <a:r>
              <a:rPr lang="en-US" sz="2900" b="1" baseline="30000" dirty="0"/>
              <a:t>19 </a:t>
            </a:r>
            <a:r>
              <a:rPr lang="en-US" sz="2900" b="1" dirty="0"/>
              <a:t>So the disciples did as Jesus had directed them; and they prepared the Passover.</a:t>
            </a:r>
          </a:p>
          <a:p>
            <a:pPr algn="l"/>
            <a:r>
              <a:rPr lang="en-US" sz="2900" b="1" baseline="30000" dirty="0"/>
              <a:t>20 </a:t>
            </a:r>
            <a:r>
              <a:rPr lang="en-US" sz="2900" b="1" dirty="0"/>
              <a:t>When evening had come, He sat down with the twelve. </a:t>
            </a:r>
            <a:r>
              <a:rPr lang="en-US" sz="2900" b="1" baseline="30000" dirty="0"/>
              <a:t>21 </a:t>
            </a:r>
            <a:r>
              <a:rPr lang="en-US" sz="2900" b="1" dirty="0"/>
              <a:t>Now as they were eating, He said, “Assuredly, I say to you, one of you will betray Me.”</a:t>
            </a:r>
          </a:p>
          <a:p>
            <a:pPr algn="l"/>
            <a:r>
              <a:rPr lang="en-US" sz="2900" b="1" baseline="30000" dirty="0"/>
              <a:t>22 </a:t>
            </a:r>
            <a:r>
              <a:rPr lang="en-US" sz="2900" b="1" dirty="0"/>
              <a:t>And they were exceedingly sorrowful, and each of them began to say to Him, “Lord, is it I</a:t>
            </a:r>
            <a:r>
              <a:rPr lang="en-US" sz="2900" b="1" dirty="0" smtClean="0"/>
              <a:t>?”  </a:t>
            </a:r>
            <a:r>
              <a:rPr lang="en-US" sz="2900" b="1" baseline="30000" dirty="0" smtClean="0"/>
              <a:t>23</a:t>
            </a:r>
            <a:r>
              <a:rPr lang="en-US" sz="2900" b="1" baseline="30000" dirty="0"/>
              <a:t> </a:t>
            </a:r>
            <a:r>
              <a:rPr lang="en-US" sz="2900" b="1" dirty="0"/>
              <a:t>He answered and said, “He who dipped </a:t>
            </a:r>
            <a:r>
              <a:rPr lang="en-US" sz="2900" b="1" i="1" dirty="0"/>
              <a:t>his</a:t>
            </a:r>
            <a:r>
              <a:rPr lang="en-US" sz="2900" b="1" dirty="0"/>
              <a:t> hand with Me in the dish will betray Me. </a:t>
            </a:r>
            <a:endParaRPr lang="en-US" sz="2900" b="1" dirty="0" smtClean="0"/>
          </a:p>
          <a:p>
            <a:pPr algn="l"/>
            <a:r>
              <a:rPr lang="en-US" sz="2900" b="1" baseline="30000" dirty="0" smtClean="0"/>
              <a:t>24</a:t>
            </a:r>
            <a:r>
              <a:rPr lang="en-US" sz="2900" b="1" baseline="30000" dirty="0"/>
              <a:t> </a:t>
            </a:r>
            <a:r>
              <a:rPr lang="en-US" sz="2900" b="1" dirty="0"/>
              <a:t>The Son of Man indeed goes just as it is written of Him, but woe to that man by whom the Son of Man is betrayed! It would have been good for that man if he had not been born</a:t>
            </a:r>
            <a:r>
              <a:rPr lang="en-US" sz="2900" b="1" dirty="0" smtClean="0"/>
              <a:t>.”  </a:t>
            </a:r>
            <a:r>
              <a:rPr lang="en-US" sz="2900" b="1" baseline="30000" dirty="0" smtClean="0"/>
              <a:t>25</a:t>
            </a:r>
            <a:r>
              <a:rPr lang="en-US" sz="2900" b="1" baseline="30000" dirty="0"/>
              <a:t> </a:t>
            </a:r>
            <a:r>
              <a:rPr lang="en-US" sz="2900" b="1" dirty="0"/>
              <a:t>Then Judas, who was betraying Him, answered and said, “Rabbi, is it I?”</a:t>
            </a:r>
          </a:p>
          <a:p>
            <a:pPr algn="l"/>
            <a:r>
              <a:rPr lang="en-US" sz="2900" b="1" dirty="0"/>
              <a:t>He said to him, “You have said it.”</a:t>
            </a:r>
          </a:p>
          <a:p>
            <a:endParaRPr lang="en-US" dirty="0"/>
          </a:p>
        </p:txBody>
      </p:sp>
    </p:spTree>
    <p:extLst>
      <p:ext uri="{BB962C8B-B14F-4D97-AF65-F5344CB8AC3E}">
        <p14:creationId xmlns:p14="http://schemas.microsoft.com/office/powerpoint/2010/main" val="1134920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Judas’ betrayal of Jesus</a:t>
            </a:r>
          </a:p>
          <a:p>
            <a:pPr marL="457200" indent="-457200" algn="l">
              <a:buFont typeface="Arial" panose="020B0604020202020204" pitchFamily="34" charset="0"/>
              <a:buChar char="•"/>
            </a:pPr>
            <a:r>
              <a:rPr lang="en-US" dirty="0" smtClean="0"/>
              <a:t>Precise number of coins was not incidental</a:t>
            </a:r>
            <a:r>
              <a:rPr lang="en-US" dirty="0"/>
              <a:t> </a:t>
            </a:r>
            <a:r>
              <a:rPr lang="en-US" dirty="0" smtClean="0"/>
              <a:t>(Ex. 21:32)</a:t>
            </a:r>
          </a:p>
          <a:p>
            <a:pPr marL="457200" indent="-457200" algn="l">
              <a:buFont typeface="Arial" panose="020B0604020202020204" pitchFamily="34" charset="0"/>
              <a:buChar char="•"/>
            </a:pPr>
            <a:r>
              <a:rPr lang="en-US" dirty="0" smtClean="0"/>
              <a:t>Zechariah 11:12-13</a:t>
            </a:r>
          </a:p>
          <a:p>
            <a:pPr marL="457200" indent="-457200" algn="l">
              <a:buFont typeface="Arial" panose="020B0604020202020204" pitchFamily="34" charset="0"/>
              <a:buChar char="•"/>
            </a:pPr>
            <a:r>
              <a:rPr lang="en-US" dirty="0" smtClean="0"/>
              <a:t>Ps. 41:9- Prophecy fulfilled</a:t>
            </a:r>
          </a:p>
        </p:txBody>
      </p:sp>
    </p:spTree>
    <p:extLst>
      <p:ext uri="{BB962C8B-B14F-4D97-AF65-F5344CB8AC3E}">
        <p14:creationId xmlns:p14="http://schemas.microsoft.com/office/powerpoint/2010/main" val="313215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Jesus Institutes the Lord’s Supper</a:t>
            </a:r>
          </a:p>
          <a:p>
            <a:r>
              <a:rPr lang="en-US" dirty="0" smtClean="0"/>
              <a:t>Vs. 26-29</a:t>
            </a:r>
          </a:p>
          <a:p>
            <a:pPr marL="457200" indent="-457200" algn="l">
              <a:buFont typeface="Arial" panose="020B0604020202020204" pitchFamily="34" charset="0"/>
              <a:buChar char="•"/>
            </a:pPr>
            <a:r>
              <a:rPr lang="en-US" dirty="0" smtClean="0"/>
              <a:t>After this day the Passover Feast would no longer be binding</a:t>
            </a:r>
          </a:p>
          <a:p>
            <a:pPr marL="457200" indent="-457200" algn="l">
              <a:buFont typeface="Arial" panose="020B0604020202020204" pitchFamily="34" charset="0"/>
              <a:buChar char="•"/>
            </a:pPr>
            <a:r>
              <a:rPr lang="en-US" dirty="0" smtClean="0"/>
              <a:t>Isa. 53:7-8</a:t>
            </a:r>
          </a:p>
          <a:p>
            <a:pPr marL="457200" indent="-457200" algn="l">
              <a:buFont typeface="Arial" panose="020B0604020202020204" pitchFamily="34" charset="0"/>
              <a:buChar char="•"/>
            </a:pPr>
            <a:r>
              <a:rPr lang="en-US" dirty="0" smtClean="0"/>
              <a:t>Remember! </a:t>
            </a:r>
            <a:r>
              <a:rPr lang="en-US" dirty="0"/>
              <a:t>A</a:t>
            </a:r>
            <a:r>
              <a:rPr lang="en-US" dirty="0" smtClean="0"/>
              <a:t>nd to look ahead to Christ’s coming</a:t>
            </a:r>
            <a:endParaRPr lang="en-US" dirty="0"/>
          </a:p>
        </p:txBody>
      </p:sp>
    </p:spTree>
    <p:extLst>
      <p:ext uri="{BB962C8B-B14F-4D97-AF65-F5344CB8AC3E}">
        <p14:creationId xmlns:p14="http://schemas.microsoft.com/office/powerpoint/2010/main" val="122282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TotalTime>
  <Words>233</Words>
  <Application>Microsoft Office PowerPoint</Application>
  <PresentationFormat>On-screen Show (16:9)</PresentationFormat>
  <Paragraphs>57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Georgia</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Edwards, Kyle</cp:lastModifiedBy>
  <cp:revision>58</cp:revision>
  <cp:lastPrinted>2018-03-20T09:46:14Z</cp:lastPrinted>
  <dcterms:created xsi:type="dcterms:W3CDTF">2014-03-26T14:03:34Z</dcterms:created>
  <dcterms:modified xsi:type="dcterms:W3CDTF">2018-05-23T11:04:41Z</dcterms:modified>
</cp:coreProperties>
</file>