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1" r:id="rId2"/>
    <p:sldId id="279" r:id="rId3"/>
    <p:sldId id="291" r:id="rId4"/>
    <p:sldId id="292" r:id="rId5"/>
    <p:sldId id="299" r:id="rId6"/>
    <p:sldId id="283" r:id="rId7"/>
    <p:sldId id="284" r:id="rId8"/>
    <p:sldId id="286" r:id="rId9"/>
    <p:sldId id="296" r:id="rId10"/>
    <p:sldId id="295" r:id="rId11"/>
    <p:sldId id="302" r:id="rId12"/>
    <p:sldId id="301" r:id="rId13"/>
    <p:sldId id="304" r:id="rId14"/>
    <p:sldId id="303" r:id="rId15"/>
    <p:sldId id="305"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38" autoAdjust="0"/>
  </p:normalViewPr>
  <p:slideViewPr>
    <p:cSldViewPr snapToGrid="0">
      <p:cViewPr>
        <p:scale>
          <a:sx n="70" d="100"/>
          <a:sy n="70" d="100"/>
        </p:scale>
        <p:origin x="18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09C5A-6EA2-4587-BCA6-0A58FE1651C8}" type="datetimeFigureOut">
              <a:rPr lang="en-US" smtClean="0"/>
              <a:t>6/15/2018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D67A5-DEE6-4E40-BC76-7816818B8933}" type="slidenum">
              <a:rPr lang="en-US" smtClean="0"/>
              <a:t>‹#›</a:t>
            </a:fld>
            <a:endParaRPr lang="en-US"/>
          </a:p>
        </p:txBody>
      </p:sp>
    </p:spTree>
    <p:extLst>
      <p:ext uri="{BB962C8B-B14F-4D97-AF65-F5344CB8AC3E}">
        <p14:creationId xmlns:p14="http://schemas.microsoft.com/office/powerpoint/2010/main" val="139116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52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decide how God is going to dwell with me, and I ignore His plans and His purposes</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I have changed God, and created Him in my image. I have made a golden calf and said, this is God and He dwells among me.</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Do the details matter? They mattered with the tabernacle, and that was only a shadow of greater spiritual things to come.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00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decide how God is going to dwell with me, and I ignore His plans and His purposes</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I have changed God, and created Him in my image. I have made a golden calf and said, this is God and He dwells among me.</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Do the details matter? They mattered with the tabernacle, and that was only a shadow of greater spiritual things to come.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04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sometimes take for granted that such a holy God would dwell among us, especially when we understand how despicable sin is</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r>
              <a:rPr lang="en-US" dirty="0"/>
              <a:t>Just like Israel had to be committed to making the tabernacle how God wanted it,</a:t>
            </a:r>
          </a:p>
          <a:p>
            <a:r>
              <a:rPr lang="en-US" dirty="0"/>
              <a:t>We have to be committed to making God’s temple how He wants it to be</a:t>
            </a:r>
          </a:p>
          <a:p>
            <a:endParaRPr lang="en-US" dirty="0"/>
          </a:p>
          <a:p>
            <a:r>
              <a:rPr lang="en-US" dirty="0"/>
              <a:t>Go back and learn what it means to be committed to keeping God’s dwelling place holy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sometimes take for granted that such a holy God would dwell among us, especially when we understand how despicable sin is</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r>
              <a:rPr lang="en-US" dirty="0"/>
              <a:t>Just like Israel had to be committed to making the tabernacle how God wanted it,</a:t>
            </a:r>
          </a:p>
          <a:p>
            <a:r>
              <a:rPr lang="en-US" dirty="0"/>
              <a:t>We have to be committed to making God’s temple how He wants it to be</a:t>
            </a:r>
          </a:p>
          <a:p>
            <a:endParaRPr lang="en-US" dirty="0"/>
          </a:p>
          <a:p>
            <a:r>
              <a:rPr lang="en-US" dirty="0"/>
              <a:t>Go back and learn what it means to be committed to keeping God’s dwelling place holy </a:t>
            </a:r>
          </a:p>
          <a:p>
            <a:endParaRPr lang="en-US" dirty="0"/>
          </a:p>
          <a:p>
            <a:r>
              <a:rPr lang="en-US" dirty="0"/>
              <a:t>Go back and look at what I taught about my dwelling place so that you understand what it means for you to be my dwelling place.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97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decide how God is going to dwell with me, and I ignore His plans and His purposes</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I have changed God, and created Him in my image. I have made a golden calf and said, this is God and He dwells among me.</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Do the details matter? They mattered with the tabernacle, and that was only a shadow of greater spiritual things to come.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53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decide how God is going to dwell with me, and I ignore His plans and His purposes</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I have changed God, and created Him in my image. I have made a golden calf and said, this is God and He dwells among me.</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Do the details matter? They mattered with the tabernacle, and that was only a shadow of greater spiritual things to come.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92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Tabernacle and temple are similar, same points could be made</a:t>
            </a:r>
          </a:p>
          <a:p>
            <a:r>
              <a:rPr lang="en-US" dirty="0"/>
              <a:t>God’s specifics teach how uncommon the tabernacle was, which really is an indication of how uncommon God is.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18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Tabernacle and temple are similar, same points could be made</a:t>
            </a:r>
          </a:p>
          <a:p>
            <a:r>
              <a:rPr lang="en-US" dirty="0"/>
              <a:t>God’s specifics teach how uncommon the tabernacle was, which really is an indication of how uncommon God is.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79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Tabernacle and temple are similar, same points could be made</a:t>
            </a:r>
          </a:p>
          <a:p>
            <a:r>
              <a:rPr lang="en-US" dirty="0"/>
              <a:t>God’s specifics teach how uncommon the tabernacle was, which really is an indication of how uncommon God is.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03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51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Dimensions 150’ x 75’</a:t>
            </a:r>
          </a:p>
          <a:p>
            <a:r>
              <a:rPr lang="en-US" dirty="0"/>
              <a:t>45’ long</a:t>
            </a:r>
          </a:p>
          <a:p>
            <a:r>
              <a:rPr lang="en-US" dirty="0"/>
              <a:t>15 high</a:t>
            </a:r>
          </a:p>
          <a:p>
            <a:r>
              <a:rPr lang="en-US" dirty="0"/>
              <a:t>15 wide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48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Tabernacle and temple are similar, same points could be made</a:t>
            </a:r>
          </a:p>
          <a:p>
            <a:r>
              <a:rPr lang="en-US" dirty="0"/>
              <a:t>God’s specifics teach how uncommon the tabernacle was, which really is an indication of how uncommon God is. </a:t>
            </a:r>
          </a:p>
          <a:p>
            <a:r>
              <a:rPr lang="en-US" dirty="0"/>
              <a:t> “I will dwell with God on my terms” “This is God” </a:t>
            </a:r>
          </a:p>
          <a:p>
            <a:endParaRPr lang="en-US" dirty="0"/>
          </a:p>
          <a:p>
            <a:r>
              <a:rPr lang="en-US" dirty="0"/>
              <a:t>6-9 months </a:t>
            </a:r>
          </a:p>
          <a:p>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Emphasizes how Holy Jesus’ blood must be, that it can instantly make us a dwelling place for God. </a:t>
            </a:r>
          </a:p>
          <a:p>
            <a:endParaRPr lang="en-US" dirty="0"/>
          </a:p>
          <a:p>
            <a:r>
              <a:rPr lang="en-US" dirty="0"/>
              <a:t>15 x 15 </a:t>
            </a:r>
            <a:r>
              <a:rPr lang="en-US" dirty="0" err="1"/>
              <a:t>mhp</a:t>
            </a:r>
            <a:endParaRPr lang="en-US" dirty="0"/>
          </a:p>
          <a:p>
            <a:r>
              <a:rPr lang="en-US" dirty="0"/>
              <a:t>30x 15 hp</a:t>
            </a:r>
          </a:p>
          <a:p>
            <a:r>
              <a:rPr lang="en-US" dirty="0"/>
              <a:t>150 x 75 courtyard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8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Tabernacle and temple are similar, same points could be made</a:t>
            </a:r>
          </a:p>
          <a:p>
            <a:r>
              <a:rPr lang="en-US" dirty="0"/>
              <a:t>God’s specifics teach how uncommon the tabernacle was, which really is an indication of how uncommon God is. </a:t>
            </a:r>
          </a:p>
          <a:p>
            <a:r>
              <a:rPr lang="en-US" dirty="0"/>
              <a:t> “I will dwell with God on my terms” “This is God” </a:t>
            </a:r>
          </a:p>
          <a:p>
            <a:endParaRPr lang="en-US" dirty="0"/>
          </a:p>
          <a:p>
            <a:r>
              <a:rPr lang="en-US" dirty="0"/>
              <a:t>6-9 months </a:t>
            </a:r>
          </a:p>
          <a:p>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Emphasizes how Holy Jesus’ blood must be, that it can instantly make us a dwelling place for God.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55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decide how God is going to dwell with me, and I ignore His plans and His purposes</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I have changed God, and created Him in my image. I have made a golden calf and said, this is God and He dwells among me.</a:t>
            </a:r>
          </a:p>
          <a:p>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r>
              <a:rPr kumimoji="0" lang="en-US" sz="2800" b="0" i="0" u="none" strike="noStrike" kern="1200" cap="none" spc="0" normalizeH="0" baseline="0" noProof="0" dirty="0">
                <a:ln>
                  <a:noFill/>
                </a:ln>
                <a:solidFill>
                  <a:prstClr val="black"/>
                </a:solidFill>
                <a:effectLst/>
                <a:uLnTx/>
                <a:uFillTx/>
                <a:latin typeface="+mn-lt"/>
                <a:ea typeface="+mn-ea"/>
                <a:cs typeface="+mn-cs"/>
              </a:rPr>
              <a:t>Do the details matter? They mattered with the tabernacle, and that was only a shadow of greater spiritual things to come.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277A3-C3C4-415B-9F26-6AE0ECB7B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52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3D5D-AF7F-4C41-AAC0-0D709E208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D3D02D-7834-4B25-96BD-302800238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7FEE5-F26F-48B7-A7F9-5D58E6C1BE78}"/>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5" name="Footer Placeholder 4">
            <a:extLst>
              <a:ext uri="{FF2B5EF4-FFF2-40B4-BE49-F238E27FC236}">
                <a16:creationId xmlns:a16="http://schemas.microsoft.com/office/drawing/2014/main" id="{85F91705-F178-4234-8813-CD06D8477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8BA47-CBC3-4CF4-90B7-5D5FFADC6458}"/>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31960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43BA-B0DB-4B3D-85C7-06ADFDB19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8A9275-8021-4F97-ABD6-CF0411D876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372CE-16AA-4655-8A19-3547FF956FB7}"/>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5" name="Footer Placeholder 4">
            <a:extLst>
              <a:ext uri="{FF2B5EF4-FFF2-40B4-BE49-F238E27FC236}">
                <a16:creationId xmlns:a16="http://schemas.microsoft.com/office/drawing/2014/main" id="{1E95DD8B-9E0F-4F01-A25D-D796A8C17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EEC7F-03D7-4DA4-9008-E3941C0BC82A}"/>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1740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82526C-0DE5-44C5-9EDF-A055219C6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514E4-4676-4AEF-8A53-96C34E43F6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5D475-5C79-4806-843B-CC30B3D29B11}"/>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5" name="Footer Placeholder 4">
            <a:extLst>
              <a:ext uri="{FF2B5EF4-FFF2-40B4-BE49-F238E27FC236}">
                <a16:creationId xmlns:a16="http://schemas.microsoft.com/office/drawing/2014/main" id="{4F8853DC-0A77-49A4-8956-211570165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9095-8AF8-4023-A66A-CBF07CA31EC1}"/>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6898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851C-6D91-4CB2-B55B-42F96A5CC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752857-441F-45FD-8A83-423A98E494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7B500-C195-439A-A77A-412C323ED5E8}"/>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5" name="Footer Placeholder 4">
            <a:extLst>
              <a:ext uri="{FF2B5EF4-FFF2-40B4-BE49-F238E27FC236}">
                <a16:creationId xmlns:a16="http://schemas.microsoft.com/office/drawing/2014/main" id="{BCCF1429-FD0B-404F-BF6B-8C3C6F28E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ABAD2-4442-4633-9487-C313764A7627}"/>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16095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88E9-CCD6-4022-895F-ECE78B25C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E7396-DD18-445E-97BD-F6C25D14A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2320BC-AA88-4D7B-9B8C-457CD2A323C4}"/>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5" name="Footer Placeholder 4">
            <a:extLst>
              <a:ext uri="{FF2B5EF4-FFF2-40B4-BE49-F238E27FC236}">
                <a16:creationId xmlns:a16="http://schemas.microsoft.com/office/drawing/2014/main" id="{0819C0B1-1335-452E-96C2-9E48BD3B1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3B9ED-E4F5-4D49-9277-79F62BF30751}"/>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202901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E817-4B4C-4856-A749-7A3F0A9AD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4B657-59F6-405C-B078-4E7D71707F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6B3DEA-A665-491C-8869-17464C7369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43732-4429-4B51-921E-0CB319F29777}"/>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6" name="Footer Placeholder 5">
            <a:extLst>
              <a:ext uri="{FF2B5EF4-FFF2-40B4-BE49-F238E27FC236}">
                <a16:creationId xmlns:a16="http://schemas.microsoft.com/office/drawing/2014/main" id="{0ABC203B-82D8-4642-B600-A7D7F8233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D15AF-BD01-48DB-A148-5B8A150E6F49}"/>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90909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CA65-0067-403D-A405-B81322AB40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44DA1A-FC16-429F-8267-3717D6DB3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353A47-1C53-4610-A5C8-EEC69D649E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2682FE-D528-4DDD-BBE0-050F66AE8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379502-F7AA-451F-9721-E5EFA635B8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158AA-4C2B-4432-B92F-43009EC0F092}"/>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8" name="Footer Placeholder 7">
            <a:extLst>
              <a:ext uri="{FF2B5EF4-FFF2-40B4-BE49-F238E27FC236}">
                <a16:creationId xmlns:a16="http://schemas.microsoft.com/office/drawing/2014/main" id="{85F2C293-930C-4D69-9A68-97DC5732E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02C4E0-85E7-4CA7-B744-A673B926C6A7}"/>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02664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EB82-EC97-482F-9C3F-6AADC0A15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13161-985C-4604-9A4F-C77382826849}"/>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4" name="Footer Placeholder 3">
            <a:extLst>
              <a:ext uri="{FF2B5EF4-FFF2-40B4-BE49-F238E27FC236}">
                <a16:creationId xmlns:a16="http://schemas.microsoft.com/office/drawing/2014/main" id="{3F9B170F-F892-4BF5-9602-F1FF7EB2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2F1B5F-5E4E-49AC-932F-2453E5C0C477}"/>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19943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F1A65-5EB7-4408-85E7-1E014F107A25}"/>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3" name="Footer Placeholder 2">
            <a:extLst>
              <a:ext uri="{FF2B5EF4-FFF2-40B4-BE49-F238E27FC236}">
                <a16:creationId xmlns:a16="http://schemas.microsoft.com/office/drawing/2014/main" id="{040534F9-C237-4E6F-9A61-A96347732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B37901-7D1B-4220-B16A-043D5AB3A6A6}"/>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383745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B882-FBB2-48E7-932C-A217EB2D6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E8EFB-05D2-464A-80FE-3A877FA45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C339B-72F6-47A7-9DD8-B0176ED0B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6C7E23-DE6F-4414-BA04-27265B5A3B02}"/>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6" name="Footer Placeholder 5">
            <a:extLst>
              <a:ext uri="{FF2B5EF4-FFF2-40B4-BE49-F238E27FC236}">
                <a16:creationId xmlns:a16="http://schemas.microsoft.com/office/drawing/2014/main" id="{BF6C07E5-34AB-4729-94D7-00E749201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C5B65-8E31-403D-81F9-B2431EFAF48A}"/>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104058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EE06-8DD0-4B41-BBC1-F22EA9B10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68172B-CBA0-4A67-9B9F-04827F834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F3352-7802-4D8F-926E-CCE4CF1A6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0A8329-CB33-4AF6-B5E1-BB31D3DF5062}"/>
              </a:ext>
            </a:extLst>
          </p:cNvPr>
          <p:cNvSpPr>
            <a:spLocks noGrp="1"/>
          </p:cNvSpPr>
          <p:nvPr>
            <p:ph type="dt" sz="half" idx="10"/>
          </p:nvPr>
        </p:nvSpPr>
        <p:spPr/>
        <p:txBody>
          <a:bodyPr/>
          <a:lstStyle/>
          <a:p>
            <a:fld id="{1DBF783E-2C7E-4BAB-8BA4-476B3D055491}" type="datetimeFigureOut">
              <a:rPr lang="en-US" smtClean="0"/>
              <a:t>6/15/2018</a:t>
            </a:fld>
            <a:endParaRPr lang="en-US"/>
          </a:p>
        </p:txBody>
      </p:sp>
      <p:sp>
        <p:nvSpPr>
          <p:cNvPr id="6" name="Footer Placeholder 5">
            <a:extLst>
              <a:ext uri="{FF2B5EF4-FFF2-40B4-BE49-F238E27FC236}">
                <a16:creationId xmlns:a16="http://schemas.microsoft.com/office/drawing/2014/main" id="{CD7E5B82-92A7-4D6A-BBD5-64D7588BC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FAFA-14D4-4EF6-A93E-23575260E036}"/>
              </a:ext>
            </a:extLst>
          </p:cNvPr>
          <p:cNvSpPr>
            <a:spLocks noGrp="1"/>
          </p:cNvSpPr>
          <p:nvPr>
            <p:ph type="sldNum" sz="quarter" idx="12"/>
          </p:nvPr>
        </p:nvSpPr>
        <p:spPr/>
        <p:txBody>
          <a:bodyPr/>
          <a:lstStyle/>
          <a:p>
            <a:fld id="{B83AB26B-6358-4CEB-84BF-C91F31EBCBB8}" type="slidenum">
              <a:rPr lang="en-US" smtClean="0"/>
              <a:t>‹#›</a:t>
            </a:fld>
            <a:endParaRPr lang="en-US"/>
          </a:p>
        </p:txBody>
      </p:sp>
    </p:spTree>
    <p:extLst>
      <p:ext uri="{BB962C8B-B14F-4D97-AF65-F5344CB8AC3E}">
        <p14:creationId xmlns:p14="http://schemas.microsoft.com/office/powerpoint/2010/main" val="18268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6DAEF-88CA-4BF5-B5F7-2967D2207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7A796-FAEA-4AD9-A58C-4DA0998D0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0FD2D-6329-4AA9-AAF7-23B894294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783E-2C7E-4BAB-8BA4-476B3D055491}" type="datetimeFigureOut">
              <a:rPr lang="en-US" smtClean="0"/>
              <a:t>6/15/2018</a:t>
            </a:fld>
            <a:endParaRPr lang="en-US"/>
          </a:p>
        </p:txBody>
      </p:sp>
      <p:sp>
        <p:nvSpPr>
          <p:cNvPr id="5" name="Footer Placeholder 4">
            <a:extLst>
              <a:ext uri="{FF2B5EF4-FFF2-40B4-BE49-F238E27FC236}">
                <a16:creationId xmlns:a16="http://schemas.microsoft.com/office/drawing/2014/main" id="{1FE3CB88-60B3-4CED-8125-A8D83AFB9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33E6B5-B612-4940-9BCF-FEDDB6BEC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AB26B-6358-4CEB-84BF-C91F31EBCBB8}" type="slidenum">
              <a:rPr lang="en-US" smtClean="0"/>
              <a:t>‹#›</a:t>
            </a:fld>
            <a:endParaRPr lang="en-US"/>
          </a:p>
        </p:txBody>
      </p:sp>
    </p:spTree>
    <p:extLst>
      <p:ext uri="{BB962C8B-B14F-4D97-AF65-F5344CB8AC3E}">
        <p14:creationId xmlns:p14="http://schemas.microsoft.com/office/powerpoint/2010/main" val="1385395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9ED5-90F4-4236-8F7E-C43049BB94ED}"/>
              </a:ext>
            </a:extLst>
          </p:cNvPr>
          <p:cNvSpPr>
            <a:spLocks noGrp="1"/>
          </p:cNvSpPr>
          <p:nvPr>
            <p:ph type="ctrTitle"/>
          </p:nvPr>
        </p:nvSpPr>
        <p:spPr>
          <a:xfrm>
            <a:off x="2405573" y="1438812"/>
            <a:ext cx="9144001" cy="2387600"/>
          </a:xfrm>
        </p:spPr>
        <p:txBody>
          <a:bodyPr>
            <a:normAutofit/>
          </a:bodyPr>
          <a:lstStyle/>
          <a:p>
            <a:pPr algn="l"/>
            <a:r>
              <a:rPr lang="en-US" sz="7200" dirty="0">
                <a:latin typeface="Bahnschrift SemiBold" panose="020B0502040204020203" pitchFamily="34" charset="0"/>
              </a:rPr>
              <a:t>“All Scripture </a:t>
            </a:r>
            <a:br>
              <a:rPr lang="en-US" sz="7200" dirty="0">
                <a:latin typeface="Bahnschrift SemiBold" panose="020B0502040204020203" pitchFamily="34" charset="0"/>
              </a:rPr>
            </a:br>
            <a:r>
              <a:rPr lang="en-US" sz="7200" dirty="0">
                <a:latin typeface="Bahnschrift SemiBold" panose="020B0502040204020203" pitchFamily="34" charset="0"/>
              </a:rPr>
              <a:t>  is…Profitable”</a:t>
            </a:r>
          </a:p>
        </p:txBody>
      </p:sp>
      <p:sp>
        <p:nvSpPr>
          <p:cNvPr id="3" name="Subtitle 2">
            <a:extLst>
              <a:ext uri="{FF2B5EF4-FFF2-40B4-BE49-F238E27FC236}">
                <a16:creationId xmlns:a16="http://schemas.microsoft.com/office/drawing/2014/main" id="{E2BFA5AE-A2AD-4464-B1AC-34C95424DA92}"/>
              </a:ext>
            </a:extLst>
          </p:cNvPr>
          <p:cNvSpPr>
            <a:spLocks noGrp="1"/>
          </p:cNvSpPr>
          <p:nvPr>
            <p:ph type="subTitle" idx="1"/>
          </p:nvPr>
        </p:nvSpPr>
        <p:spPr>
          <a:xfrm>
            <a:off x="2733821" y="4014532"/>
            <a:ext cx="5369169" cy="1655762"/>
          </a:xfrm>
        </p:spPr>
        <p:txBody>
          <a:bodyPr>
            <a:normAutofit/>
          </a:bodyPr>
          <a:lstStyle/>
          <a:p>
            <a:pPr algn="l"/>
            <a:r>
              <a:rPr lang="en-US" sz="3200" dirty="0">
                <a:solidFill>
                  <a:srgbClr val="C00000"/>
                </a:solidFill>
                <a:latin typeface="Bahnschrift SemiBold" panose="020B0502040204020203" pitchFamily="34" charset="0"/>
              </a:rPr>
              <a:t>2 Timothy 3:16</a:t>
            </a:r>
          </a:p>
        </p:txBody>
      </p:sp>
      <p:sp>
        <p:nvSpPr>
          <p:cNvPr id="4" name="Rectangle 3">
            <a:extLst>
              <a:ext uri="{FF2B5EF4-FFF2-40B4-BE49-F238E27FC236}">
                <a16:creationId xmlns:a16="http://schemas.microsoft.com/office/drawing/2014/main" id="{C285597F-67FB-48DB-A4CC-A9FF8164655D}"/>
              </a:ext>
            </a:extLst>
          </p:cNvPr>
          <p:cNvSpPr/>
          <p:nvPr/>
        </p:nvSpPr>
        <p:spPr>
          <a:xfrm>
            <a:off x="2096085" y="1122363"/>
            <a:ext cx="70339" cy="27040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81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Ephesians 1:4-10</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344557" y="1351722"/>
            <a:ext cx="11489634" cy="5506277"/>
          </a:xfrm>
        </p:spPr>
        <p:txBody>
          <a:bodyPr>
            <a:normAutofit/>
          </a:bodyPr>
          <a:lstStyle/>
          <a:p>
            <a:pPr marL="0" indent="0">
              <a:buNone/>
            </a:pPr>
            <a:r>
              <a:rPr lang="en-US" dirty="0"/>
              <a:t>“…He chose us in Him before the foundation of the world, that we should be holy and blameless before Him. In love He predestined us for adoption to Himself as sons through Jesus Christ, according to the purpose of His will, to the praise of His glorious grace, with which He has blessed us in the Beloved. In Him we have redemption through His blood, the forgiveness of our trespasses, according to the riches of His grace, which He lavished upon us, in all wisdom and insight making known to us the mystery of His will, according to His purpose, which He set forth in Christ as a plan for the fullness of time, to unite all things in Him, things in heaven and things on earth.”</a:t>
            </a:r>
          </a:p>
        </p:txBody>
      </p:sp>
    </p:spTree>
    <p:extLst>
      <p:ext uri="{BB962C8B-B14F-4D97-AF65-F5344CB8AC3E}">
        <p14:creationId xmlns:p14="http://schemas.microsoft.com/office/powerpoint/2010/main" val="37077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Ephesians 1:4-10</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344557" y="1351722"/>
            <a:ext cx="11489634" cy="5506277"/>
          </a:xfrm>
        </p:spPr>
        <p:txBody>
          <a:bodyPr>
            <a:normAutofit/>
          </a:bodyPr>
          <a:lstStyle/>
          <a:p>
            <a:pPr marL="0" indent="0">
              <a:buNone/>
            </a:pPr>
            <a:r>
              <a:rPr lang="en-US" dirty="0"/>
              <a:t>“…He chose us in Him before the foundation of the world, that we should be holy and blameless before Him. In love He predestined us for adoption to Himself as sons through Jesus Christ, according to the purpose of His will, to the praise of His glorious grace, with which He has blessed us in the Beloved. In Him we have redemption through His blood, the forgiveness of our trespasses, according to the riches of His grace, which He lavished upon us, in all wisdom and insight making known to us the mystery of His will, according to His purpose, which He set forth in Christ as a plan for the fullness of time, to unite all things in Him, things in heaven and things on earth.”</a:t>
            </a:r>
          </a:p>
        </p:txBody>
      </p:sp>
    </p:spTree>
    <p:extLst>
      <p:ext uri="{BB962C8B-B14F-4D97-AF65-F5344CB8AC3E}">
        <p14:creationId xmlns:p14="http://schemas.microsoft.com/office/powerpoint/2010/main" val="271121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Ephesians 1:4-10</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344557" y="1351722"/>
            <a:ext cx="11489634" cy="5506277"/>
          </a:xfrm>
        </p:spPr>
        <p:txBody>
          <a:bodyPr>
            <a:normAutofit/>
          </a:bodyPr>
          <a:lstStyle/>
          <a:p>
            <a:pPr marL="0" indent="0">
              <a:buNone/>
            </a:pPr>
            <a:r>
              <a:rPr lang="en-US" dirty="0">
                <a:solidFill>
                  <a:srgbClr val="938D8D"/>
                </a:solidFill>
              </a:rPr>
              <a:t>“…He chose us in Him before the foundation of the world, that we should be holy and blameless before Him. In love He predestined us for adoption to Himself as sons through Jesus Christ, according to the purpose of His will, to the praise of His glorious grace, with which He has blessed us in the Beloved. In Him we have redemption through His blood, the forgiveness of our trespasses, according to the riches of His grace, which He lavished upon us, in all wisdom and insight making known to us the mystery of His will, according to His purpose, which He set forth in Christ as a plan for the fullness of time, to unite all things in Him, things in heaven and things on earth.”</a:t>
            </a:r>
          </a:p>
        </p:txBody>
      </p:sp>
      <p:sp>
        <p:nvSpPr>
          <p:cNvPr id="4" name="Thought Bubble: Cloud 3">
            <a:extLst>
              <a:ext uri="{FF2B5EF4-FFF2-40B4-BE49-F238E27FC236}">
                <a16:creationId xmlns:a16="http://schemas.microsoft.com/office/drawing/2014/main" id="{3107FD09-CB53-4A83-B57A-B56B9D5BE80B}"/>
              </a:ext>
            </a:extLst>
          </p:cNvPr>
          <p:cNvSpPr/>
          <p:nvPr/>
        </p:nvSpPr>
        <p:spPr>
          <a:xfrm>
            <a:off x="838200" y="2483097"/>
            <a:ext cx="4457700" cy="2298043"/>
          </a:xfrm>
          <a:prstGeom prst="cloudCallout">
            <a:avLst>
              <a:gd name="adj1" fmla="val -41683"/>
              <a:gd name="adj2" fmla="val 7963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We decide who God is</a:t>
            </a:r>
          </a:p>
        </p:txBody>
      </p:sp>
      <p:sp>
        <p:nvSpPr>
          <p:cNvPr id="6" name="Thought Bubble: Cloud 5">
            <a:extLst>
              <a:ext uri="{FF2B5EF4-FFF2-40B4-BE49-F238E27FC236}">
                <a16:creationId xmlns:a16="http://schemas.microsoft.com/office/drawing/2014/main" id="{027FC80A-D932-4B4A-B395-20C290195E78}"/>
              </a:ext>
            </a:extLst>
          </p:cNvPr>
          <p:cNvSpPr/>
          <p:nvPr/>
        </p:nvSpPr>
        <p:spPr>
          <a:xfrm flipH="1">
            <a:off x="6336195" y="2483098"/>
            <a:ext cx="4457700" cy="2298042"/>
          </a:xfrm>
          <a:prstGeom prst="cloudCallout">
            <a:avLst>
              <a:gd name="adj1" fmla="val 66437"/>
              <a:gd name="adj2" fmla="val 7963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God will dwell with us on our terms</a:t>
            </a:r>
          </a:p>
        </p:txBody>
      </p:sp>
    </p:spTree>
    <p:extLst>
      <p:ext uri="{BB962C8B-B14F-4D97-AF65-F5344CB8AC3E}">
        <p14:creationId xmlns:p14="http://schemas.microsoft.com/office/powerpoint/2010/main" val="419823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104C1F-9E66-455E-9444-C6AD70556AB1}"/>
              </a:ext>
            </a:extLst>
          </p:cNvPr>
          <p:cNvSpPr/>
          <p:nvPr/>
        </p:nvSpPr>
        <p:spPr>
          <a:xfrm>
            <a:off x="491319" y="3807725"/>
            <a:ext cx="11150221" cy="223823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661738"/>
            <a:ext cx="10515600" cy="6062912"/>
          </a:xfrm>
        </p:spPr>
        <p:txBody>
          <a:bodyPr>
            <a:normAutofit/>
          </a:bodyPr>
          <a:lstStyle/>
          <a:p>
            <a:pPr marL="0" lvl="0" indent="0">
              <a:buNone/>
            </a:pPr>
            <a:r>
              <a:rPr lang="en-US" sz="3200" b="1" dirty="0">
                <a:solidFill>
                  <a:prstClr val="black"/>
                </a:solidFill>
              </a:rPr>
              <a:t>The intricate details of the tabernacle/temple taught Israel:</a:t>
            </a:r>
            <a:endParaRPr lang="en-US" b="1" dirty="0">
              <a:solidFill>
                <a:srgbClr val="C00000"/>
              </a:solidFill>
            </a:endParaRPr>
          </a:p>
          <a:p>
            <a:pPr marL="0" indent="0">
              <a:buNone/>
            </a:pPr>
            <a:endParaRPr lang="en-US" sz="1200" b="1" dirty="0">
              <a:solidFill>
                <a:srgbClr val="C00000"/>
              </a:solidFill>
            </a:endParaRPr>
          </a:p>
          <a:p>
            <a:pPr marL="0" indent="0" algn="ctr">
              <a:buNone/>
            </a:pPr>
            <a:r>
              <a:rPr lang="en-US" b="1" dirty="0">
                <a:solidFill>
                  <a:srgbClr val="C00000"/>
                </a:solidFill>
              </a:rPr>
              <a:t>God’s dwelling place </a:t>
            </a:r>
            <a:r>
              <a:rPr lang="en-US" b="1" i="1" dirty="0">
                <a:solidFill>
                  <a:srgbClr val="C00000"/>
                </a:solidFill>
              </a:rPr>
              <a:t>must</a:t>
            </a:r>
            <a:r>
              <a:rPr lang="en-US" b="1" dirty="0">
                <a:solidFill>
                  <a:srgbClr val="C00000"/>
                </a:solidFill>
              </a:rPr>
              <a:t> be treated as holy, </a:t>
            </a:r>
          </a:p>
          <a:p>
            <a:pPr marL="0" indent="0" algn="ctr">
              <a:buNone/>
            </a:pPr>
            <a:r>
              <a:rPr lang="en-US" b="1" dirty="0">
                <a:solidFill>
                  <a:srgbClr val="C00000"/>
                </a:solidFill>
              </a:rPr>
              <a:t>because God is Holy  </a:t>
            </a:r>
          </a:p>
          <a:p>
            <a:pPr marL="0" indent="0" algn="ctr">
              <a:buNone/>
            </a:pPr>
            <a:endParaRPr lang="en-US" b="1" dirty="0">
              <a:solidFill>
                <a:srgbClr val="C00000"/>
              </a:solidFill>
            </a:endParaRPr>
          </a:p>
          <a:p>
            <a:pPr marL="0" indent="0">
              <a:buNone/>
            </a:pPr>
            <a:endParaRPr lang="en-US" b="1" dirty="0">
              <a:solidFill>
                <a:srgbClr val="C00000"/>
              </a:solidFill>
            </a:endParaRPr>
          </a:p>
          <a:p>
            <a:pPr marL="0" indent="0">
              <a:buNone/>
            </a:pPr>
            <a:endParaRPr lang="en-US" b="1" dirty="0">
              <a:solidFill>
                <a:srgbClr val="C00000"/>
              </a:solidFill>
            </a:endParaRPr>
          </a:p>
          <a:p>
            <a:pPr marL="0" lvl="0" indent="0">
              <a:spcAft>
                <a:spcPts val="600"/>
              </a:spcAft>
              <a:buNone/>
            </a:pPr>
            <a:r>
              <a:rPr lang="en-US" i="1" dirty="0">
                <a:solidFill>
                  <a:prstClr val="black"/>
                </a:solidFill>
              </a:rPr>
              <a:t>“Do you not know that you are God's temple and that God's Spirit dwells in you?” </a:t>
            </a:r>
            <a:r>
              <a:rPr lang="en-US" b="1" dirty="0">
                <a:solidFill>
                  <a:prstClr val="black"/>
                </a:solidFill>
              </a:rPr>
              <a:t>(1 Cor. 3:16) </a:t>
            </a:r>
          </a:p>
          <a:p>
            <a:pPr marL="0" lvl="0" indent="0">
              <a:buNone/>
            </a:pPr>
            <a:r>
              <a:rPr lang="en-US" i="1" dirty="0">
                <a:solidFill>
                  <a:prstClr val="black"/>
                </a:solidFill>
              </a:rPr>
              <a:t>“Or do you not know that your body is a temple of the Holy Spirit within you, whom you have from God?” </a:t>
            </a:r>
            <a:r>
              <a:rPr lang="en-US" b="1" dirty="0">
                <a:solidFill>
                  <a:prstClr val="black"/>
                </a:solidFill>
              </a:rPr>
              <a:t>(1 Cor. 6:19) </a:t>
            </a:r>
            <a:endParaRPr lang="en-US" b="1" dirty="0">
              <a:solidFill>
                <a:srgbClr val="C00000"/>
              </a:solidFill>
            </a:endParaRPr>
          </a:p>
          <a:p>
            <a:pPr marL="0" lvl="0" indent="0">
              <a:buNone/>
            </a:pPr>
            <a:r>
              <a:rPr lang="en-US" b="1" dirty="0">
                <a:solidFill>
                  <a:srgbClr val="C00000"/>
                </a:solidFill>
              </a:rPr>
              <a:t>	</a:t>
            </a:r>
          </a:p>
          <a:p>
            <a:pPr marL="0" lvl="0" indent="0">
              <a:buNone/>
            </a:pPr>
            <a:endParaRPr lang="en-US" dirty="0"/>
          </a:p>
          <a:p>
            <a:endParaRPr lang="en-US" dirty="0"/>
          </a:p>
          <a:p>
            <a:endParaRPr lang="en-US" dirty="0"/>
          </a:p>
        </p:txBody>
      </p:sp>
    </p:spTree>
    <p:extLst>
      <p:ext uri="{BB962C8B-B14F-4D97-AF65-F5344CB8AC3E}">
        <p14:creationId xmlns:p14="http://schemas.microsoft.com/office/powerpoint/2010/main" val="337259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104C1F-9E66-455E-9444-C6AD70556AB1}"/>
              </a:ext>
            </a:extLst>
          </p:cNvPr>
          <p:cNvSpPr/>
          <p:nvPr/>
        </p:nvSpPr>
        <p:spPr>
          <a:xfrm>
            <a:off x="491319" y="3807725"/>
            <a:ext cx="11150221" cy="225188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661738"/>
            <a:ext cx="10515600" cy="6062912"/>
          </a:xfrm>
        </p:spPr>
        <p:txBody>
          <a:bodyPr>
            <a:normAutofit/>
          </a:bodyPr>
          <a:lstStyle/>
          <a:p>
            <a:pPr marL="0" lvl="0" indent="0">
              <a:buNone/>
            </a:pPr>
            <a:r>
              <a:rPr lang="en-US" sz="3200" b="1" dirty="0">
                <a:solidFill>
                  <a:prstClr val="black"/>
                </a:solidFill>
              </a:rPr>
              <a:t>The intricate details of the tabernacle/temple taught Israel:</a:t>
            </a:r>
            <a:endParaRPr lang="en-US" b="1" dirty="0">
              <a:solidFill>
                <a:srgbClr val="C00000"/>
              </a:solidFill>
            </a:endParaRPr>
          </a:p>
          <a:p>
            <a:pPr marL="0" indent="0">
              <a:buNone/>
            </a:pPr>
            <a:endParaRPr lang="en-US" sz="1200" b="1" dirty="0">
              <a:solidFill>
                <a:srgbClr val="C00000"/>
              </a:solidFill>
            </a:endParaRPr>
          </a:p>
          <a:p>
            <a:pPr marL="0" indent="0" algn="ctr">
              <a:buNone/>
            </a:pPr>
            <a:r>
              <a:rPr lang="en-US" b="1" dirty="0">
                <a:solidFill>
                  <a:srgbClr val="C00000"/>
                </a:solidFill>
              </a:rPr>
              <a:t>God’s dwelling place </a:t>
            </a:r>
            <a:r>
              <a:rPr lang="en-US" b="1" i="1" dirty="0">
                <a:solidFill>
                  <a:srgbClr val="C00000"/>
                </a:solidFill>
              </a:rPr>
              <a:t>must</a:t>
            </a:r>
            <a:r>
              <a:rPr lang="en-US" b="1" dirty="0">
                <a:solidFill>
                  <a:srgbClr val="C00000"/>
                </a:solidFill>
              </a:rPr>
              <a:t> be treated as holy, </a:t>
            </a:r>
          </a:p>
          <a:p>
            <a:pPr marL="0" indent="0" algn="ctr">
              <a:buNone/>
            </a:pPr>
            <a:r>
              <a:rPr lang="en-US" b="1" dirty="0">
                <a:solidFill>
                  <a:srgbClr val="C00000"/>
                </a:solidFill>
              </a:rPr>
              <a:t>because God is Holy  </a:t>
            </a:r>
          </a:p>
          <a:p>
            <a:pPr marL="0" indent="0" algn="ctr">
              <a:buNone/>
            </a:pPr>
            <a:endParaRPr lang="en-US" b="1" dirty="0">
              <a:solidFill>
                <a:srgbClr val="C00000"/>
              </a:solidFill>
            </a:endParaRPr>
          </a:p>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endParaRPr lang="en-US" b="1" dirty="0">
              <a:solidFill>
                <a:srgbClr val="C00000"/>
              </a:solidFill>
            </a:endParaRPr>
          </a:p>
          <a:p>
            <a:pPr marL="0" lvl="0" indent="0" algn="ctr">
              <a:spcAft>
                <a:spcPts val="600"/>
              </a:spcAft>
              <a:buNone/>
            </a:pPr>
            <a:r>
              <a:rPr lang="en-US" sz="6600" dirty="0">
                <a:solidFill>
                  <a:prstClr val="black"/>
                </a:solidFill>
              </a:rPr>
              <a:t>God dwells within us!</a:t>
            </a:r>
            <a:endParaRPr lang="en-US" sz="6600" b="1" dirty="0">
              <a:solidFill>
                <a:prstClr val="black"/>
              </a:solidFill>
            </a:endParaRPr>
          </a:p>
          <a:p>
            <a:endParaRPr lang="en-US" dirty="0"/>
          </a:p>
          <a:p>
            <a:pPr marL="0" lvl="0" indent="0">
              <a:buNone/>
            </a:pPr>
            <a:r>
              <a:rPr lang="en-US" b="1" dirty="0">
                <a:solidFill>
                  <a:srgbClr val="C00000"/>
                </a:solidFill>
              </a:rPr>
              <a:t>	</a:t>
            </a:r>
          </a:p>
          <a:p>
            <a:pPr marL="0" lvl="0" indent="0">
              <a:buNone/>
            </a:pPr>
            <a:endParaRPr lang="en-US" dirty="0"/>
          </a:p>
          <a:p>
            <a:endParaRPr lang="en-US" dirty="0"/>
          </a:p>
          <a:p>
            <a:endParaRPr lang="en-US" dirty="0"/>
          </a:p>
        </p:txBody>
      </p:sp>
      <p:sp>
        <p:nvSpPr>
          <p:cNvPr id="2" name="Oval 1">
            <a:extLst>
              <a:ext uri="{FF2B5EF4-FFF2-40B4-BE49-F238E27FC236}">
                <a16:creationId xmlns:a16="http://schemas.microsoft.com/office/drawing/2014/main" id="{6B04DB29-780E-4A01-9515-ADB847947E44}"/>
              </a:ext>
            </a:extLst>
          </p:cNvPr>
          <p:cNvSpPr/>
          <p:nvPr/>
        </p:nvSpPr>
        <p:spPr>
          <a:xfrm>
            <a:off x="491319" y="1337480"/>
            <a:ext cx="10740788" cy="12692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1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Leviticus </a:t>
            </a:r>
            <a:r>
              <a:rPr lang="en-US" sz="3200" dirty="0">
                <a:solidFill>
                  <a:srgbClr val="C00000"/>
                </a:solidFill>
                <a:latin typeface="Palatino Linotype" panose="02040502050505030304" pitchFamily="18" charset="0"/>
              </a:rPr>
              <a:t>(</a:t>
            </a:r>
            <a:r>
              <a:rPr lang="en-US" sz="3200" dirty="0" err="1">
                <a:solidFill>
                  <a:srgbClr val="C00000"/>
                </a:solidFill>
                <a:latin typeface="Palatino Linotype" panose="02040502050505030304" pitchFamily="18" charset="0"/>
              </a:rPr>
              <a:t>chs</a:t>
            </a:r>
            <a:r>
              <a:rPr lang="en-US" sz="3200" dirty="0">
                <a:solidFill>
                  <a:srgbClr val="C00000"/>
                </a:solidFill>
                <a:latin typeface="Palatino Linotype" panose="02040502050505030304" pitchFamily="18" charset="0"/>
              </a:rPr>
              <a:t>. 8-16)  </a:t>
            </a:r>
            <a:endParaRPr lang="en-US" sz="3200" dirty="0">
              <a:latin typeface="Palatino Linotype" panose="02040502050505030304" pitchFamily="18" charset="0"/>
            </a:endParaRPr>
          </a:p>
        </p:txBody>
      </p:sp>
    </p:spTree>
    <p:extLst>
      <p:ext uri="{BB962C8B-B14F-4D97-AF65-F5344CB8AC3E}">
        <p14:creationId xmlns:p14="http://schemas.microsoft.com/office/powerpoint/2010/main" val="349356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a:xfrm>
            <a:off x="838200" y="1538832"/>
            <a:ext cx="10515600" cy="1325563"/>
          </a:xfrm>
        </p:spPr>
        <p:txBody>
          <a:bodyPr>
            <a:normAutofit/>
          </a:bodyPr>
          <a:lstStyle/>
          <a:p>
            <a:pPr algn="ctr"/>
            <a:r>
              <a:rPr lang="en-US" sz="6600" b="1" dirty="0">
                <a:solidFill>
                  <a:schemeClr val="bg1"/>
                </a:solidFill>
                <a:latin typeface="Palatino Linotype" panose="02040502050505030304" pitchFamily="18" charset="0"/>
              </a:rPr>
              <a:t>The Blood of Jesus </a:t>
            </a:r>
          </a:p>
        </p:txBody>
      </p:sp>
    </p:spTree>
    <p:extLst>
      <p:ext uri="{BB962C8B-B14F-4D97-AF65-F5344CB8AC3E}">
        <p14:creationId xmlns:p14="http://schemas.microsoft.com/office/powerpoint/2010/main" val="420414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dirty="0">
                <a:solidFill>
                  <a:srgbClr val="C00000"/>
                </a:solidFill>
                <a:latin typeface="Palatino Linotype" panose="02040502050505030304" pitchFamily="18" charset="0"/>
              </a:rPr>
              <a:t>		The Tabernacle   </a:t>
            </a:r>
            <a:endParaRPr lang="en-US" sz="3200" dirty="0">
              <a:latin typeface="Palatino Linotype" panose="02040502050505030304" pitchFamily="18" charset="0"/>
            </a:endParaRPr>
          </a:p>
        </p:txBody>
      </p:sp>
      <p:pic>
        <p:nvPicPr>
          <p:cNvPr id="4" name="Picture 3">
            <a:extLst>
              <a:ext uri="{FF2B5EF4-FFF2-40B4-BE49-F238E27FC236}">
                <a16:creationId xmlns:a16="http://schemas.microsoft.com/office/drawing/2014/main" id="{25A85E13-BBA7-4535-B4B8-85D140DDA4E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4000"/>
                    </a14:imgEffect>
                  </a14:imgLayer>
                </a14:imgProps>
              </a:ext>
              <a:ext uri="{28A0092B-C50C-407E-A947-70E740481C1C}">
                <a14:useLocalDpi xmlns:a14="http://schemas.microsoft.com/office/drawing/2010/main" val="0"/>
              </a:ext>
            </a:extLst>
          </a:blip>
          <a:srcRect l="-16" t="4311" r="366" b="924"/>
          <a:stretch/>
        </p:blipFill>
        <p:spPr>
          <a:xfrm>
            <a:off x="2622644" y="1417733"/>
            <a:ext cx="6946711" cy="4802187"/>
          </a:xfrm>
          <a:prstGeom prst="rect">
            <a:avLst/>
          </a:prstGeom>
          <a:ln w="25400">
            <a:solidFill>
              <a:schemeClr val="tx1"/>
            </a:solidFill>
          </a:ln>
        </p:spPr>
      </p:pic>
    </p:spTree>
    <p:extLst>
      <p:ext uri="{BB962C8B-B14F-4D97-AF65-F5344CB8AC3E}">
        <p14:creationId xmlns:p14="http://schemas.microsoft.com/office/powerpoint/2010/main" val="17935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A0F095-71D2-4C1A-A36B-4633FEAFFCBA}"/>
              </a:ext>
            </a:extLst>
          </p:cNvPr>
          <p:cNvSpPr/>
          <p:nvPr/>
        </p:nvSpPr>
        <p:spPr>
          <a:xfrm>
            <a:off x="838200" y="1511766"/>
            <a:ext cx="10020300" cy="132556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1559859"/>
            <a:ext cx="10515600" cy="4212291"/>
          </a:xfrm>
        </p:spPr>
        <p:txBody>
          <a:bodyPr>
            <a:normAutofit/>
          </a:bodyPr>
          <a:lstStyle/>
          <a:p>
            <a:pPr marL="0" lvl="0" indent="0">
              <a:buNone/>
            </a:pPr>
            <a:r>
              <a:rPr lang="en-US" b="1" dirty="0">
                <a:solidFill>
                  <a:srgbClr val="C00000"/>
                </a:solidFill>
              </a:rPr>
              <a:t>Exo. 25:8-9 </a:t>
            </a:r>
            <a:r>
              <a:rPr lang="en-US" dirty="0">
                <a:solidFill>
                  <a:prstClr val="black"/>
                </a:solidFill>
              </a:rPr>
              <a:t>“</a:t>
            </a:r>
            <a:r>
              <a:rPr lang="en-US" i="1" dirty="0">
                <a:solidFill>
                  <a:prstClr val="black"/>
                </a:solidFill>
              </a:rPr>
              <a:t>And let them make Me a sanctuary, that I may dwell in their midst. Exactly as I show you concerning the pattern of the tabernacle, and of all its furniture, so you shall make it.”</a:t>
            </a:r>
            <a:endParaRPr lang="en-US" dirty="0"/>
          </a:p>
          <a:p>
            <a:endParaRPr lang="en-US" dirty="0"/>
          </a:p>
          <a:p>
            <a:r>
              <a:rPr lang="en-US" dirty="0"/>
              <a:t>God wanted to dwell among His people</a:t>
            </a:r>
          </a:p>
          <a:p>
            <a:r>
              <a:rPr lang="en-US" dirty="0"/>
              <a:t>The tabernacle was how He would do that </a:t>
            </a:r>
          </a:p>
          <a:p>
            <a:endParaRPr lang="en-US" dirty="0">
              <a:solidFill>
                <a:srgbClr val="FF0000"/>
              </a:solidFill>
            </a:endParaRPr>
          </a:p>
        </p:txBody>
      </p:sp>
    </p:spTree>
    <p:extLst>
      <p:ext uri="{BB962C8B-B14F-4D97-AF65-F5344CB8AC3E}">
        <p14:creationId xmlns:p14="http://schemas.microsoft.com/office/powerpoint/2010/main" val="13061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1690688"/>
            <a:ext cx="10515600" cy="4436129"/>
          </a:xfrm>
        </p:spPr>
        <p:txBody>
          <a:bodyPr>
            <a:normAutofit/>
          </a:bodyPr>
          <a:lstStyle/>
          <a:p>
            <a:pPr marL="0" lvl="0" indent="0" algn="ctr">
              <a:buNone/>
            </a:pPr>
            <a:r>
              <a:rPr lang="en-US" sz="3200" b="1" dirty="0"/>
              <a:t>How is the tabernacle profitable for us today?</a:t>
            </a:r>
          </a:p>
          <a:p>
            <a:endParaRPr lang="en-US" dirty="0">
              <a:solidFill>
                <a:srgbClr val="FF0000"/>
              </a:solidFill>
            </a:endParaRPr>
          </a:p>
        </p:txBody>
      </p:sp>
      <p:sp>
        <p:nvSpPr>
          <p:cNvPr id="4" name="Rectangle 3">
            <a:extLst>
              <a:ext uri="{FF2B5EF4-FFF2-40B4-BE49-F238E27FC236}">
                <a16:creationId xmlns:a16="http://schemas.microsoft.com/office/drawing/2014/main" id="{9C15B298-9F26-4F1C-970C-48D268838768}"/>
              </a:ext>
            </a:extLst>
          </p:cNvPr>
          <p:cNvSpPr/>
          <p:nvPr/>
        </p:nvSpPr>
        <p:spPr>
          <a:xfrm>
            <a:off x="1557336" y="2397113"/>
            <a:ext cx="4538663" cy="3518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Shadow</a:t>
            </a:r>
          </a:p>
        </p:txBody>
      </p:sp>
      <p:sp>
        <p:nvSpPr>
          <p:cNvPr id="8" name="Rectangle 7">
            <a:extLst>
              <a:ext uri="{FF2B5EF4-FFF2-40B4-BE49-F238E27FC236}">
                <a16:creationId xmlns:a16="http://schemas.microsoft.com/office/drawing/2014/main" id="{0C5FF0E4-0A49-4D0E-A912-FF6FE4A88A3E}"/>
              </a:ext>
            </a:extLst>
          </p:cNvPr>
          <p:cNvSpPr/>
          <p:nvPr/>
        </p:nvSpPr>
        <p:spPr>
          <a:xfrm>
            <a:off x="1557335" y="2745779"/>
            <a:ext cx="4538664" cy="3662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God dwelling among His people then	</a:t>
            </a:r>
          </a:p>
        </p:txBody>
      </p:sp>
      <p:sp>
        <p:nvSpPr>
          <p:cNvPr id="9" name="Rectangle 8">
            <a:extLst>
              <a:ext uri="{FF2B5EF4-FFF2-40B4-BE49-F238E27FC236}">
                <a16:creationId xmlns:a16="http://schemas.microsoft.com/office/drawing/2014/main" id="{1980E02D-06BA-4C92-BA4C-8B503BFD4513}"/>
              </a:ext>
            </a:extLst>
          </p:cNvPr>
          <p:cNvSpPr/>
          <p:nvPr/>
        </p:nvSpPr>
        <p:spPr>
          <a:xfrm>
            <a:off x="1557335" y="3112044"/>
            <a:ext cx="4538664"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High priest served as intercessor </a:t>
            </a:r>
          </a:p>
        </p:txBody>
      </p:sp>
      <p:sp>
        <p:nvSpPr>
          <p:cNvPr id="12" name="Rectangle 11">
            <a:extLst>
              <a:ext uri="{FF2B5EF4-FFF2-40B4-BE49-F238E27FC236}">
                <a16:creationId xmlns:a16="http://schemas.microsoft.com/office/drawing/2014/main" id="{06CE68A5-2839-4A1E-8151-B29EEDACE6D2}"/>
              </a:ext>
            </a:extLst>
          </p:cNvPr>
          <p:cNvSpPr/>
          <p:nvPr/>
        </p:nvSpPr>
        <p:spPr>
          <a:xfrm>
            <a:off x="1557335" y="3452161"/>
            <a:ext cx="4538664" cy="62241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High priest entered into Most Holy Place to God’s presence  </a:t>
            </a:r>
          </a:p>
        </p:txBody>
      </p:sp>
      <p:sp>
        <p:nvSpPr>
          <p:cNvPr id="13" name="Rectangle 12">
            <a:extLst>
              <a:ext uri="{FF2B5EF4-FFF2-40B4-BE49-F238E27FC236}">
                <a16:creationId xmlns:a16="http://schemas.microsoft.com/office/drawing/2014/main" id="{CA5051E3-E96D-4A9C-B21F-D3FE808C5282}"/>
              </a:ext>
            </a:extLst>
          </p:cNvPr>
          <p:cNvSpPr/>
          <p:nvPr/>
        </p:nvSpPr>
        <p:spPr>
          <a:xfrm>
            <a:off x="1557335" y="4074573"/>
            <a:ext cx="4538664" cy="6212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High priest offered blood regularly for the sins of himself and the people</a:t>
            </a:r>
          </a:p>
        </p:txBody>
      </p:sp>
      <p:sp>
        <p:nvSpPr>
          <p:cNvPr id="16" name="Rectangle 15">
            <a:extLst>
              <a:ext uri="{FF2B5EF4-FFF2-40B4-BE49-F238E27FC236}">
                <a16:creationId xmlns:a16="http://schemas.microsoft.com/office/drawing/2014/main" id="{83F352E6-6022-458F-8068-C4F09B10719F}"/>
              </a:ext>
            </a:extLst>
          </p:cNvPr>
          <p:cNvSpPr/>
          <p:nvPr/>
        </p:nvSpPr>
        <p:spPr>
          <a:xfrm>
            <a:off x="1557334" y="4695814"/>
            <a:ext cx="4538664" cy="3610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Barriers, guards, limited access, fear</a:t>
            </a:r>
          </a:p>
        </p:txBody>
      </p:sp>
      <p:sp>
        <p:nvSpPr>
          <p:cNvPr id="19" name="Rectangle 18">
            <a:extLst>
              <a:ext uri="{FF2B5EF4-FFF2-40B4-BE49-F238E27FC236}">
                <a16:creationId xmlns:a16="http://schemas.microsoft.com/office/drawing/2014/main" id="{4A0E0CB5-139F-4B0C-9B65-C3EBDD9145D6}"/>
              </a:ext>
            </a:extLst>
          </p:cNvPr>
          <p:cNvSpPr/>
          <p:nvPr/>
        </p:nvSpPr>
        <p:spPr>
          <a:xfrm>
            <a:off x="6096001" y="2397113"/>
            <a:ext cx="4538663" cy="3518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Reality</a:t>
            </a:r>
          </a:p>
        </p:txBody>
      </p:sp>
      <p:sp>
        <p:nvSpPr>
          <p:cNvPr id="20" name="Rectangle 19">
            <a:extLst>
              <a:ext uri="{FF2B5EF4-FFF2-40B4-BE49-F238E27FC236}">
                <a16:creationId xmlns:a16="http://schemas.microsoft.com/office/drawing/2014/main" id="{9FAA0C5B-A7D8-490C-B4A6-9F6AE63ECA74}"/>
              </a:ext>
            </a:extLst>
          </p:cNvPr>
          <p:cNvSpPr/>
          <p:nvPr/>
        </p:nvSpPr>
        <p:spPr>
          <a:xfrm>
            <a:off x="6096000" y="2745779"/>
            <a:ext cx="4538664" cy="3662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God dwells among His people now	</a:t>
            </a:r>
          </a:p>
        </p:txBody>
      </p:sp>
      <p:sp>
        <p:nvSpPr>
          <p:cNvPr id="21" name="Rectangle 20">
            <a:extLst>
              <a:ext uri="{FF2B5EF4-FFF2-40B4-BE49-F238E27FC236}">
                <a16:creationId xmlns:a16="http://schemas.microsoft.com/office/drawing/2014/main" id="{1216911C-87EA-457F-A62F-946B693FCC12}"/>
              </a:ext>
            </a:extLst>
          </p:cNvPr>
          <p:cNvSpPr/>
          <p:nvPr/>
        </p:nvSpPr>
        <p:spPr>
          <a:xfrm>
            <a:off x="6096000" y="3112044"/>
            <a:ext cx="4538664"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Jesus is our High Priest/ Intercessor</a:t>
            </a:r>
          </a:p>
        </p:txBody>
      </p:sp>
      <p:sp>
        <p:nvSpPr>
          <p:cNvPr id="22" name="Rectangle 21">
            <a:extLst>
              <a:ext uri="{FF2B5EF4-FFF2-40B4-BE49-F238E27FC236}">
                <a16:creationId xmlns:a16="http://schemas.microsoft.com/office/drawing/2014/main" id="{AE67B0AF-C461-4C1C-B513-431C18A45616}"/>
              </a:ext>
            </a:extLst>
          </p:cNvPr>
          <p:cNvSpPr/>
          <p:nvPr/>
        </p:nvSpPr>
        <p:spPr>
          <a:xfrm>
            <a:off x="6096000" y="3452161"/>
            <a:ext cx="4538664" cy="62241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Jesus entered into Heaven to the Father’s presence</a:t>
            </a:r>
          </a:p>
        </p:txBody>
      </p:sp>
      <p:sp>
        <p:nvSpPr>
          <p:cNvPr id="23" name="Rectangle 22">
            <a:extLst>
              <a:ext uri="{FF2B5EF4-FFF2-40B4-BE49-F238E27FC236}">
                <a16:creationId xmlns:a16="http://schemas.microsoft.com/office/drawing/2014/main" id="{46FB948B-2A7E-4C6C-AC6B-7EE4DAE0D430}"/>
              </a:ext>
            </a:extLst>
          </p:cNvPr>
          <p:cNvSpPr/>
          <p:nvPr/>
        </p:nvSpPr>
        <p:spPr>
          <a:xfrm>
            <a:off x="6096000" y="4074573"/>
            <a:ext cx="4538664" cy="62124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Jesus offered His own blood as the permanent atonement for the sins of the people </a:t>
            </a:r>
          </a:p>
        </p:txBody>
      </p:sp>
      <p:sp>
        <p:nvSpPr>
          <p:cNvPr id="24" name="Rectangle 23">
            <a:extLst>
              <a:ext uri="{FF2B5EF4-FFF2-40B4-BE49-F238E27FC236}">
                <a16:creationId xmlns:a16="http://schemas.microsoft.com/office/drawing/2014/main" id="{B53C5692-84A1-4DD7-966B-93834641B6B2}"/>
              </a:ext>
            </a:extLst>
          </p:cNvPr>
          <p:cNvSpPr/>
          <p:nvPr/>
        </p:nvSpPr>
        <p:spPr>
          <a:xfrm>
            <a:off x="6095999" y="4695814"/>
            <a:ext cx="4538664" cy="3610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Openness, entering, great access, confidence </a:t>
            </a:r>
          </a:p>
        </p:txBody>
      </p:sp>
    </p:spTree>
    <p:extLst>
      <p:ext uri="{BB962C8B-B14F-4D97-AF65-F5344CB8AC3E}">
        <p14:creationId xmlns:p14="http://schemas.microsoft.com/office/powerpoint/2010/main" val="9930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animBg="1"/>
      <p:bldP spid="13" grpId="0" animBg="1"/>
      <p:bldP spid="16"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1690688"/>
            <a:ext cx="10515600" cy="4436129"/>
          </a:xfrm>
        </p:spPr>
        <p:txBody>
          <a:bodyPr>
            <a:normAutofit/>
          </a:bodyPr>
          <a:lstStyle/>
          <a:p>
            <a:pPr marL="0" lvl="0" indent="0" algn="ctr">
              <a:buNone/>
            </a:pPr>
            <a:endParaRPr lang="en-US" sz="3200" b="1" dirty="0"/>
          </a:p>
          <a:p>
            <a:pPr marL="0" lvl="0" indent="0" algn="ctr">
              <a:buNone/>
            </a:pPr>
            <a:endParaRPr lang="en-US" sz="3200" b="1" dirty="0"/>
          </a:p>
          <a:p>
            <a:pPr marL="0" lvl="0" indent="0" algn="ctr">
              <a:buNone/>
            </a:pPr>
            <a:r>
              <a:rPr lang="en-US" sz="3200" b="1" dirty="0">
                <a:solidFill>
                  <a:srgbClr val="C00000"/>
                </a:solidFill>
              </a:rPr>
              <a:t>vs. </a:t>
            </a:r>
          </a:p>
          <a:p>
            <a:pPr marL="0" lvl="0" indent="0" algn="ctr">
              <a:buNone/>
            </a:pPr>
            <a:endParaRPr lang="en-US" sz="3200" b="1" dirty="0"/>
          </a:p>
          <a:p>
            <a:pPr marL="0" lvl="0" indent="0" algn="ctr">
              <a:buNone/>
            </a:pPr>
            <a:r>
              <a:rPr lang="en-US" sz="3200" b="1" dirty="0"/>
              <a:t>How are the details about the materials and the construction of the tabernacle profitable for us today? </a:t>
            </a:r>
            <a:endParaRPr lang="en-US" sz="3200" dirty="0"/>
          </a:p>
          <a:p>
            <a:endParaRPr lang="en-US" dirty="0">
              <a:solidFill>
                <a:srgbClr val="FF0000"/>
              </a:solidFill>
            </a:endParaRPr>
          </a:p>
        </p:txBody>
      </p:sp>
      <p:sp>
        <p:nvSpPr>
          <p:cNvPr id="4" name="Content Placeholder 4">
            <a:extLst>
              <a:ext uri="{FF2B5EF4-FFF2-40B4-BE49-F238E27FC236}">
                <a16:creationId xmlns:a16="http://schemas.microsoft.com/office/drawing/2014/main" id="{35077B72-B86D-4D24-B4C6-63EE66B5F9F2}"/>
              </a:ext>
            </a:extLst>
          </p:cNvPr>
          <p:cNvSpPr txBox="1">
            <a:spLocks/>
          </p:cNvSpPr>
          <p:nvPr/>
        </p:nvSpPr>
        <p:spPr>
          <a:xfrm>
            <a:off x="838200" y="1690688"/>
            <a:ext cx="10515600" cy="4572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How is the tabernacle profitable for us today?</a:t>
            </a:r>
          </a:p>
          <a:p>
            <a:endParaRPr lang="en-US" dirty="0">
              <a:solidFill>
                <a:srgbClr val="FF0000"/>
              </a:solidFill>
            </a:endParaRPr>
          </a:p>
        </p:txBody>
      </p:sp>
    </p:spTree>
    <p:extLst>
      <p:ext uri="{BB962C8B-B14F-4D97-AF65-F5344CB8AC3E}">
        <p14:creationId xmlns:p14="http://schemas.microsoft.com/office/powerpoint/2010/main" val="9961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Exodus 26 &amp; 27- </a:t>
            </a:r>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251011" y="1362635"/>
            <a:ext cx="11672047" cy="5307106"/>
          </a:xfrm>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“…You shall make the tabernacle with ten curtains of fine twined linen and blue and purple and scarlet yarns…The length of each curtain shall be twenty-eight cubits, and the breadth of each curtain four cubits…Five curtains shall be coupled to one another, and the other five curtains shall be coupled to one another. And you shall make loops of blue on the edge of the outermost curtain in the first set. Likewise you shall make loops on the edge of the outermost curtain in the second set. Fifty loops you shall make on the one curtain, and fifty loops you shall make on the edge of the curtain that is in the second set; the loops shall be opposite one another. And you shall make fifty clasps of gold, and couple the curtains one to the other with the clasps, so that the tabernacle may be a single whole.” </a:t>
            </a:r>
          </a:p>
          <a:p>
            <a:pPr marL="0" indent="0">
              <a:buNone/>
            </a:pPr>
            <a:endParaRPr lang="en-US" dirty="0"/>
          </a:p>
        </p:txBody>
      </p:sp>
    </p:spTree>
    <p:extLst>
      <p:ext uri="{BB962C8B-B14F-4D97-AF65-F5344CB8AC3E}">
        <p14:creationId xmlns:p14="http://schemas.microsoft.com/office/powerpoint/2010/main" val="191394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Exodus 26 &amp; 27- </a:t>
            </a:r>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251011" y="1362635"/>
            <a:ext cx="11672047" cy="5307106"/>
          </a:xfrm>
        </p:spPr>
        <p:txBody>
          <a:bodyPr>
            <a:normAutofit/>
          </a:bodyPr>
          <a:lstStyle/>
          <a:p>
            <a:pPr marL="0" marR="0" indent="0">
              <a:lnSpc>
                <a:spcPct val="107000"/>
              </a:lnSpc>
              <a:spcBef>
                <a:spcPts val="0"/>
              </a:spcBef>
              <a:spcAft>
                <a:spcPts val="800"/>
              </a:spcAft>
              <a:buNone/>
            </a:pPr>
            <a:r>
              <a:rPr lang="en-US" dirty="0"/>
              <a:t>“You shall make the court of the tabernacle. On the south side the court shall have hangings of fine twined linen a hundred cubits long for one side. Its twenty pillars and their twenty bases shall be of bronze, but the hooks of the pillars and their fillets shall be of silver…For the gate of the court there shall be a screen twenty cubits long, of blue and purple and scarlet yarns and fine twined linen, embroidered with needlework. It shall have four pillars and with them four bases. All the pillars around the court shall be filleted with silver. Their hooks shall be of silver, and their bases of bronze…All the utensils of the tabernacle for every use, and all its pegs and all the pegs of the court, shall be of bronze.”</a:t>
            </a:r>
          </a:p>
        </p:txBody>
      </p:sp>
    </p:spTree>
    <p:extLst>
      <p:ext uri="{BB962C8B-B14F-4D97-AF65-F5344CB8AC3E}">
        <p14:creationId xmlns:p14="http://schemas.microsoft.com/office/powerpoint/2010/main" val="20104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Exodus 26 &amp; 27- </a:t>
            </a:r>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1559858"/>
            <a:ext cx="10515600" cy="5164791"/>
          </a:xfrm>
        </p:spPr>
        <p:txBody>
          <a:bodyPr>
            <a:normAutofit/>
          </a:bodyPr>
          <a:lstStyle/>
          <a:p>
            <a:pPr>
              <a:spcAft>
                <a:spcPts val="600"/>
              </a:spcAft>
            </a:pPr>
            <a:r>
              <a:rPr lang="en-US" dirty="0"/>
              <a:t>God wanted to dwell among Israel </a:t>
            </a:r>
          </a:p>
          <a:p>
            <a:pPr lvl="0">
              <a:spcAft>
                <a:spcPts val="600"/>
              </a:spcAft>
            </a:pPr>
            <a:r>
              <a:rPr lang="en-US" dirty="0">
                <a:solidFill>
                  <a:prstClr val="black"/>
                </a:solidFill>
              </a:rPr>
              <a:t>Why couldn’t it just happen quickly and easily?</a:t>
            </a:r>
          </a:p>
          <a:p>
            <a:pPr marL="0" lvl="0" indent="0">
              <a:buNone/>
            </a:pPr>
            <a:r>
              <a:rPr lang="en-US" dirty="0">
                <a:solidFill>
                  <a:prstClr val="black"/>
                </a:solidFill>
              </a:rPr>
              <a:t>	</a:t>
            </a:r>
            <a:r>
              <a:rPr lang="en-US" b="1" dirty="0">
                <a:solidFill>
                  <a:srgbClr val="C00000"/>
                </a:solidFill>
              </a:rPr>
              <a:t>-The holiness of God</a:t>
            </a:r>
          </a:p>
          <a:p>
            <a:pPr marL="0" lvl="0" indent="0">
              <a:buNone/>
            </a:pPr>
            <a:r>
              <a:rPr lang="en-US" b="1" dirty="0">
                <a:solidFill>
                  <a:srgbClr val="C00000"/>
                </a:solidFill>
              </a:rPr>
              <a:t>	-The atrocity of sin    </a:t>
            </a:r>
          </a:p>
          <a:p>
            <a:pPr marL="0" lvl="0" indent="0">
              <a:buNone/>
            </a:pPr>
            <a:r>
              <a:rPr lang="en-US" b="1" dirty="0">
                <a:solidFill>
                  <a:srgbClr val="C00000"/>
                </a:solidFill>
              </a:rPr>
              <a:t>							</a:t>
            </a:r>
          </a:p>
        </p:txBody>
      </p:sp>
    </p:spTree>
    <p:extLst>
      <p:ext uri="{BB962C8B-B14F-4D97-AF65-F5344CB8AC3E}">
        <p14:creationId xmlns:p14="http://schemas.microsoft.com/office/powerpoint/2010/main" val="12562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178B4538-35F4-4FEF-9D1E-96A23B82E9B3}"/>
              </a:ext>
            </a:extLst>
          </p:cNvPr>
          <p:cNvSpPr/>
          <p:nvPr/>
        </p:nvSpPr>
        <p:spPr>
          <a:xfrm>
            <a:off x="838200" y="3247372"/>
            <a:ext cx="4457700" cy="2298043"/>
          </a:xfrm>
          <a:prstGeom prst="cloudCallout">
            <a:avLst>
              <a:gd name="adj1" fmla="val -41683"/>
              <a:gd name="adj2" fmla="val 796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We decide who God is</a:t>
            </a:r>
          </a:p>
        </p:txBody>
      </p:sp>
      <p:sp>
        <p:nvSpPr>
          <p:cNvPr id="2" name="Title 1">
            <a:extLst>
              <a:ext uri="{FF2B5EF4-FFF2-40B4-BE49-F238E27FC236}">
                <a16:creationId xmlns:a16="http://schemas.microsoft.com/office/drawing/2014/main" id="{1A8DA189-13EF-4868-9626-3A15D80110C6}"/>
              </a:ext>
            </a:extLst>
          </p:cNvPr>
          <p:cNvSpPr>
            <a:spLocks noGrp="1"/>
          </p:cNvSpPr>
          <p:nvPr>
            <p:ph type="title"/>
          </p:nvPr>
        </p:nvSpPr>
        <p:spPr/>
        <p:txBody>
          <a:bodyPr>
            <a:normAutofit/>
          </a:bodyPr>
          <a:lstStyle/>
          <a:p>
            <a:r>
              <a:rPr lang="en-US" sz="3200" b="1" dirty="0">
                <a:solidFill>
                  <a:srgbClr val="C00000"/>
                </a:solidFill>
                <a:latin typeface="Palatino Linotype" panose="02040502050505030304" pitchFamily="18" charset="0"/>
              </a:rPr>
              <a:t>Exodus 26 &amp; 27- </a:t>
            </a:r>
            <a:r>
              <a:rPr lang="en-US" sz="3200" dirty="0">
                <a:solidFill>
                  <a:srgbClr val="C00000"/>
                </a:solidFill>
                <a:latin typeface="Palatino Linotype" panose="02040502050505030304" pitchFamily="18" charset="0"/>
              </a:rPr>
              <a:t>the Tabernacle   </a:t>
            </a:r>
            <a:endParaRPr lang="en-US" sz="3200" dirty="0">
              <a:latin typeface="Palatino Linotype" panose="02040502050505030304" pitchFamily="18" charset="0"/>
            </a:endParaRPr>
          </a:p>
        </p:txBody>
      </p:sp>
      <p:sp>
        <p:nvSpPr>
          <p:cNvPr id="5" name="Content Placeholder 4">
            <a:extLst>
              <a:ext uri="{FF2B5EF4-FFF2-40B4-BE49-F238E27FC236}">
                <a16:creationId xmlns:a16="http://schemas.microsoft.com/office/drawing/2014/main" id="{74772926-F949-4761-AE14-AD067A2D0FA1}"/>
              </a:ext>
            </a:extLst>
          </p:cNvPr>
          <p:cNvSpPr>
            <a:spLocks noGrp="1"/>
          </p:cNvSpPr>
          <p:nvPr>
            <p:ph idx="1"/>
          </p:nvPr>
        </p:nvSpPr>
        <p:spPr>
          <a:xfrm>
            <a:off x="838200" y="1559858"/>
            <a:ext cx="10515600" cy="1869142"/>
          </a:xfrm>
        </p:spPr>
        <p:txBody>
          <a:bodyPr>
            <a:normAutofit lnSpcReduction="10000"/>
          </a:bodyPr>
          <a:lstStyle/>
          <a:p>
            <a:pPr lvl="0"/>
            <a:r>
              <a:rPr lang="en-US" dirty="0">
                <a:solidFill>
                  <a:prstClr val="black"/>
                </a:solidFill>
              </a:rPr>
              <a:t>God gives Moses all of these instructions </a:t>
            </a:r>
          </a:p>
          <a:p>
            <a:pPr lvl="0"/>
            <a:r>
              <a:rPr lang="en-US" dirty="0">
                <a:solidFill>
                  <a:prstClr val="black"/>
                </a:solidFill>
              </a:rPr>
              <a:t>Then what happens?</a:t>
            </a:r>
          </a:p>
          <a:p>
            <a:pPr marL="0" lvl="0" indent="0">
              <a:buNone/>
            </a:pPr>
            <a:r>
              <a:rPr lang="en-US" dirty="0">
                <a:solidFill>
                  <a:prstClr val="black"/>
                </a:solidFill>
              </a:rPr>
              <a:t>	</a:t>
            </a:r>
            <a:r>
              <a:rPr lang="en-US" b="1" dirty="0">
                <a:solidFill>
                  <a:srgbClr val="C00000"/>
                </a:solidFill>
              </a:rPr>
              <a:t>-Israel builds a golden calf </a:t>
            </a:r>
          </a:p>
          <a:p>
            <a:pPr marL="0" lvl="0" indent="0">
              <a:spcBef>
                <a:spcPts val="0"/>
              </a:spcBef>
              <a:buNone/>
            </a:pPr>
            <a:r>
              <a:rPr lang="en-US" b="1" dirty="0">
                <a:solidFill>
                  <a:srgbClr val="C00000"/>
                </a:solidFill>
              </a:rPr>
              <a:t>							</a:t>
            </a:r>
          </a:p>
        </p:txBody>
      </p:sp>
      <p:sp>
        <p:nvSpPr>
          <p:cNvPr id="6" name="Thought Bubble: Cloud 5">
            <a:extLst>
              <a:ext uri="{FF2B5EF4-FFF2-40B4-BE49-F238E27FC236}">
                <a16:creationId xmlns:a16="http://schemas.microsoft.com/office/drawing/2014/main" id="{0120EAF9-BD10-4378-810F-4477948E458D}"/>
              </a:ext>
            </a:extLst>
          </p:cNvPr>
          <p:cNvSpPr/>
          <p:nvPr/>
        </p:nvSpPr>
        <p:spPr>
          <a:xfrm flipH="1">
            <a:off x="6324600" y="3247373"/>
            <a:ext cx="4457700" cy="2298042"/>
          </a:xfrm>
          <a:prstGeom prst="cloudCallout">
            <a:avLst>
              <a:gd name="adj1" fmla="val 66437"/>
              <a:gd name="adj2" fmla="val 7963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God will dwell with us on our terms</a:t>
            </a:r>
          </a:p>
        </p:txBody>
      </p:sp>
    </p:spTree>
    <p:extLst>
      <p:ext uri="{BB962C8B-B14F-4D97-AF65-F5344CB8AC3E}">
        <p14:creationId xmlns:p14="http://schemas.microsoft.com/office/powerpoint/2010/main" val="41087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5467</TotalTime>
  <Words>1954</Words>
  <Application>Microsoft Office PowerPoint</Application>
  <PresentationFormat>Widescreen</PresentationFormat>
  <Paragraphs>164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Bahnschrift SemiBold</vt:lpstr>
      <vt:lpstr>Calibri</vt:lpstr>
      <vt:lpstr>Calibri Light</vt:lpstr>
      <vt:lpstr>Palatino Linotype</vt:lpstr>
      <vt:lpstr>Times New Roman</vt:lpstr>
      <vt:lpstr>1_Office Theme</vt:lpstr>
      <vt:lpstr>“All Scripture    is…Profitable”</vt:lpstr>
      <vt:lpstr>  The Tabernacle   </vt:lpstr>
      <vt:lpstr>The Tabernacle   </vt:lpstr>
      <vt:lpstr>The Tabernacle   </vt:lpstr>
      <vt:lpstr>The Tabernacle   </vt:lpstr>
      <vt:lpstr>Exodus 26 &amp; 27- the Tabernacle   </vt:lpstr>
      <vt:lpstr>Exodus 26 &amp; 27- the Tabernacle   </vt:lpstr>
      <vt:lpstr>Exodus 26 &amp; 27- the Tabernacle   </vt:lpstr>
      <vt:lpstr>Exodus 26 &amp; 27- the Tabernacle   </vt:lpstr>
      <vt:lpstr>Ephesians 1:4-10</vt:lpstr>
      <vt:lpstr>Ephesians 1:4-10</vt:lpstr>
      <vt:lpstr>Ephesians 1:4-10</vt:lpstr>
      <vt:lpstr>PowerPoint Presentation</vt:lpstr>
      <vt:lpstr>PowerPoint Presentation</vt:lpstr>
      <vt:lpstr>Leviticus (chs. 8-16)  </vt:lpstr>
      <vt:lpstr>The Blood of Jesus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Pickup</dc:creator>
  <cp:lastModifiedBy>Taylor Pickup</cp:lastModifiedBy>
  <cp:revision>72</cp:revision>
  <cp:lastPrinted>2018-06-17T05:00:42Z</cp:lastPrinted>
  <dcterms:created xsi:type="dcterms:W3CDTF">2018-06-09T14:32:10Z</dcterms:created>
  <dcterms:modified xsi:type="dcterms:W3CDTF">2018-06-17T05:07:21Z</dcterms:modified>
</cp:coreProperties>
</file>