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6" r:id="rId4"/>
    <p:sldId id="264" r:id="rId5"/>
    <p:sldId id="274" r:id="rId6"/>
    <p:sldId id="275" r:id="rId7"/>
    <p:sldId id="276" r:id="rId8"/>
    <p:sldId id="278" r:id="rId9"/>
    <p:sldId id="279" r:id="rId10"/>
    <p:sldId id="28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21"/>
    <p:restoredTop sz="94643"/>
  </p:normalViewPr>
  <p:slideViewPr>
    <p:cSldViewPr snapToGrid="0" snapToObjects="1">
      <p:cViewPr varScale="1">
        <p:scale>
          <a:sx n="68" d="100"/>
          <a:sy n="68" d="100"/>
        </p:scale>
        <p:origin x="224"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0A484E-866F-C44A-ABEE-14C4592818D4}" type="datetimeFigureOut">
              <a:rPr lang="en-US" smtClean="0"/>
              <a:t>6/30/18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345411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A484E-866F-C44A-ABEE-14C4592818D4}" type="datetimeFigureOut">
              <a:rPr lang="en-US" smtClean="0"/>
              <a:t>6/30/18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29079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A484E-866F-C44A-ABEE-14C4592818D4}" type="datetimeFigureOut">
              <a:rPr lang="en-US" smtClean="0"/>
              <a:t>6/30/18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334312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0A484E-866F-C44A-ABEE-14C4592818D4}" type="datetimeFigureOut">
              <a:rPr lang="en-US" smtClean="0"/>
              <a:t>6/30/18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89056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0A484E-866F-C44A-ABEE-14C4592818D4}" type="datetimeFigureOut">
              <a:rPr lang="en-US" smtClean="0"/>
              <a:t>6/30/18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57449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0A484E-866F-C44A-ABEE-14C4592818D4}" type="datetimeFigureOut">
              <a:rPr lang="en-US" smtClean="0"/>
              <a:t>6/30/18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48573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0A484E-866F-C44A-ABEE-14C4592818D4}" type="datetimeFigureOut">
              <a:rPr lang="en-US" smtClean="0"/>
              <a:t>6/30/18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58590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0A484E-866F-C44A-ABEE-14C4592818D4}" type="datetimeFigureOut">
              <a:rPr lang="en-US" smtClean="0"/>
              <a:t>6/30/18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73000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A484E-866F-C44A-ABEE-14C4592818D4}" type="datetimeFigureOut">
              <a:rPr lang="en-US" smtClean="0"/>
              <a:t>6/30/18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92876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0A484E-866F-C44A-ABEE-14C4592818D4}" type="datetimeFigureOut">
              <a:rPr lang="en-US" smtClean="0"/>
              <a:t>6/30/18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131969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0A484E-866F-C44A-ABEE-14C4592818D4}" type="datetimeFigureOut">
              <a:rPr lang="en-US" smtClean="0"/>
              <a:t>6/30/18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B618D2-A0AD-6741-9E08-63EE225D1674}" type="slidenum">
              <a:rPr lang="en-US" smtClean="0"/>
              <a:t>‹#›</a:t>
            </a:fld>
            <a:endParaRPr lang="en-US"/>
          </a:p>
        </p:txBody>
      </p:sp>
    </p:spTree>
    <p:extLst>
      <p:ext uri="{BB962C8B-B14F-4D97-AF65-F5344CB8AC3E}">
        <p14:creationId xmlns:p14="http://schemas.microsoft.com/office/powerpoint/2010/main" val="324607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A484E-866F-C44A-ABEE-14C4592818D4}" type="datetimeFigureOut">
              <a:rPr lang="en-US" smtClean="0"/>
              <a:t>6/30/18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618D2-A0AD-6741-9E08-63EE225D1674}" type="slidenum">
              <a:rPr lang="en-US" smtClean="0"/>
              <a:t>‹#›</a:t>
            </a:fld>
            <a:endParaRPr lang="en-US"/>
          </a:p>
        </p:txBody>
      </p:sp>
    </p:spTree>
    <p:extLst>
      <p:ext uri="{BB962C8B-B14F-4D97-AF65-F5344CB8AC3E}">
        <p14:creationId xmlns:p14="http://schemas.microsoft.com/office/powerpoint/2010/main" val="13048384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285132"/>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5761095"/>
            <a:ext cx="10827026" cy="1200329"/>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ONLY JESUS ANSWERS THE PROBLEM </a:t>
            </a:r>
            <a:b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b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OF HUMAN WICKEDNESS</a:t>
            </a:r>
          </a:p>
        </p:txBody>
      </p:sp>
      <p:sp>
        <p:nvSpPr>
          <p:cNvPr id="5" name="TextBox 4">
            <a:extLst>
              <a:ext uri="{FF2B5EF4-FFF2-40B4-BE49-F238E27FC236}">
                <a16:creationId xmlns:a16="http://schemas.microsoft.com/office/drawing/2014/main" id="{045C45EC-4A98-204F-BBE6-AEB0B44EB299}"/>
              </a:ext>
            </a:extLst>
          </p:cNvPr>
          <p:cNvSpPr txBox="1"/>
          <p:nvPr/>
        </p:nvSpPr>
        <p:spPr>
          <a:xfrm>
            <a:off x="0" y="2403061"/>
            <a:ext cx="12192000" cy="1477328"/>
          </a:xfrm>
          <a:prstGeom prst="rect">
            <a:avLst/>
          </a:prstGeom>
          <a:noFill/>
        </p:spPr>
        <p:txBody>
          <a:bodyPr wrap="square" rtlCol="0">
            <a:spAutoFit/>
          </a:bodyPr>
          <a:lstStyle/>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Karma = you sin, you pay</a:t>
            </a:r>
          </a:p>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Jesus = you sin, I pay</a:t>
            </a:r>
          </a:p>
        </p:txBody>
      </p:sp>
    </p:spTree>
    <p:extLst>
      <p:ext uri="{BB962C8B-B14F-4D97-AF65-F5344CB8AC3E}">
        <p14:creationId xmlns:p14="http://schemas.microsoft.com/office/powerpoint/2010/main" val="512550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0938543"/>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E7A0E5-75E8-1442-A2DE-A9F59BAE9DD0}"/>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81D7F00-399F-3143-B365-5710DFB33516}"/>
              </a:ext>
            </a:extLst>
          </p:cNvPr>
          <p:cNvSpPr txBox="1"/>
          <p:nvPr/>
        </p:nvSpPr>
        <p:spPr>
          <a:xfrm>
            <a:off x="2870200" y="2438400"/>
            <a:ext cx="6451600" cy="1323439"/>
          </a:xfrm>
          <a:prstGeom prst="rect">
            <a:avLst/>
          </a:prstGeom>
          <a:noFill/>
        </p:spPr>
        <p:txBody>
          <a:bodyPr wrap="square" rtlCol="0">
            <a:spAutoFit/>
          </a:bodyPr>
          <a:lstStyle/>
          <a:p>
            <a:pPr algn="ctr"/>
            <a:r>
              <a:rPr lang="en-US" sz="80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WHY JESUS?</a:t>
            </a:r>
          </a:p>
        </p:txBody>
      </p:sp>
    </p:spTree>
    <p:extLst>
      <p:ext uri="{BB962C8B-B14F-4D97-AF65-F5344CB8AC3E}">
        <p14:creationId xmlns:p14="http://schemas.microsoft.com/office/powerpoint/2010/main" val="219344614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E7A0E5-75E8-1442-A2DE-A9F59BAE9DD0}"/>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981D7F00-399F-3143-B365-5710DFB33516}"/>
              </a:ext>
            </a:extLst>
          </p:cNvPr>
          <p:cNvSpPr txBox="1"/>
          <p:nvPr/>
        </p:nvSpPr>
        <p:spPr>
          <a:xfrm>
            <a:off x="536713" y="2416770"/>
            <a:ext cx="11118573" cy="2985433"/>
          </a:xfrm>
          <a:prstGeom prst="rect">
            <a:avLst/>
          </a:prstGeom>
          <a:noFill/>
        </p:spPr>
        <p:txBody>
          <a:bodyPr wrap="square" rtlCol="0">
            <a:spAutoFit/>
          </a:bodyPr>
          <a:lstStyle/>
          <a:p>
            <a:pPr algn="ctr"/>
            <a:r>
              <a:rPr lang="en-US" sz="80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ONLY JESUS </a:t>
            </a:r>
            <a:endParaRPr lang="en-US" sz="54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endParaRPr>
          </a:p>
          <a:p>
            <a:pPr algn="ctr"/>
            <a:r>
              <a:rPr lang="en-US" sz="54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SOLVES THE PROBLEM OF HUMAN WICKEDNESS</a:t>
            </a:r>
          </a:p>
        </p:txBody>
      </p:sp>
    </p:spTree>
    <p:extLst>
      <p:ext uri="{BB962C8B-B14F-4D97-AF65-F5344CB8AC3E}">
        <p14:creationId xmlns:p14="http://schemas.microsoft.com/office/powerpoint/2010/main" val="400910093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5658776"/>
            <a:ext cx="10827026" cy="1200329"/>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CONFRONTS US WITH THE </a:t>
            </a:r>
          </a:p>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MAGNITUDE OF THE PROBLEM</a:t>
            </a:r>
          </a:p>
        </p:txBody>
      </p:sp>
      <p:sp>
        <p:nvSpPr>
          <p:cNvPr id="5" name="TextBox 4">
            <a:extLst>
              <a:ext uri="{FF2B5EF4-FFF2-40B4-BE49-F238E27FC236}">
                <a16:creationId xmlns:a16="http://schemas.microsoft.com/office/drawing/2014/main" id="{ACFD4BD2-074A-1148-9859-390C236FD75C}"/>
              </a:ext>
            </a:extLst>
          </p:cNvPr>
          <p:cNvSpPr txBox="1"/>
          <p:nvPr/>
        </p:nvSpPr>
        <p:spPr>
          <a:xfrm>
            <a:off x="119269" y="840821"/>
            <a:ext cx="11953461" cy="3785652"/>
          </a:xfrm>
          <a:prstGeom prst="rect">
            <a:avLst/>
          </a:prstGeom>
          <a:noFill/>
        </p:spPr>
        <p:txBody>
          <a:bodyPr wrap="square" rtlCol="0">
            <a:spAutoFit/>
          </a:bodyPr>
          <a:lstStyle/>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“For from within, out of the heart of men, proceed the evil thoughts, fornications, thefts, murders, adulteries, deeds of coveting and wickedness, as well as deceit, sensuality, envy, slander, pride and foolishness. All these evil things proceed from within and defile the man.” (Mark 7.21-23) </a:t>
            </a:r>
          </a:p>
        </p:txBody>
      </p:sp>
    </p:spTree>
    <p:extLst>
      <p:ext uri="{BB962C8B-B14F-4D97-AF65-F5344CB8AC3E}">
        <p14:creationId xmlns:p14="http://schemas.microsoft.com/office/powerpoint/2010/main" val="22337056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5658776"/>
            <a:ext cx="10827026" cy="1200329"/>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CONFRONTS US WITH THE </a:t>
            </a:r>
          </a:p>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MAGNITUDE OF THE PROBLEM</a:t>
            </a:r>
          </a:p>
        </p:txBody>
      </p:sp>
      <p:sp>
        <p:nvSpPr>
          <p:cNvPr id="5" name="TextBox 4">
            <a:extLst>
              <a:ext uri="{FF2B5EF4-FFF2-40B4-BE49-F238E27FC236}">
                <a16:creationId xmlns:a16="http://schemas.microsoft.com/office/drawing/2014/main" id="{ACFD4BD2-074A-1148-9859-390C236FD75C}"/>
              </a:ext>
            </a:extLst>
          </p:cNvPr>
          <p:cNvSpPr txBox="1"/>
          <p:nvPr/>
        </p:nvSpPr>
        <p:spPr>
          <a:xfrm>
            <a:off x="132522" y="1244339"/>
            <a:ext cx="10323444" cy="3170099"/>
          </a:xfrm>
          <a:prstGeom prst="rect">
            <a:avLst/>
          </a:prstGeom>
          <a:noFill/>
        </p:spPr>
        <p:txBody>
          <a:bodyPr wrap="square" rtlCol="0">
            <a:spAutoFit/>
          </a:bodyPr>
          <a:lstStyle/>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“Though water naturally flows downward, it can be made to flow uphill but only as a result of external force. Likewise man’s nature is basically good, but can be forced into bad ways through external pressure.” </a:t>
            </a:r>
          </a:p>
        </p:txBody>
      </p:sp>
    </p:spTree>
    <p:extLst>
      <p:ext uri="{BB962C8B-B14F-4D97-AF65-F5344CB8AC3E}">
        <p14:creationId xmlns:p14="http://schemas.microsoft.com/office/powerpoint/2010/main" val="56374602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5658776"/>
            <a:ext cx="10827026" cy="1200329"/>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CONFRONTS US WITH THE </a:t>
            </a:r>
          </a:p>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MAGNITUDE OF THE PROBLEM</a:t>
            </a:r>
          </a:p>
        </p:txBody>
      </p:sp>
      <p:sp>
        <p:nvSpPr>
          <p:cNvPr id="5" name="TextBox 4">
            <a:extLst>
              <a:ext uri="{FF2B5EF4-FFF2-40B4-BE49-F238E27FC236}">
                <a16:creationId xmlns:a16="http://schemas.microsoft.com/office/drawing/2014/main" id="{ACFD4BD2-074A-1148-9859-390C236FD75C}"/>
              </a:ext>
            </a:extLst>
          </p:cNvPr>
          <p:cNvSpPr txBox="1"/>
          <p:nvPr/>
        </p:nvSpPr>
        <p:spPr>
          <a:xfrm>
            <a:off x="172278" y="2167669"/>
            <a:ext cx="11171582" cy="1323439"/>
          </a:xfrm>
          <a:prstGeom prst="rect">
            <a:avLst/>
          </a:prstGeom>
          <a:noFill/>
        </p:spPr>
        <p:txBody>
          <a:bodyPr wrap="square" rtlCol="0">
            <a:spAutoFit/>
          </a:bodyPr>
          <a:lstStyle/>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“We are responsible for what we are or will be” (Humanist Manifesto II). </a:t>
            </a:r>
          </a:p>
        </p:txBody>
      </p:sp>
    </p:spTree>
    <p:extLst>
      <p:ext uri="{BB962C8B-B14F-4D97-AF65-F5344CB8AC3E}">
        <p14:creationId xmlns:p14="http://schemas.microsoft.com/office/powerpoint/2010/main" val="105886517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5658776"/>
            <a:ext cx="10827026" cy="1200329"/>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CONFRONTS US WITH THE </a:t>
            </a:r>
          </a:p>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MAGNITUDE OF THE PROBLEM</a:t>
            </a:r>
          </a:p>
        </p:txBody>
      </p:sp>
      <p:sp>
        <p:nvSpPr>
          <p:cNvPr id="5" name="TextBox 4">
            <a:extLst>
              <a:ext uri="{FF2B5EF4-FFF2-40B4-BE49-F238E27FC236}">
                <a16:creationId xmlns:a16="http://schemas.microsoft.com/office/drawing/2014/main" id="{ACFD4BD2-074A-1148-9859-390C236FD75C}"/>
              </a:ext>
            </a:extLst>
          </p:cNvPr>
          <p:cNvSpPr txBox="1"/>
          <p:nvPr/>
        </p:nvSpPr>
        <p:spPr>
          <a:xfrm>
            <a:off x="185530" y="2721114"/>
            <a:ext cx="11171582" cy="707886"/>
          </a:xfrm>
          <a:prstGeom prst="rect">
            <a:avLst/>
          </a:prstGeom>
          <a:noFill/>
        </p:spPr>
        <p:txBody>
          <a:bodyPr wrap="square" rtlCol="0">
            <a:spAutoFit/>
          </a:bodyPr>
          <a:lstStyle/>
          <a:p>
            <a:pPr algn="ct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Problem: Man Isn’t Becoming Better!</a:t>
            </a:r>
          </a:p>
        </p:txBody>
      </p:sp>
    </p:spTree>
    <p:extLst>
      <p:ext uri="{BB962C8B-B14F-4D97-AF65-F5344CB8AC3E}">
        <p14:creationId xmlns:p14="http://schemas.microsoft.com/office/powerpoint/2010/main" val="21205161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6211669"/>
            <a:ext cx="10827026" cy="646331"/>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PROMISES TO JUDGE</a:t>
            </a:r>
          </a:p>
        </p:txBody>
      </p:sp>
      <p:sp>
        <p:nvSpPr>
          <p:cNvPr id="5" name="TextBox 4">
            <a:extLst>
              <a:ext uri="{FF2B5EF4-FFF2-40B4-BE49-F238E27FC236}">
                <a16:creationId xmlns:a16="http://schemas.microsoft.com/office/drawing/2014/main" id="{ACFD4BD2-074A-1148-9859-390C236FD75C}"/>
              </a:ext>
            </a:extLst>
          </p:cNvPr>
          <p:cNvSpPr txBox="1"/>
          <p:nvPr/>
        </p:nvSpPr>
        <p:spPr>
          <a:xfrm>
            <a:off x="132521" y="216453"/>
            <a:ext cx="11555896" cy="5016758"/>
          </a:xfrm>
          <a:prstGeom prst="rect">
            <a:avLst/>
          </a:prstGeom>
          <a:noFill/>
        </p:spPr>
        <p:txBody>
          <a:bodyPr wrap="square" rtlCol="0">
            <a:spAutoFit/>
          </a:bodyPr>
          <a:lstStyle/>
          <a:p>
            <a:pPr>
              <a:spcAft>
                <a:spcPts val="1200"/>
              </a:spcAft>
            </a:pPr>
            <a:r>
              <a:rPr lang="en-US" sz="4000" dirty="0">
                <a:effectLst>
                  <a:outerShdw blurRad="50800" dist="38100" dir="2700000" algn="tl" rotWithShape="0">
                    <a:prstClr val="black">
                      <a:alpha val="40000"/>
                    </a:prstClr>
                  </a:outerShdw>
                </a:effectLst>
                <a:latin typeface="Avenir Roman" panose="02000503020000020003" pitchFamily="2" charset="0"/>
              </a:rPr>
              <a:t>“Now assume that there is no God, or immortality of the soul. Now tell me, why should I live righteously and do good deeds, if I am to die entirely on earth?… And if that is so, why shouldn’t I (as long as I can rely on my cleverness and agility to avoid being caught by the law) cut another man’s throat, rob and steal?” (</a:t>
            </a:r>
            <a:r>
              <a:rPr lang="en-US" sz="4000" dirty="0" err="1">
                <a:effectLst>
                  <a:outerShdw blurRad="50800" dist="38100" dir="2700000" algn="tl" rotWithShape="0">
                    <a:prstClr val="black">
                      <a:alpha val="40000"/>
                    </a:prstClr>
                  </a:outerShdw>
                </a:effectLst>
                <a:latin typeface="Avenir Roman" panose="02000503020000020003" pitchFamily="2" charset="0"/>
              </a:rPr>
              <a:t>Dostoyevski</a:t>
            </a:r>
            <a:r>
              <a:rPr lang="en-US" sz="4000" dirty="0">
                <a:effectLst>
                  <a:outerShdw blurRad="50800" dist="38100" dir="2700000" algn="tl" rotWithShape="0">
                    <a:prstClr val="black">
                      <a:alpha val="40000"/>
                    </a:prstClr>
                  </a:outerShdw>
                </a:effectLst>
                <a:latin typeface="Avenir Roman" panose="02000503020000020003" pitchFamily="2" charset="0"/>
              </a:rPr>
              <a:t>, “Devils”) </a:t>
            </a:r>
          </a:p>
        </p:txBody>
      </p:sp>
    </p:spTree>
    <p:extLst>
      <p:ext uri="{BB962C8B-B14F-4D97-AF65-F5344CB8AC3E}">
        <p14:creationId xmlns:p14="http://schemas.microsoft.com/office/powerpoint/2010/main" val="34347057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4B88D6-BFEF-3440-A134-9D4423748F17}"/>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C2E4426-5A91-E746-A1BA-2A81C836FE71}"/>
              </a:ext>
            </a:extLst>
          </p:cNvPr>
          <p:cNvSpPr txBox="1"/>
          <p:nvPr/>
        </p:nvSpPr>
        <p:spPr>
          <a:xfrm>
            <a:off x="1364974" y="6211669"/>
            <a:ext cx="10827026" cy="646331"/>
          </a:xfrm>
          <a:prstGeom prst="rect">
            <a:avLst/>
          </a:prstGeom>
          <a:noFill/>
        </p:spPr>
        <p:txBody>
          <a:bodyPr wrap="square" rtlCol="0">
            <a:spAutoFit/>
          </a:bodyPr>
          <a:lstStyle/>
          <a:p>
            <a:pPr algn="r"/>
            <a:r>
              <a:rPr lang="en-US" sz="3600" dirty="0">
                <a:solidFill>
                  <a:schemeClr val="accent6">
                    <a:lumMod val="20000"/>
                    <a:lumOff val="80000"/>
                  </a:schemeClr>
                </a:solidFill>
                <a:effectLst>
                  <a:outerShdw blurRad="50800" dist="38100" dir="2700000" algn="tl" rotWithShape="0">
                    <a:prstClr val="black">
                      <a:alpha val="40000"/>
                    </a:prstClr>
                  </a:outerShdw>
                </a:effectLst>
                <a:latin typeface="Avenir Light" panose="020B0402020203020204" pitchFamily="34" charset="77"/>
              </a:rPr>
              <a:t>JESUS PROMISES TO JUDGE</a:t>
            </a:r>
          </a:p>
        </p:txBody>
      </p:sp>
    </p:spTree>
    <p:extLst>
      <p:ext uri="{BB962C8B-B14F-4D97-AF65-F5344CB8AC3E}">
        <p14:creationId xmlns:p14="http://schemas.microsoft.com/office/powerpoint/2010/main" val="2352726877"/>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283</Words>
  <Application>Microsoft Macintosh PowerPoint</Application>
  <PresentationFormat>Widescreen</PresentationFormat>
  <Paragraphs>21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Light</vt:lpstr>
      <vt:lpstr>Avenir Roman</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13</cp:revision>
  <dcterms:created xsi:type="dcterms:W3CDTF">2018-05-11T17:48:45Z</dcterms:created>
  <dcterms:modified xsi:type="dcterms:W3CDTF">2018-06-30T19:54:20Z</dcterms:modified>
</cp:coreProperties>
</file>