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1" r:id="rId2"/>
    <p:sldId id="366" r:id="rId3"/>
    <p:sldId id="396" r:id="rId4"/>
    <p:sldId id="398" r:id="rId5"/>
    <p:sldId id="395" r:id="rId6"/>
    <p:sldId id="389" r:id="rId7"/>
    <p:sldId id="390" r:id="rId8"/>
    <p:sldId id="391" r:id="rId9"/>
    <p:sldId id="393" r:id="rId10"/>
    <p:sldId id="403" r:id="rId11"/>
    <p:sldId id="402" r:id="rId12"/>
    <p:sldId id="404" r:id="rId13"/>
    <p:sldId id="405" r:id="rId14"/>
    <p:sldId id="401" r:id="rId15"/>
    <p:sldId id="411" r:id="rId16"/>
    <p:sldId id="412" r:id="rId17"/>
    <p:sldId id="413" r:id="rId18"/>
    <p:sldId id="408" r:id="rId19"/>
    <p:sldId id="40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0" autoAdjust="0"/>
    <p:restoredTop sz="89537" autoAdjust="0"/>
  </p:normalViewPr>
  <p:slideViewPr>
    <p:cSldViewPr snapToGrid="0">
      <p:cViewPr varScale="1">
        <p:scale>
          <a:sx n="75" d="100"/>
          <a:sy n="75" d="100"/>
        </p:scale>
        <p:origin x="1456"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0AE7FA-CAD8-4790-A7E3-EE3BBE9D2D24}" type="datetimeFigureOut">
              <a:rPr lang="en-US" smtClean="0"/>
              <a:t>8/26/18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2DD482-49F9-4BBB-8B03-DE359323648B}" type="slidenum">
              <a:rPr lang="en-US" smtClean="0"/>
              <a:t>‹#›</a:t>
            </a:fld>
            <a:endParaRPr lang="en-US"/>
          </a:p>
        </p:txBody>
      </p:sp>
    </p:spTree>
    <p:extLst>
      <p:ext uri="{BB962C8B-B14F-4D97-AF65-F5344CB8AC3E}">
        <p14:creationId xmlns:p14="http://schemas.microsoft.com/office/powerpoint/2010/main" val="1684889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49478" rtl="0" eaLnBrk="1" fontAlgn="auto" latinLnBrk="0" hangingPunct="1">
              <a:lnSpc>
                <a:spcPct val="100000"/>
              </a:lnSpc>
              <a:spcBef>
                <a:spcPts val="0"/>
              </a:spcBef>
              <a:spcAft>
                <a:spcPts val="0"/>
              </a:spcAft>
              <a:buClrTx/>
              <a:buSzTx/>
              <a:buFontTx/>
              <a:buNone/>
              <a:tabLst/>
              <a:defRPr/>
            </a:pPr>
            <a:fld id="{76003E38-766F-42B0-8A50-6215658A08B5}"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49478"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31809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others will see that the Lord saves the righteous, and will have hope, and praise God</a:t>
            </a:r>
          </a:p>
          <a:p>
            <a:r>
              <a:rPr lang="en-US" dirty="0"/>
              <a:t>So that the evil will see that God is the Lord of Heaven and Earth </a:t>
            </a:r>
          </a:p>
        </p:txBody>
      </p:sp>
      <p:sp>
        <p:nvSpPr>
          <p:cNvPr id="4" name="Slide Number Placeholder 3"/>
          <p:cNvSpPr>
            <a:spLocks noGrp="1"/>
          </p:cNvSpPr>
          <p:nvPr>
            <p:ph type="sldNum" sz="quarter" idx="10"/>
          </p:nvPr>
        </p:nvSpPr>
        <p:spPr/>
        <p:txBody>
          <a:bodyPr/>
          <a:lstStyle/>
          <a:p>
            <a:fld id="{A92DD482-49F9-4BBB-8B03-DE359323648B}" type="slidenum">
              <a:rPr lang="en-US" smtClean="0"/>
              <a:t>18</a:t>
            </a:fld>
            <a:endParaRPr lang="en-US"/>
          </a:p>
        </p:txBody>
      </p:sp>
    </p:spTree>
    <p:extLst>
      <p:ext uri="{BB962C8B-B14F-4D97-AF65-F5344CB8AC3E}">
        <p14:creationId xmlns:p14="http://schemas.microsoft.com/office/powerpoint/2010/main" val="351186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2DD482-49F9-4BBB-8B03-DE359323648B}" type="slidenum">
              <a:rPr lang="en-US" smtClean="0"/>
              <a:t>19</a:t>
            </a:fld>
            <a:endParaRPr lang="en-US"/>
          </a:p>
        </p:txBody>
      </p:sp>
    </p:spTree>
    <p:extLst>
      <p:ext uri="{BB962C8B-B14F-4D97-AF65-F5344CB8AC3E}">
        <p14:creationId xmlns:p14="http://schemas.microsoft.com/office/powerpoint/2010/main" val="1967617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67518" rtl="0" eaLnBrk="1" fontAlgn="auto" latinLnBrk="0" hangingPunct="1">
              <a:lnSpc>
                <a:spcPct val="100000"/>
              </a:lnSpc>
              <a:spcBef>
                <a:spcPts val="0"/>
              </a:spcBef>
              <a:spcAft>
                <a:spcPts val="0"/>
              </a:spcAft>
              <a:buClrTx/>
              <a:buSzTx/>
              <a:buFontTx/>
              <a:buNone/>
              <a:tabLst/>
              <a:defRPr/>
            </a:pPr>
            <a:fld id="{101277A3-C3C4-415B-9F26-6AE0ECB7B72B}"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67518"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0688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 12:3; Exo 23:22; </a:t>
            </a:r>
            <a:r>
              <a:rPr lang="en-US" dirty="0" err="1"/>
              <a:t>Deut</a:t>
            </a:r>
            <a:r>
              <a:rPr lang="en-US" dirty="0"/>
              <a:t> 28</a:t>
            </a:r>
          </a:p>
          <a:p>
            <a:endParaRPr lang="en-US" dirty="0"/>
          </a:p>
          <a:p>
            <a:endParaRPr lang="en-US" dirty="0"/>
          </a:p>
        </p:txBody>
      </p:sp>
      <p:sp>
        <p:nvSpPr>
          <p:cNvPr id="4" name="Slide Number Placeholder 3"/>
          <p:cNvSpPr>
            <a:spLocks noGrp="1"/>
          </p:cNvSpPr>
          <p:nvPr>
            <p:ph type="sldNum" sz="quarter" idx="10"/>
          </p:nvPr>
        </p:nvSpPr>
        <p:spPr/>
        <p:txBody>
          <a:bodyPr/>
          <a:lstStyle/>
          <a:p>
            <a:fld id="{A92DD482-49F9-4BBB-8B03-DE359323648B}" type="slidenum">
              <a:rPr lang="en-US" smtClean="0"/>
              <a:t>3</a:t>
            </a:fld>
            <a:endParaRPr lang="en-US"/>
          </a:p>
        </p:txBody>
      </p:sp>
    </p:spTree>
    <p:extLst>
      <p:ext uri="{BB962C8B-B14F-4D97-AF65-F5344CB8AC3E}">
        <p14:creationId xmlns:p14="http://schemas.microsoft.com/office/powerpoint/2010/main" val="7410799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others will see that the Lord saves the righteous, and will have hope, and praise God</a:t>
            </a:r>
          </a:p>
          <a:p>
            <a:r>
              <a:rPr lang="en-US" dirty="0"/>
              <a:t>So that the evil will see that God is the Lord of Heaven and Earth </a:t>
            </a:r>
          </a:p>
        </p:txBody>
      </p:sp>
      <p:sp>
        <p:nvSpPr>
          <p:cNvPr id="4" name="Slide Number Placeholder 3"/>
          <p:cNvSpPr>
            <a:spLocks noGrp="1"/>
          </p:cNvSpPr>
          <p:nvPr>
            <p:ph type="sldNum" sz="quarter" idx="10"/>
          </p:nvPr>
        </p:nvSpPr>
        <p:spPr/>
        <p:txBody>
          <a:bodyPr/>
          <a:lstStyle/>
          <a:p>
            <a:fld id="{A92DD482-49F9-4BBB-8B03-DE359323648B}" type="slidenum">
              <a:rPr lang="en-US" smtClean="0"/>
              <a:t>4</a:t>
            </a:fld>
            <a:endParaRPr lang="en-US"/>
          </a:p>
        </p:txBody>
      </p:sp>
    </p:spTree>
    <p:extLst>
      <p:ext uri="{BB962C8B-B14F-4D97-AF65-F5344CB8AC3E}">
        <p14:creationId xmlns:p14="http://schemas.microsoft.com/office/powerpoint/2010/main" val="2799139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Applies it as something that has happened to Judas </a:t>
            </a:r>
          </a:p>
        </p:txBody>
      </p:sp>
      <p:sp>
        <p:nvSpPr>
          <p:cNvPr id="4" name="Slide Number Placeholder 3"/>
          <p:cNvSpPr>
            <a:spLocks noGrp="1"/>
          </p:cNvSpPr>
          <p:nvPr>
            <p:ph type="sldNum" sz="quarter" idx="10"/>
          </p:nvPr>
        </p:nvSpPr>
        <p:spPr/>
        <p:txBody>
          <a:bodyPr/>
          <a:lstStyle/>
          <a:p>
            <a:fld id="{A92DD482-49F9-4BBB-8B03-DE359323648B}" type="slidenum">
              <a:rPr lang="en-US" smtClean="0"/>
              <a:t>6</a:t>
            </a:fld>
            <a:endParaRPr lang="en-US"/>
          </a:p>
        </p:txBody>
      </p:sp>
    </p:spTree>
    <p:extLst>
      <p:ext uri="{BB962C8B-B14F-4D97-AF65-F5344CB8AC3E}">
        <p14:creationId xmlns:p14="http://schemas.microsoft.com/office/powerpoint/2010/main" val="1739099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Those who are opposed to the Lord </a:t>
            </a:r>
          </a:p>
          <a:p>
            <a:endParaRPr lang="en-US" dirty="0"/>
          </a:p>
        </p:txBody>
      </p:sp>
      <p:sp>
        <p:nvSpPr>
          <p:cNvPr id="4" name="Slide Number Placeholder 3"/>
          <p:cNvSpPr>
            <a:spLocks noGrp="1"/>
          </p:cNvSpPr>
          <p:nvPr>
            <p:ph type="sldNum" sz="quarter" idx="10"/>
          </p:nvPr>
        </p:nvSpPr>
        <p:spPr/>
        <p:txBody>
          <a:bodyPr/>
          <a:lstStyle/>
          <a:p>
            <a:fld id="{A92DD482-49F9-4BBB-8B03-DE359323648B}" type="slidenum">
              <a:rPr lang="en-US" smtClean="0"/>
              <a:t>7</a:t>
            </a:fld>
            <a:endParaRPr lang="en-US"/>
          </a:p>
        </p:txBody>
      </p:sp>
    </p:spTree>
    <p:extLst>
      <p:ext uri="{BB962C8B-B14F-4D97-AF65-F5344CB8AC3E}">
        <p14:creationId xmlns:p14="http://schemas.microsoft.com/office/powerpoint/2010/main" val="719646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Jews who reject the Lord Jesus   </a:t>
            </a:r>
          </a:p>
        </p:txBody>
      </p:sp>
      <p:sp>
        <p:nvSpPr>
          <p:cNvPr id="4" name="Slide Number Placeholder 3"/>
          <p:cNvSpPr>
            <a:spLocks noGrp="1"/>
          </p:cNvSpPr>
          <p:nvPr>
            <p:ph type="sldNum" sz="quarter" idx="10"/>
          </p:nvPr>
        </p:nvSpPr>
        <p:spPr/>
        <p:txBody>
          <a:bodyPr/>
          <a:lstStyle/>
          <a:p>
            <a:fld id="{A92DD482-49F9-4BBB-8B03-DE359323648B}" type="slidenum">
              <a:rPr lang="en-US" smtClean="0"/>
              <a:t>8</a:t>
            </a:fld>
            <a:endParaRPr lang="en-US"/>
          </a:p>
        </p:txBody>
      </p:sp>
    </p:spTree>
    <p:extLst>
      <p:ext uri="{BB962C8B-B14F-4D97-AF65-F5344CB8AC3E}">
        <p14:creationId xmlns:p14="http://schemas.microsoft.com/office/powerpoint/2010/main" val="2863429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ISIS 9/11</a:t>
            </a:r>
          </a:p>
        </p:txBody>
      </p:sp>
      <p:sp>
        <p:nvSpPr>
          <p:cNvPr id="4" name="Slide Number Placeholder 3"/>
          <p:cNvSpPr>
            <a:spLocks noGrp="1"/>
          </p:cNvSpPr>
          <p:nvPr>
            <p:ph type="sldNum" sz="quarter" idx="10"/>
          </p:nvPr>
        </p:nvSpPr>
        <p:spPr/>
        <p:txBody>
          <a:bodyPr/>
          <a:lstStyle/>
          <a:p>
            <a:fld id="{A92DD482-49F9-4BBB-8B03-DE359323648B}" type="slidenum">
              <a:rPr lang="en-US" smtClean="0"/>
              <a:t>14</a:t>
            </a:fld>
            <a:endParaRPr lang="en-US"/>
          </a:p>
        </p:txBody>
      </p:sp>
    </p:spTree>
    <p:extLst>
      <p:ext uri="{BB962C8B-B14F-4D97-AF65-F5344CB8AC3E}">
        <p14:creationId xmlns:p14="http://schemas.microsoft.com/office/powerpoint/2010/main" val="3612300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63D5D-AF7F-4C41-AAC0-0D709E2084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3BD3D02D-7834-4B25-96BD-3028002388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A87FEE5-F26F-48B7-A7F9-5D58E6C1BE78}"/>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85F91705-F178-4234-8813-CD06D8477A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818BA47-CBC3-4CF4-90B7-5D5FFADC6458}"/>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683805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3243BA-B0DB-4B3D-85C7-06ADFDB190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28A9275-8021-4F97-ABD6-CF0411D876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73372CE-16AA-4655-8A19-3547FF956FB7}"/>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1E95DD8B-9E0F-4F01-A25D-D796A8C17B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64EEC7F-03D7-4DA4-9008-E3941C0BC82A}"/>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06262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5682526C-0DE5-44C5-9EDF-A055219C6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45514E4-4676-4AEF-8A53-96C34E43F6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535D475-5C79-4806-843B-CC30B3D29B11}"/>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4F8853DC-0A77-49A4-8956-2115701652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9499095-8AF8-4023-A66A-CBF07CA31EC1}"/>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505490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9E851C-6D91-4CB2-B55B-42F96A5CCD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9752857-441F-45FD-8A83-423A98E494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DC7B500-C195-439A-A77A-412C323ED5E8}"/>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BCCF1429-FD0B-404F-BF6B-8C3C6F28E2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6CABAD2-4442-4633-9487-C313764A762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208943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0988E9-CCD6-4022-895F-ECE78B25C4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AAE7396-DD18-445E-97BD-F6C25D14A5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4E2320BC-AA88-4D7B-9B8C-457CD2A323C4}"/>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0819C0B1-1335-452E-96C2-9E48BD3B1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F53B9ED-E4F5-4D49-9277-79F62BF30751}"/>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6921862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5E817-4B4C-4856-A749-7A3F0A9AD7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D44B657-59F6-405C-B078-4E7D71707F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76B3DEA-A665-491C-8869-17464C7369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2C43732-4429-4B51-921E-0CB319F29777}"/>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6" name="Footer Placeholder 5">
            <a:extLst>
              <a:ext uri="{FF2B5EF4-FFF2-40B4-BE49-F238E27FC236}">
                <a16:creationId xmlns:a16="http://schemas.microsoft.com/office/drawing/2014/main" xmlns="" id="{0ABC203B-82D8-4642-B600-A7D7F8233C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7D15AF-BD01-48DB-A148-5B8A150E6F49}"/>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33127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46CA65-0067-403D-A405-B81322AB40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C44DA1A-FC16-429F-8267-3717D6DB3A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E353A47-1C53-4610-A5C8-EEC69D649E7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A2682FE-D528-4DDD-BBE0-050F66AE81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78379502-F7AA-451F-9721-E5EFA635B843}"/>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EC9158AA-4C2B-4432-B92F-43009EC0F092}"/>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8" name="Footer Placeholder 7">
            <a:extLst>
              <a:ext uri="{FF2B5EF4-FFF2-40B4-BE49-F238E27FC236}">
                <a16:creationId xmlns:a16="http://schemas.microsoft.com/office/drawing/2014/main" xmlns="" id="{85F2C293-930C-4D69-9A68-97DC5732E73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E02C4E0-85E7-4CA7-B744-A673B926C6A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213792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69EB82-EC97-482F-9C3F-6AADC0A159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2F513161-985C-4604-9A4F-C77382826849}"/>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4" name="Footer Placeholder 3">
            <a:extLst>
              <a:ext uri="{FF2B5EF4-FFF2-40B4-BE49-F238E27FC236}">
                <a16:creationId xmlns:a16="http://schemas.microsoft.com/office/drawing/2014/main" xmlns="" id="{3F9B170F-F892-4BF5-9602-F1FF7EB298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A2F1B5F-5E4E-49AC-932F-2453E5C0C477}"/>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2189646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41F1A65-5EB7-4408-85E7-1E014F107A25}"/>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3" name="Footer Placeholder 2">
            <a:extLst>
              <a:ext uri="{FF2B5EF4-FFF2-40B4-BE49-F238E27FC236}">
                <a16:creationId xmlns:a16="http://schemas.microsoft.com/office/drawing/2014/main" xmlns="" id="{040534F9-C237-4E6F-9A61-A96347732E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44B37901-7D1B-4220-B16A-043D5AB3A6A6}"/>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974567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D6B882-FBB2-48E7-932C-A217EB2D61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63E8EFB-05D2-464A-80FE-3A877FA45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17CC339B-72F6-47A7-9DD8-B0176ED0B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F96C7E23-DE6F-4414-BA04-27265B5A3B02}"/>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6" name="Footer Placeholder 5">
            <a:extLst>
              <a:ext uri="{FF2B5EF4-FFF2-40B4-BE49-F238E27FC236}">
                <a16:creationId xmlns:a16="http://schemas.microsoft.com/office/drawing/2014/main" xmlns="" id="{BF6C07E5-34AB-4729-94D7-00E7492019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07C5B65-8E31-403D-81F9-B2431EFAF48A}"/>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139927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1CEE06-8DD0-4B41-BBC1-F22EA9B10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468172B-CBA0-4A67-9B9F-04827F8346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F9F3352-7802-4D8F-926E-CCE4CF1A6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850A8329-CB33-4AF6-B5E1-BB31D3DF5062}"/>
              </a:ext>
            </a:extLst>
          </p:cNvPr>
          <p:cNvSpPr>
            <a:spLocks noGrp="1"/>
          </p:cNvSpPr>
          <p:nvPr>
            <p:ph type="dt" sz="half" idx="10"/>
          </p:nvPr>
        </p:nvSpPr>
        <p:spPr/>
        <p:txBody>
          <a:bodyPr/>
          <a:lstStyle/>
          <a:p>
            <a:fld id="{1DBF783E-2C7E-4BAB-8BA4-476B3D055491}" type="datetimeFigureOut">
              <a:rPr lang="en-US" smtClean="0"/>
              <a:t>8/26/18</a:t>
            </a:fld>
            <a:endParaRPr lang="en-US"/>
          </a:p>
        </p:txBody>
      </p:sp>
      <p:sp>
        <p:nvSpPr>
          <p:cNvPr id="6" name="Footer Placeholder 5">
            <a:extLst>
              <a:ext uri="{FF2B5EF4-FFF2-40B4-BE49-F238E27FC236}">
                <a16:creationId xmlns:a16="http://schemas.microsoft.com/office/drawing/2014/main" xmlns="" id="{CD7E5B82-92A7-4D6A-BBD5-64D7588BCF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F26FAFA-14D4-4EF6-A93E-23575260E036}"/>
              </a:ext>
            </a:extLst>
          </p:cNvPr>
          <p:cNvSpPr>
            <a:spLocks noGrp="1"/>
          </p:cNvSpPr>
          <p:nvPr>
            <p:ph type="sldNum" sz="quarter" idx="12"/>
          </p:nvPr>
        </p:nvSpPr>
        <p:spPr/>
        <p:txBody>
          <a:bodyPr/>
          <a:lstStyle/>
          <a:p>
            <a:fld id="{B83AB26B-6358-4CEB-84BF-C91F31EBCBB8}" type="slidenum">
              <a:rPr lang="en-US" smtClean="0"/>
              <a:t>‹#›</a:t>
            </a:fld>
            <a:endParaRPr lang="en-US"/>
          </a:p>
        </p:txBody>
      </p:sp>
    </p:spTree>
    <p:extLst>
      <p:ext uri="{BB962C8B-B14F-4D97-AF65-F5344CB8AC3E}">
        <p14:creationId xmlns:p14="http://schemas.microsoft.com/office/powerpoint/2010/main" val="39896181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07C6DAEF-88CA-4BF5-B5F7-2967D2207F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1A7A796-FAEA-4AD9-A58C-4DA0998D0D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740FD2D-6329-4AA9-AAF7-23B894294C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F783E-2C7E-4BAB-8BA4-476B3D055491}" type="datetimeFigureOut">
              <a:rPr lang="en-US" smtClean="0"/>
              <a:t>8/26/18</a:t>
            </a:fld>
            <a:endParaRPr lang="en-US"/>
          </a:p>
        </p:txBody>
      </p:sp>
      <p:sp>
        <p:nvSpPr>
          <p:cNvPr id="5" name="Footer Placeholder 4">
            <a:extLst>
              <a:ext uri="{FF2B5EF4-FFF2-40B4-BE49-F238E27FC236}">
                <a16:creationId xmlns:a16="http://schemas.microsoft.com/office/drawing/2014/main" xmlns="" id="{1FE3CB88-60B3-4CED-8125-A8D83AFB94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433E6B5-B612-4940-9BCF-FEDDB6BEC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AB26B-6358-4CEB-84BF-C91F31EBCBB8}" type="slidenum">
              <a:rPr lang="en-US" smtClean="0"/>
              <a:t>‹#›</a:t>
            </a:fld>
            <a:endParaRPr lang="en-US"/>
          </a:p>
        </p:txBody>
      </p:sp>
    </p:spTree>
    <p:extLst>
      <p:ext uri="{BB962C8B-B14F-4D97-AF65-F5344CB8AC3E}">
        <p14:creationId xmlns:p14="http://schemas.microsoft.com/office/powerpoint/2010/main" val="20975969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049ED5-90F4-4236-8F7E-C43049BB94ED}"/>
              </a:ext>
            </a:extLst>
          </p:cNvPr>
          <p:cNvSpPr>
            <a:spLocks noGrp="1"/>
          </p:cNvSpPr>
          <p:nvPr>
            <p:ph type="ctrTitle"/>
          </p:nvPr>
        </p:nvSpPr>
        <p:spPr>
          <a:xfrm>
            <a:off x="2405573" y="1438812"/>
            <a:ext cx="9144001" cy="2387600"/>
          </a:xfrm>
        </p:spPr>
        <p:txBody>
          <a:bodyPr>
            <a:normAutofit/>
          </a:bodyPr>
          <a:lstStyle/>
          <a:p>
            <a:pPr algn="l"/>
            <a:r>
              <a:rPr lang="en-US" sz="7200" dirty="0">
                <a:latin typeface="Bahnschrift SemiBold" panose="020B0502040204020203" pitchFamily="34" charset="0"/>
              </a:rPr>
              <a:t>“All Scripture </a:t>
            </a:r>
            <a:br>
              <a:rPr lang="en-US" sz="7200" dirty="0">
                <a:latin typeface="Bahnschrift SemiBold" panose="020B0502040204020203" pitchFamily="34" charset="0"/>
              </a:rPr>
            </a:br>
            <a:r>
              <a:rPr lang="en-US" sz="7200" dirty="0">
                <a:latin typeface="Bahnschrift SemiBold" panose="020B0502040204020203" pitchFamily="34" charset="0"/>
              </a:rPr>
              <a:t>  is…Profitable”</a:t>
            </a:r>
          </a:p>
        </p:txBody>
      </p:sp>
      <p:sp>
        <p:nvSpPr>
          <p:cNvPr id="3" name="Subtitle 2">
            <a:extLst>
              <a:ext uri="{FF2B5EF4-FFF2-40B4-BE49-F238E27FC236}">
                <a16:creationId xmlns:a16="http://schemas.microsoft.com/office/drawing/2014/main" xmlns="" id="{E2BFA5AE-A2AD-4464-B1AC-34C95424DA92}"/>
              </a:ext>
            </a:extLst>
          </p:cNvPr>
          <p:cNvSpPr>
            <a:spLocks noGrp="1"/>
          </p:cNvSpPr>
          <p:nvPr>
            <p:ph type="subTitle" idx="1"/>
          </p:nvPr>
        </p:nvSpPr>
        <p:spPr>
          <a:xfrm>
            <a:off x="2733821" y="4014532"/>
            <a:ext cx="5369169" cy="1655762"/>
          </a:xfrm>
        </p:spPr>
        <p:txBody>
          <a:bodyPr>
            <a:normAutofit/>
          </a:bodyPr>
          <a:lstStyle/>
          <a:p>
            <a:pPr algn="l"/>
            <a:r>
              <a:rPr lang="en-US" sz="3200" dirty="0">
                <a:solidFill>
                  <a:srgbClr val="C00000"/>
                </a:solidFill>
                <a:latin typeface="Bahnschrift SemiBold" panose="020B0502040204020203" pitchFamily="34" charset="0"/>
              </a:rPr>
              <a:t>2 Timothy 3:16</a:t>
            </a:r>
          </a:p>
        </p:txBody>
      </p:sp>
      <p:sp>
        <p:nvSpPr>
          <p:cNvPr id="4" name="Rectangle 3">
            <a:extLst>
              <a:ext uri="{FF2B5EF4-FFF2-40B4-BE49-F238E27FC236}">
                <a16:creationId xmlns:a16="http://schemas.microsoft.com/office/drawing/2014/main" xmlns="" id="{C285597F-67FB-48DB-A4CC-A9FF8164655D}"/>
              </a:ext>
            </a:extLst>
          </p:cNvPr>
          <p:cNvSpPr/>
          <p:nvPr/>
        </p:nvSpPr>
        <p:spPr>
          <a:xfrm>
            <a:off x="2096085" y="1122363"/>
            <a:ext cx="70339" cy="270404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4817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has imprecations: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“But even if we or an angel from heaven should preach to you a gospel contrary to the one we preached to you, let him be accursed. As we have said before, so now I say again: If anyone is preaching to you a gospel contrary to the one you received, let him be accursed.” </a:t>
            </a:r>
            <a:endParaRPr lang="en-US" b="1" dirty="0">
              <a:solidFill>
                <a:srgbClr val="C00000"/>
              </a:solidFill>
            </a:endParaRPr>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Galatians 1:8-9</a:t>
            </a:r>
          </a:p>
        </p:txBody>
      </p:sp>
    </p:spTree>
    <p:extLst>
      <p:ext uri="{BB962C8B-B14F-4D97-AF65-F5344CB8AC3E}">
        <p14:creationId xmlns:p14="http://schemas.microsoft.com/office/powerpoint/2010/main" val="532395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has imprecations: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“If anyone has no love for the Lord, let him be accursed.” </a:t>
            </a:r>
            <a:endParaRPr lang="en-US" b="1" dirty="0">
              <a:solidFill>
                <a:srgbClr val="C00000"/>
              </a:solidFill>
            </a:endParaRPr>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1 Corinthians 16:22</a:t>
            </a:r>
          </a:p>
        </p:txBody>
      </p:sp>
    </p:spTree>
    <p:extLst>
      <p:ext uri="{BB962C8B-B14F-4D97-AF65-F5344CB8AC3E}">
        <p14:creationId xmlns:p14="http://schemas.microsoft.com/office/powerpoint/2010/main" val="1147624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has imprecations: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When he opened the fifth seal, I saw under the altar the souls of those who had been slain for the word of God and for the witness they had borne. They cried out with a loud voice, “</a:t>
            </a:r>
            <a:r>
              <a:rPr lang="en-US" b="1" dirty="0"/>
              <a:t>O Sovereign Lord, holy and true, how long before you will judge and avenge our blood on those who dwell on the earth?” </a:t>
            </a:r>
            <a:r>
              <a:rPr lang="en-US" dirty="0"/>
              <a:t>Then they were each given a white robe and told to rest a little longer, until the number of their fellow servants and their brothers should be complete, who were to be killed as they themselves had been.</a:t>
            </a:r>
            <a:endParaRPr lang="en-US" b="1" dirty="0">
              <a:solidFill>
                <a:srgbClr val="C00000"/>
              </a:solidFill>
            </a:endParaRPr>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Revelation 6:9-11</a:t>
            </a:r>
          </a:p>
        </p:txBody>
      </p:sp>
    </p:spTree>
    <p:extLst>
      <p:ext uri="{BB962C8B-B14F-4D97-AF65-F5344CB8AC3E}">
        <p14:creationId xmlns:p14="http://schemas.microsoft.com/office/powerpoint/2010/main" val="269050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has imprecations: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a:t>
            </a:r>
            <a:r>
              <a:rPr lang="en-US" i="1" dirty="0"/>
              <a:t>Give me justice against my adversary.” </a:t>
            </a:r>
          </a:p>
          <a:p>
            <a:pPr marL="0" indent="0">
              <a:buNone/>
            </a:pPr>
            <a:r>
              <a:rPr lang="en-US" i="1" dirty="0"/>
              <a:t>…</a:t>
            </a:r>
          </a:p>
          <a:p>
            <a:pPr marL="0" indent="0">
              <a:buNone/>
            </a:pPr>
            <a:r>
              <a:rPr lang="en-US" i="1" dirty="0"/>
              <a:t>And will not God give justice to his elect, who cry to him day and night?” </a:t>
            </a:r>
            <a:endParaRPr lang="en-US" i="1" dirty="0">
              <a:solidFill>
                <a:srgbClr val="C00000"/>
              </a:solidFill>
            </a:endParaRPr>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200" b="1" dirty="0">
                <a:solidFill>
                  <a:srgbClr val="C00000"/>
                </a:solidFill>
                <a:latin typeface="Calibri" panose="020F0502020204030204"/>
              </a:rPr>
              <a:t>Luke 18:2-7</a:t>
            </a:r>
            <a:endPar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2925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6CF2B-C78A-4107-9829-3A84CCF3694F}"/>
              </a:ext>
            </a:extLst>
          </p:cNvPr>
          <p:cNvSpPr>
            <a:spLocks noGrp="1"/>
          </p:cNvSpPr>
          <p:nvPr>
            <p:ph type="title"/>
          </p:nvPr>
        </p:nvSpPr>
        <p:spPr>
          <a:xfrm>
            <a:off x="3189767" y="375976"/>
            <a:ext cx="8334154" cy="1325563"/>
          </a:xfrm>
        </p:spPr>
        <p:txBody>
          <a:bodyPr>
            <a:normAutofit/>
          </a:bodyPr>
          <a:lstStyle/>
          <a:p>
            <a:r>
              <a:rPr lang="en-US" sz="3600" b="1" dirty="0">
                <a:solidFill>
                  <a:srgbClr val="C00000"/>
                </a:solidFill>
                <a:latin typeface="Palatino Linotype" panose="02040502050505030304" pitchFamily="18" charset="0"/>
              </a:rPr>
              <a:t>Can we pray imprecations today? </a:t>
            </a:r>
            <a:endParaRPr lang="en-US" sz="3600" dirty="0"/>
          </a:p>
        </p:txBody>
      </p:sp>
      <p:sp>
        <p:nvSpPr>
          <p:cNvPr id="4" name="Content Placeholder 2">
            <a:extLst>
              <a:ext uri="{FF2B5EF4-FFF2-40B4-BE49-F238E27FC236}">
                <a16:creationId xmlns:a16="http://schemas.microsoft.com/office/drawing/2014/main" xmlns="" id="{E6052CBE-F9C7-4479-9126-FA34D7CEA14B}"/>
              </a:ext>
            </a:extLst>
          </p:cNvPr>
          <p:cNvSpPr>
            <a:spLocks noGrp="1"/>
          </p:cNvSpPr>
          <p:nvPr>
            <p:ph idx="1"/>
          </p:nvPr>
        </p:nvSpPr>
        <p:spPr>
          <a:xfrm>
            <a:off x="838200" y="1408182"/>
            <a:ext cx="10515600" cy="2806010"/>
          </a:xfrm>
        </p:spPr>
        <p:txBody>
          <a:bodyPr/>
          <a:lstStyle/>
          <a:p>
            <a:pPr>
              <a:lnSpc>
                <a:spcPct val="100000"/>
              </a:lnSpc>
              <a:spcBef>
                <a:spcPts val="0"/>
              </a:spcBef>
            </a:pPr>
            <a:r>
              <a:rPr lang="en-US" dirty="0"/>
              <a:t>God’s covenant people</a:t>
            </a:r>
          </a:p>
          <a:p>
            <a:pPr>
              <a:lnSpc>
                <a:spcPct val="100000"/>
              </a:lnSpc>
              <a:spcBef>
                <a:spcPts val="0"/>
              </a:spcBef>
            </a:pPr>
            <a:r>
              <a:rPr lang="en-US" dirty="0"/>
              <a:t>Being persecuted </a:t>
            </a:r>
          </a:p>
          <a:p>
            <a:pPr>
              <a:lnSpc>
                <a:spcPct val="100000"/>
              </a:lnSpc>
              <a:spcBef>
                <a:spcPts val="0"/>
              </a:spcBef>
            </a:pPr>
            <a:r>
              <a:rPr lang="en-US" dirty="0"/>
              <a:t>Praying to God as the judge</a:t>
            </a:r>
          </a:p>
          <a:p>
            <a:pPr>
              <a:lnSpc>
                <a:spcPct val="100000"/>
              </a:lnSpc>
              <a:spcBef>
                <a:spcPts val="0"/>
              </a:spcBef>
            </a:pPr>
            <a:r>
              <a:rPr lang="en-US" dirty="0"/>
              <a:t>To bring judgment on unrepentant sinners </a:t>
            </a:r>
          </a:p>
          <a:p>
            <a:pPr>
              <a:lnSpc>
                <a:spcPct val="100000"/>
              </a:lnSpc>
              <a:spcBef>
                <a:spcPts val="0"/>
              </a:spcBef>
            </a:pPr>
            <a:r>
              <a:rPr lang="en-US" b="1" dirty="0"/>
              <a:t>Because He said He would </a:t>
            </a:r>
          </a:p>
          <a:p>
            <a:pPr marL="0" indent="0">
              <a:buNone/>
            </a:pPr>
            <a:endParaRPr lang="en-US" dirty="0"/>
          </a:p>
          <a:p>
            <a:pPr marL="0" indent="0">
              <a:buNone/>
            </a:pPr>
            <a:endParaRPr lang="en-US" dirty="0"/>
          </a:p>
          <a:p>
            <a:endParaRPr lang="en-US" dirty="0"/>
          </a:p>
          <a:p>
            <a:endParaRPr lang="en-US" dirty="0"/>
          </a:p>
        </p:txBody>
      </p:sp>
      <p:sp>
        <p:nvSpPr>
          <p:cNvPr id="6" name="Content Placeholder 2">
            <a:extLst>
              <a:ext uri="{FF2B5EF4-FFF2-40B4-BE49-F238E27FC236}">
                <a16:creationId xmlns:a16="http://schemas.microsoft.com/office/drawing/2014/main" xmlns="" id="{B0C72754-9747-4EF4-A504-9DED33ADA9EB}"/>
              </a:ext>
            </a:extLst>
          </p:cNvPr>
          <p:cNvSpPr txBox="1">
            <a:spLocks/>
          </p:cNvSpPr>
          <p:nvPr/>
        </p:nvSpPr>
        <p:spPr>
          <a:xfrm>
            <a:off x="838200" y="4214193"/>
            <a:ext cx="10515600" cy="1676244"/>
          </a:xfrm>
          <a:prstGeom prst="rect">
            <a:avLst/>
          </a:prstGeom>
          <a:solidFill>
            <a:schemeClr val="accent1">
              <a:lumMod val="40000"/>
              <a:lumOff val="60000"/>
            </a:schemeClr>
          </a:solidFill>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dirty="0">
                <a:solidFill>
                  <a:srgbClr val="C00000"/>
                </a:solidFill>
                <a:latin typeface="Palatino Linotype" panose="02040502050505030304" pitchFamily="18" charset="0"/>
              </a:rPr>
              <a:t>Romans 12:19</a:t>
            </a:r>
            <a:endParaRPr lang="en-US" sz="3600" dirty="0">
              <a:solidFill>
                <a:srgbClr val="C00000"/>
              </a:solidFill>
            </a:endParaRPr>
          </a:p>
          <a:p>
            <a:pPr marL="0" indent="0">
              <a:buFont typeface="Arial" panose="020B0604020202020204" pitchFamily="34" charset="0"/>
              <a:buNone/>
            </a:pPr>
            <a:r>
              <a:rPr lang="en-US" dirty="0"/>
              <a:t>Beloved, never avenge yourselves, but leave it to the wrath of God, for it is written, “Vengeance is mine, I will repay, says the Lord.”</a:t>
            </a:r>
          </a:p>
        </p:txBody>
      </p:sp>
      <p:sp>
        <p:nvSpPr>
          <p:cNvPr id="7" name="Title 1">
            <a:extLst>
              <a:ext uri="{FF2B5EF4-FFF2-40B4-BE49-F238E27FC236}">
                <a16:creationId xmlns:a16="http://schemas.microsoft.com/office/drawing/2014/main" xmlns="" id="{C112C906-95CE-4E1A-895B-84BB4B9E7048}"/>
              </a:ext>
            </a:extLst>
          </p:cNvPr>
          <p:cNvSpPr txBox="1">
            <a:spLocks/>
          </p:cNvSpPr>
          <p:nvPr/>
        </p:nvSpPr>
        <p:spPr>
          <a:xfrm>
            <a:off x="668079" y="36874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b="1" dirty="0">
                <a:solidFill>
                  <a:srgbClr val="C00000"/>
                </a:solidFill>
                <a:latin typeface="Palatino Linotype" panose="02040502050505030304" pitchFamily="18" charset="0"/>
              </a:rPr>
              <a:t>Question:</a:t>
            </a:r>
            <a:endParaRPr lang="en-US" sz="4000" b="1" dirty="0"/>
          </a:p>
        </p:txBody>
      </p:sp>
    </p:spTree>
    <p:extLst>
      <p:ext uri="{BB962C8B-B14F-4D97-AF65-F5344CB8AC3E}">
        <p14:creationId xmlns:p14="http://schemas.microsoft.com/office/powerpoint/2010/main" val="4099907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6CF2B-C78A-4107-9829-3A84CCF3694F}"/>
              </a:ext>
            </a:extLst>
          </p:cNvPr>
          <p:cNvSpPr>
            <a:spLocks noGrp="1"/>
          </p:cNvSpPr>
          <p:nvPr>
            <p:ph type="title"/>
          </p:nvPr>
        </p:nvSpPr>
        <p:spPr/>
        <p:txBody>
          <a:bodyPr>
            <a:normAutofit/>
          </a:bodyPr>
          <a:lstStyle/>
          <a:p>
            <a:r>
              <a:rPr lang="en-US" sz="3600" b="1" dirty="0">
                <a:solidFill>
                  <a:srgbClr val="C00000"/>
                </a:solidFill>
                <a:latin typeface="Palatino Linotype" panose="02040502050505030304" pitchFamily="18" charset="0"/>
              </a:rPr>
              <a:t>However…</a:t>
            </a:r>
            <a:endParaRPr lang="en-US" sz="3600" dirty="0"/>
          </a:p>
        </p:txBody>
      </p:sp>
      <p:sp>
        <p:nvSpPr>
          <p:cNvPr id="3" name="Content Placeholder 2">
            <a:extLst>
              <a:ext uri="{FF2B5EF4-FFF2-40B4-BE49-F238E27FC236}">
                <a16:creationId xmlns:a16="http://schemas.microsoft.com/office/drawing/2014/main" xmlns="" id="{A546C147-2E83-4A2F-9BBD-04965B9ECAB1}"/>
              </a:ext>
            </a:extLst>
          </p:cNvPr>
          <p:cNvSpPr>
            <a:spLocks noGrp="1"/>
          </p:cNvSpPr>
          <p:nvPr>
            <p:ph idx="1"/>
          </p:nvPr>
        </p:nvSpPr>
        <p:spPr>
          <a:xfrm>
            <a:off x="838200" y="1424763"/>
            <a:ext cx="10515600" cy="4752200"/>
          </a:xfrm>
        </p:spPr>
        <p:txBody>
          <a:bodyPr/>
          <a:lstStyle/>
          <a:p>
            <a:r>
              <a:rPr lang="en-US" dirty="0"/>
              <a:t>We are to treat our enemies with kindness</a:t>
            </a:r>
          </a:p>
          <a:p>
            <a:pPr lvl="0"/>
            <a:r>
              <a:rPr lang="en-US" dirty="0">
                <a:solidFill>
                  <a:prstClr val="black"/>
                </a:solidFill>
              </a:rPr>
              <a:t>Their repentance must always be our foremost desire </a:t>
            </a:r>
          </a:p>
        </p:txBody>
      </p:sp>
    </p:spTree>
    <p:extLst>
      <p:ext uri="{BB962C8B-B14F-4D97-AF65-F5344CB8AC3E}">
        <p14:creationId xmlns:p14="http://schemas.microsoft.com/office/powerpoint/2010/main" val="1477017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C17A53-9C1C-46AB-8163-E73891550AC2}"/>
              </a:ext>
            </a:extLst>
          </p:cNvPr>
          <p:cNvSpPr>
            <a:spLocks noGrp="1"/>
          </p:cNvSpPr>
          <p:nvPr>
            <p:ph type="title"/>
          </p:nvPr>
        </p:nvSpPr>
        <p:spPr/>
        <p:txBody>
          <a:bodyPr/>
          <a:lstStyle/>
          <a:p>
            <a:r>
              <a:rPr lang="en-US" sz="3600" b="1" dirty="0">
                <a:solidFill>
                  <a:srgbClr val="C00000"/>
                </a:solidFill>
                <a:latin typeface="Palatino Linotype" panose="02040502050505030304" pitchFamily="18" charset="0"/>
              </a:rPr>
              <a:t>2 Peter 3:9</a:t>
            </a:r>
            <a:endParaRPr lang="en-US" dirty="0"/>
          </a:p>
        </p:txBody>
      </p:sp>
      <p:sp>
        <p:nvSpPr>
          <p:cNvPr id="3" name="Content Placeholder 2">
            <a:extLst>
              <a:ext uri="{FF2B5EF4-FFF2-40B4-BE49-F238E27FC236}">
                <a16:creationId xmlns:a16="http://schemas.microsoft.com/office/drawing/2014/main" xmlns="" id="{2390A920-338D-4579-87BF-2B8465B18782}"/>
              </a:ext>
            </a:extLst>
          </p:cNvPr>
          <p:cNvSpPr>
            <a:spLocks noGrp="1"/>
          </p:cNvSpPr>
          <p:nvPr>
            <p:ph idx="1"/>
          </p:nvPr>
        </p:nvSpPr>
        <p:spPr>
          <a:xfrm>
            <a:off x="838200" y="1488558"/>
            <a:ext cx="10515600" cy="4688405"/>
          </a:xfrm>
        </p:spPr>
        <p:txBody>
          <a:bodyPr/>
          <a:lstStyle/>
          <a:p>
            <a:pPr marL="0" indent="0">
              <a:buNone/>
            </a:pPr>
            <a:r>
              <a:rPr lang="en-US" dirty="0"/>
              <a:t>The Lord is not slow to fulfill his promise as some count slowness, but is patient toward you, not wishing that any should perish, but that all should reach repentance.</a:t>
            </a:r>
          </a:p>
        </p:txBody>
      </p:sp>
      <p:sp>
        <p:nvSpPr>
          <p:cNvPr id="4" name="Content Placeholder 2">
            <a:extLst>
              <a:ext uri="{FF2B5EF4-FFF2-40B4-BE49-F238E27FC236}">
                <a16:creationId xmlns:a16="http://schemas.microsoft.com/office/drawing/2014/main" xmlns="" id="{12D2A3CD-A841-4828-9958-D084B3370B62}"/>
              </a:ext>
            </a:extLst>
          </p:cNvPr>
          <p:cNvSpPr txBox="1">
            <a:spLocks/>
          </p:cNvSpPr>
          <p:nvPr/>
        </p:nvSpPr>
        <p:spPr>
          <a:xfrm>
            <a:off x="838200" y="4706660"/>
            <a:ext cx="10515600" cy="13255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As I live, declares the Lord </a:t>
            </a:r>
            <a:r>
              <a:rPr lang="en-US" cap="small" dirty="0"/>
              <a:t>God</a:t>
            </a:r>
            <a:r>
              <a:rPr lang="en-US" dirty="0"/>
              <a:t>, I have no pleasure in the death of the wicked, but that the wicked turn from his way and live; turn back, turn back from your evil ways, for why will you die, O house of Israel?</a:t>
            </a:r>
          </a:p>
        </p:txBody>
      </p:sp>
      <p:sp>
        <p:nvSpPr>
          <p:cNvPr id="5" name="Title 1">
            <a:extLst>
              <a:ext uri="{FF2B5EF4-FFF2-40B4-BE49-F238E27FC236}">
                <a16:creationId xmlns:a16="http://schemas.microsoft.com/office/drawing/2014/main" xmlns="" id="{34DD76A8-D641-4403-BECE-C6357603831F}"/>
              </a:ext>
            </a:extLst>
          </p:cNvPr>
          <p:cNvSpPr txBox="1">
            <a:spLocks/>
          </p:cNvSpPr>
          <p:nvPr/>
        </p:nvSpPr>
        <p:spPr>
          <a:xfrm>
            <a:off x="838200" y="366476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rgbClr val="C00000"/>
                </a:solidFill>
                <a:latin typeface="Palatino Linotype" panose="02040502050505030304" pitchFamily="18" charset="0"/>
              </a:rPr>
              <a:t>Ezekiel 33:1</a:t>
            </a:r>
            <a:endParaRPr lang="en-US" dirty="0"/>
          </a:p>
        </p:txBody>
      </p:sp>
    </p:spTree>
    <p:extLst>
      <p:ext uri="{BB962C8B-B14F-4D97-AF65-F5344CB8AC3E}">
        <p14:creationId xmlns:p14="http://schemas.microsoft.com/office/powerpoint/2010/main" val="1113389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6CF2B-C78A-4107-9829-3A84CCF3694F}"/>
              </a:ext>
            </a:extLst>
          </p:cNvPr>
          <p:cNvSpPr>
            <a:spLocks noGrp="1"/>
          </p:cNvSpPr>
          <p:nvPr>
            <p:ph type="title"/>
          </p:nvPr>
        </p:nvSpPr>
        <p:spPr/>
        <p:txBody>
          <a:bodyPr>
            <a:normAutofit/>
          </a:bodyPr>
          <a:lstStyle/>
          <a:p>
            <a:r>
              <a:rPr lang="en-US" sz="3600" b="1" dirty="0">
                <a:solidFill>
                  <a:srgbClr val="C00000"/>
                </a:solidFill>
                <a:latin typeface="Palatino Linotype" panose="02040502050505030304" pitchFamily="18" charset="0"/>
              </a:rPr>
              <a:t>However…</a:t>
            </a:r>
            <a:endParaRPr lang="en-US" sz="3600" dirty="0"/>
          </a:p>
        </p:txBody>
      </p:sp>
      <p:sp>
        <p:nvSpPr>
          <p:cNvPr id="3" name="Content Placeholder 2">
            <a:extLst>
              <a:ext uri="{FF2B5EF4-FFF2-40B4-BE49-F238E27FC236}">
                <a16:creationId xmlns:a16="http://schemas.microsoft.com/office/drawing/2014/main" xmlns="" id="{A546C147-2E83-4A2F-9BBD-04965B9ECAB1}"/>
              </a:ext>
            </a:extLst>
          </p:cNvPr>
          <p:cNvSpPr>
            <a:spLocks noGrp="1"/>
          </p:cNvSpPr>
          <p:nvPr>
            <p:ph idx="1"/>
          </p:nvPr>
        </p:nvSpPr>
        <p:spPr>
          <a:xfrm>
            <a:off x="838200" y="1424763"/>
            <a:ext cx="10515600" cy="4752200"/>
          </a:xfrm>
        </p:spPr>
        <p:txBody>
          <a:bodyPr/>
          <a:lstStyle/>
          <a:p>
            <a:r>
              <a:rPr lang="en-US" dirty="0"/>
              <a:t>We are to treat our enemies with kindness</a:t>
            </a:r>
          </a:p>
          <a:p>
            <a:pPr lvl="0"/>
            <a:r>
              <a:rPr lang="en-US" dirty="0">
                <a:solidFill>
                  <a:prstClr val="black"/>
                </a:solidFill>
              </a:rPr>
              <a:t>Their repentance must be our foremost desire </a:t>
            </a:r>
          </a:p>
          <a:p>
            <a:r>
              <a:rPr lang="en-US" dirty="0"/>
              <a:t>We must have the same standard for ourselves</a:t>
            </a:r>
          </a:p>
        </p:txBody>
      </p:sp>
    </p:spTree>
    <p:extLst>
      <p:ext uri="{BB962C8B-B14F-4D97-AF65-F5344CB8AC3E}">
        <p14:creationId xmlns:p14="http://schemas.microsoft.com/office/powerpoint/2010/main" val="22184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CF64F-3558-4EED-A512-FB3296C6236C}"/>
              </a:ext>
            </a:extLst>
          </p:cNvPr>
          <p:cNvSpPr>
            <a:spLocks noGrp="1"/>
          </p:cNvSpPr>
          <p:nvPr>
            <p:ph type="title"/>
          </p:nvPr>
        </p:nvSpPr>
        <p:spPr/>
        <p:txBody>
          <a:bodyPr/>
          <a:lstStyle/>
          <a:p>
            <a:r>
              <a:rPr lang="en-US" sz="3600" b="1" dirty="0">
                <a:solidFill>
                  <a:srgbClr val="C00000"/>
                </a:solidFill>
                <a:latin typeface="Palatino Linotype" panose="02040502050505030304" pitchFamily="18" charset="0"/>
              </a:rPr>
              <a:t>Psalm 7- Imprecation against himself </a:t>
            </a:r>
            <a:endParaRPr lang="en-US" dirty="0"/>
          </a:p>
        </p:txBody>
      </p:sp>
      <p:sp>
        <p:nvSpPr>
          <p:cNvPr id="3" name="Content Placeholder 2">
            <a:extLst>
              <a:ext uri="{FF2B5EF4-FFF2-40B4-BE49-F238E27FC236}">
                <a16:creationId xmlns:a16="http://schemas.microsoft.com/office/drawing/2014/main" xmlns="" id="{F10ED7AF-8F8A-4F84-B00A-009F7A8D4A4D}"/>
              </a:ext>
            </a:extLst>
          </p:cNvPr>
          <p:cNvSpPr>
            <a:spLocks noGrp="1"/>
          </p:cNvSpPr>
          <p:nvPr>
            <p:ph idx="1"/>
          </p:nvPr>
        </p:nvSpPr>
        <p:spPr>
          <a:xfrm>
            <a:off x="838200" y="1408181"/>
            <a:ext cx="10515600" cy="4439725"/>
          </a:xfrm>
        </p:spPr>
        <p:txBody>
          <a:bodyPr>
            <a:normAutofit/>
          </a:bodyPr>
          <a:lstStyle/>
          <a:p>
            <a:pPr marL="0" indent="0">
              <a:lnSpc>
                <a:spcPct val="100000"/>
              </a:lnSpc>
              <a:spcBef>
                <a:spcPts val="0"/>
              </a:spcBef>
              <a:buNone/>
            </a:pPr>
            <a:r>
              <a:rPr lang="en-US" i="1" dirty="0"/>
              <a:t>O </a:t>
            </a:r>
            <a:r>
              <a:rPr lang="en-US" i="1" cap="small" dirty="0"/>
              <a:t>Lord</a:t>
            </a:r>
            <a:r>
              <a:rPr lang="en-US" i="1" dirty="0"/>
              <a:t> my God, if I have done this,</a:t>
            </a:r>
            <a:br>
              <a:rPr lang="en-US" i="1" dirty="0"/>
            </a:br>
            <a:r>
              <a:rPr lang="en-US" i="1" dirty="0"/>
              <a:t>    if there is wrong in my hands,</a:t>
            </a:r>
            <a:br>
              <a:rPr lang="en-US" i="1" dirty="0"/>
            </a:br>
            <a:r>
              <a:rPr lang="en-US" i="1" dirty="0"/>
              <a:t>if I have repaid my friend with evil</a:t>
            </a:r>
            <a:br>
              <a:rPr lang="en-US" i="1" dirty="0"/>
            </a:br>
            <a:r>
              <a:rPr lang="en-US" i="1" dirty="0"/>
              <a:t>    or plundered my enemy without cause,</a:t>
            </a:r>
            <a:br>
              <a:rPr lang="en-US" i="1" dirty="0"/>
            </a:br>
            <a:r>
              <a:rPr lang="en-US" i="1" dirty="0"/>
              <a:t>let the enemy pursue my soul and overtake it,</a:t>
            </a:r>
            <a:br>
              <a:rPr lang="en-US" i="1" dirty="0"/>
            </a:br>
            <a:r>
              <a:rPr lang="en-US" i="1" dirty="0"/>
              <a:t>    and let him trample my life to the ground</a:t>
            </a:r>
            <a:br>
              <a:rPr lang="en-US" i="1" dirty="0"/>
            </a:br>
            <a:r>
              <a:rPr lang="en-US" i="1" dirty="0"/>
              <a:t>    and lay my glory in the dust. </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15185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7D337C-B346-46F8-810D-1B9D1B0A4531}"/>
              </a:ext>
            </a:extLst>
          </p:cNvPr>
          <p:cNvSpPr>
            <a:spLocks noGrp="1"/>
          </p:cNvSpPr>
          <p:nvPr>
            <p:ph type="title"/>
          </p:nvPr>
        </p:nvSpPr>
        <p:spPr/>
        <p:txBody>
          <a:bodyPr/>
          <a:lstStyle/>
          <a:p>
            <a:pPr lvl="0">
              <a:lnSpc>
                <a:spcPct val="100000"/>
              </a:lnSpc>
              <a:spcBef>
                <a:spcPts val="0"/>
              </a:spcBef>
              <a:defRPr/>
            </a:pPr>
            <a:r>
              <a:rPr lang="en-US" sz="3600" b="1" dirty="0">
                <a:solidFill>
                  <a:srgbClr val="C00000"/>
                </a:solidFill>
                <a:latin typeface="Palatino Linotype" panose="02040502050505030304" pitchFamily="18" charset="0"/>
              </a:rPr>
              <a:t>2 Thessalonians 1:6-10 </a:t>
            </a:r>
            <a:endParaRPr lang="en-US" b="1" dirty="0">
              <a:solidFill>
                <a:srgbClr val="C00000"/>
              </a:solidFill>
              <a:latin typeface="Calibri" panose="020F0502020204030204"/>
            </a:endParaRPr>
          </a:p>
        </p:txBody>
      </p:sp>
      <p:sp>
        <p:nvSpPr>
          <p:cNvPr id="3" name="Content Placeholder 2">
            <a:extLst>
              <a:ext uri="{FF2B5EF4-FFF2-40B4-BE49-F238E27FC236}">
                <a16:creationId xmlns:a16="http://schemas.microsoft.com/office/drawing/2014/main" xmlns="" id="{3771A99D-D047-48EF-84B0-DCA54BAC3973}"/>
              </a:ext>
            </a:extLst>
          </p:cNvPr>
          <p:cNvSpPr>
            <a:spLocks noGrp="1"/>
          </p:cNvSpPr>
          <p:nvPr>
            <p:ph idx="1"/>
          </p:nvPr>
        </p:nvSpPr>
        <p:spPr>
          <a:xfrm>
            <a:off x="838200" y="1498060"/>
            <a:ext cx="10515600" cy="4678903"/>
          </a:xfrm>
        </p:spPr>
        <p:txBody>
          <a:bodyPr/>
          <a:lstStyle/>
          <a:p>
            <a:pPr marL="0" indent="0">
              <a:buNone/>
            </a:pPr>
            <a:r>
              <a:rPr lang="en-US" dirty="0"/>
              <a:t>God considers it just to repay with affliction those who afflict you, and to grant relief to you who are afflicted as well as to us, when the Lord Jesus is revealed from heaven with his mighty angels in flaming fire, inflicting vengeance on those who do not know God and on those who do not obey the gospel of our Lord Jesus. They will suffer the punishment of eternal destruction, away from the presence of the Lord and from the glory of his might, when he comes on that day to be glorified in his saints…</a:t>
            </a:r>
          </a:p>
        </p:txBody>
      </p:sp>
    </p:spTree>
    <p:extLst>
      <p:ext uri="{BB962C8B-B14F-4D97-AF65-F5344CB8AC3E}">
        <p14:creationId xmlns:p14="http://schemas.microsoft.com/office/powerpoint/2010/main" val="3538545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8DA189-13EF-4868-9626-3A15D80110C6}"/>
              </a:ext>
            </a:extLst>
          </p:cNvPr>
          <p:cNvSpPr>
            <a:spLocks noGrp="1"/>
          </p:cNvSpPr>
          <p:nvPr>
            <p:ph type="title"/>
          </p:nvPr>
        </p:nvSpPr>
        <p:spPr/>
        <p:txBody>
          <a:bodyPr>
            <a:normAutofit/>
          </a:bodyPr>
          <a:lstStyle/>
          <a:p>
            <a:r>
              <a:rPr lang="en-US" sz="3600" b="1" dirty="0">
                <a:solidFill>
                  <a:srgbClr val="C00000"/>
                </a:solidFill>
                <a:latin typeface="Palatino Linotype" panose="02040502050505030304" pitchFamily="18" charset="0"/>
              </a:rPr>
              <a:t>Imprecatory Psalms </a:t>
            </a:r>
            <a:endParaRPr lang="en-US" sz="3600" dirty="0">
              <a:latin typeface="Palatino Linotype" panose="02040502050505030304" pitchFamily="18" charset="0"/>
            </a:endParaRPr>
          </a:p>
        </p:txBody>
      </p:sp>
      <p:sp>
        <p:nvSpPr>
          <p:cNvPr id="3" name="Content Placeholder 4">
            <a:extLst>
              <a:ext uri="{FF2B5EF4-FFF2-40B4-BE49-F238E27FC236}">
                <a16:creationId xmlns:a16="http://schemas.microsoft.com/office/drawing/2014/main" xmlns="" id="{577B735B-428A-4F1F-9B6A-4616833BE0B0}"/>
              </a:ext>
            </a:extLst>
          </p:cNvPr>
          <p:cNvSpPr>
            <a:spLocks noGrp="1"/>
          </p:cNvSpPr>
          <p:nvPr>
            <p:ph idx="1"/>
          </p:nvPr>
        </p:nvSpPr>
        <p:spPr>
          <a:xfrm>
            <a:off x="838200" y="1444487"/>
            <a:ext cx="10611678" cy="5225254"/>
          </a:xfrm>
        </p:spPr>
        <p:txBody>
          <a:bodyPr>
            <a:normAutofit/>
          </a:bodyPr>
          <a:lstStyle/>
          <a:p>
            <a:pPr marL="0" indent="0">
              <a:buNone/>
            </a:pPr>
            <a:r>
              <a:rPr lang="en-US" dirty="0"/>
              <a:t>Psalms where the author calls upon God to bring judgment/calamity/curses upon his enemies</a:t>
            </a:r>
          </a:p>
          <a:p>
            <a:endParaRPr lang="en-US" sz="2400" dirty="0"/>
          </a:p>
          <a:p>
            <a:endParaRPr lang="en-US" sz="2400" dirty="0"/>
          </a:p>
        </p:txBody>
      </p:sp>
    </p:spTree>
    <p:extLst>
      <p:ext uri="{BB962C8B-B14F-4D97-AF65-F5344CB8AC3E}">
        <p14:creationId xmlns:p14="http://schemas.microsoft.com/office/powerpoint/2010/main" val="115910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CF64F-3558-4EED-A512-FB3296C6236C}"/>
              </a:ext>
            </a:extLst>
          </p:cNvPr>
          <p:cNvSpPr>
            <a:spLocks noGrp="1"/>
          </p:cNvSpPr>
          <p:nvPr>
            <p:ph type="title"/>
          </p:nvPr>
        </p:nvSpPr>
        <p:spPr/>
        <p:txBody>
          <a:bodyPr/>
          <a:lstStyle/>
          <a:p>
            <a:r>
              <a:rPr lang="en-US" sz="3600" b="1" dirty="0">
                <a:solidFill>
                  <a:srgbClr val="C00000"/>
                </a:solidFill>
                <a:latin typeface="Palatino Linotype" panose="02040502050505030304" pitchFamily="18" charset="0"/>
              </a:rPr>
              <a:t>What’s the context? </a:t>
            </a:r>
            <a:endParaRPr lang="en-US" dirty="0"/>
          </a:p>
        </p:txBody>
      </p:sp>
      <p:sp>
        <p:nvSpPr>
          <p:cNvPr id="3" name="Content Placeholder 2">
            <a:extLst>
              <a:ext uri="{FF2B5EF4-FFF2-40B4-BE49-F238E27FC236}">
                <a16:creationId xmlns:a16="http://schemas.microsoft.com/office/drawing/2014/main" xmlns="" id="{F10ED7AF-8F8A-4F84-B00A-009F7A8D4A4D}"/>
              </a:ext>
            </a:extLst>
          </p:cNvPr>
          <p:cNvSpPr>
            <a:spLocks noGrp="1"/>
          </p:cNvSpPr>
          <p:nvPr>
            <p:ph idx="1"/>
          </p:nvPr>
        </p:nvSpPr>
        <p:spPr>
          <a:xfrm>
            <a:off x="838200" y="1408182"/>
            <a:ext cx="10515600" cy="2806010"/>
          </a:xfrm>
        </p:spPr>
        <p:txBody>
          <a:bodyPr/>
          <a:lstStyle/>
          <a:p>
            <a:pPr>
              <a:lnSpc>
                <a:spcPct val="100000"/>
              </a:lnSpc>
              <a:spcBef>
                <a:spcPts val="0"/>
              </a:spcBef>
            </a:pPr>
            <a:r>
              <a:rPr lang="en-US" dirty="0"/>
              <a:t>God’s covenant people</a:t>
            </a:r>
          </a:p>
          <a:p>
            <a:pPr>
              <a:lnSpc>
                <a:spcPct val="100000"/>
              </a:lnSpc>
              <a:spcBef>
                <a:spcPts val="0"/>
              </a:spcBef>
            </a:pPr>
            <a:r>
              <a:rPr lang="en-US" dirty="0"/>
              <a:t>Being persecuted </a:t>
            </a:r>
          </a:p>
          <a:p>
            <a:pPr>
              <a:lnSpc>
                <a:spcPct val="100000"/>
              </a:lnSpc>
              <a:spcBef>
                <a:spcPts val="0"/>
              </a:spcBef>
            </a:pPr>
            <a:r>
              <a:rPr lang="en-US" dirty="0"/>
              <a:t>Praying to God as the judge</a:t>
            </a:r>
          </a:p>
          <a:p>
            <a:pPr>
              <a:lnSpc>
                <a:spcPct val="100000"/>
              </a:lnSpc>
              <a:spcBef>
                <a:spcPts val="0"/>
              </a:spcBef>
            </a:pPr>
            <a:r>
              <a:rPr lang="en-US" dirty="0"/>
              <a:t>To bring judgment on unrepentant sinners </a:t>
            </a:r>
          </a:p>
          <a:p>
            <a:pPr>
              <a:lnSpc>
                <a:spcPct val="100000"/>
              </a:lnSpc>
              <a:spcBef>
                <a:spcPts val="0"/>
              </a:spcBef>
            </a:pPr>
            <a:r>
              <a:rPr lang="en-US" dirty="0"/>
              <a:t>Because He said He would </a:t>
            </a:r>
          </a:p>
          <a:p>
            <a:pPr marL="0" indent="0">
              <a:buNone/>
            </a:pP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2314825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CF64F-3558-4EED-A512-FB3296C6236C}"/>
              </a:ext>
            </a:extLst>
          </p:cNvPr>
          <p:cNvSpPr>
            <a:spLocks noGrp="1"/>
          </p:cNvSpPr>
          <p:nvPr>
            <p:ph type="title"/>
          </p:nvPr>
        </p:nvSpPr>
        <p:spPr/>
        <p:txBody>
          <a:bodyPr/>
          <a:lstStyle/>
          <a:p>
            <a:r>
              <a:rPr lang="en-US" sz="3600" b="1" dirty="0">
                <a:solidFill>
                  <a:srgbClr val="C00000"/>
                </a:solidFill>
                <a:latin typeface="Palatino Linotype" panose="02040502050505030304" pitchFamily="18" charset="0"/>
              </a:rPr>
              <a:t>What’s the context? </a:t>
            </a:r>
            <a:endParaRPr lang="en-US" dirty="0"/>
          </a:p>
        </p:txBody>
      </p:sp>
      <p:sp>
        <p:nvSpPr>
          <p:cNvPr id="3" name="Content Placeholder 2">
            <a:extLst>
              <a:ext uri="{FF2B5EF4-FFF2-40B4-BE49-F238E27FC236}">
                <a16:creationId xmlns:a16="http://schemas.microsoft.com/office/drawing/2014/main" xmlns="" id="{F10ED7AF-8F8A-4F84-B00A-009F7A8D4A4D}"/>
              </a:ext>
            </a:extLst>
          </p:cNvPr>
          <p:cNvSpPr>
            <a:spLocks noGrp="1"/>
          </p:cNvSpPr>
          <p:nvPr>
            <p:ph idx="1"/>
          </p:nvPr>
        </p:nvSpPr>
        <p:spPr>
          <a:xfrm>
            <a:off x="838200" y="1408182"/>
            <a:ext cx="10515600" cy="2806010"/>
          </a:xfrm>
        </p:spPr>
        <p:txBody>
          <a:bodyPr/>
          <a:lstStyle/>
          <a:p>
            <a:pPr>
              <a:lnSpc>
                <a:spcPct val="100000"/>
              </a:lnSpc>
              <a:spcBef>
                <a:spcPts val="0"/>
              </a:spcBef>
            </a:pPr>
            <a:r>
              <a:rPr lang="en-US" dirty="0"/>
              <a:t>God’s covenant people</a:t>
            </a:r>
          </a:p>
          <a:p>
            <a:pPr>
              <a:lnSpc>
                <a:spcPct val="100000"/>
              </a:lnSpc>
              <a:spcBef>
                <a:spcPts val="0"/>
              </a:spcBef>
            </a:pPr>
            <a:r>
              <a:rPr lang="en-US" dirty="0"/>
              <a:t>Being persecuted </a:t>
            </a:r>
          </a:p>
          <a:p>
            <a:pPr>
              <a:lnSpc>
                <a:spcPct val="100000"/>
              </a:lnSpc>
              <a:spcBef>
                <a:spcPts val="0"/>
              </a:spcBef>
            </a:pPr>
            <a:r>
              <a:rPr lang="en-US" dirty="0"/>
              <a:t>Praying to God as the judge</a:t>
            </a:r>
          </a:p>
          <a:p>
            <a:pPr>
              <a:lnSpc>
                <a:spcPct val="100000"/>
              </a:lnSpc>
              <a:spcBef>
                <a:spcPts val="0"/>
              </a:spcBef>
            </a:pPr>
            <a:r>
              <a:rPr lang="en-US" dirty="0"/>
              <a:t>To bring judgment on unrepentant sinners </a:t>
            </a:r>
          </a:p>
          <a:p>
            <a:pPr>
              <a:lnSpc>
                <a:spcPct val="100000"/>
              </a:lnSpc>
              <a:spcBef>
                <a:spcPts val="0"/>
              </a:spcBef>
            </a:pPr>
            <a:r>
              <a:rPr lang="en-US" dirty="0"/>
              <a:t>Because He said He would </a:t>
            </a:r>
          </a:p>
          <a:p>
            <a:pPr>
              <a:lnSpc>
                <a:spcPct val="100000"/>
              </a:lnSpc>
              <a:spcBef>
                <a:spcPts val="0"/>
              </a:spcBef>
            </a:pPr>
            <a:endParaRPr lang="en-US" dirty="0"/>
          </a:p>
          <a:p>
            <a:pPr marL="0" indent="0">
              <a:buNone/>
            </a:pPr>
            <a:endParaRPr lang="en-US" dirty="0"/>
          </a:p>
          <a:p>
            <a:pPr marL="0" indent="0">
              <a:buNone/>
            </a:pPr>
            <a:endParaRPr lang="en-US" dirty="0"/>
          </a:p>
          <a:p>
            <a:endParaRPr lang="en-US" dirty="0"/>
          </a:p>
          <a:p>
            <a:endParaRPr lang="en-US" dirty="0"/>
          </a:p>
        </p:txBody>
      </p:sp>
      <p:sp>
        <p:nvSpPr>
          <p:cNvPr id="4" name="TextBox 3">
            <a:extLst>
              <a:ext uri="{FF2B5EF4-FFF2-40B4-BE49-F238E27FC236}">
                <a16:creationId xmlns:a16="http://schemas.microsoft.com/office/drawing/2014/main" xmlns="" id="{7BCEB248-1331-478F-90BD-6865DF450DBF}"/>
              </a:ext>
            </a:extLst>
          </p:cNvPr>
          <p:cNvSpPr txBox="1"/>
          <p:nvPr/>
        </p:nvSpPr>
        <p:spPr>
          <a:xfrm>
            <a:off x="838200" y="3907693"/>
            <a:ext cx="10515600" cy="227754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panose="020F0502020204030204"/>
                <a:ea typeface="+mn-ea"/>
                <a:cs typeface="+mn-cs"/>
              </a:rPr>
              <a:t>1.) Are the Psalmists taking their own vengeance? </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panose="020F0502020204030204"/>
                <a:ea typeface="+mn-ea"/>
                <a:cs typeface="+mn-cs"/>
              </a:rPr>
              <a:t>2.) Do the Psalmists lack mercy and love toward their enemies? </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panose="020F0502020204030204"/>
                <a:ea typeface="+mn-ea"/>
                <a:cs typeface="+mn-cs"/>
              </a:rPr>
              <a:t>3.) Are the Psalmists trying to hide their emotions or requests?</a:t>
            </a:r>
          </a:p>
          <a:p>
            <a:pPr marL="0" marR="0" lvl="0" indent="0" algn="l" defTabSz="914400" rtl="0" eaLnBrk="1" fontAlgn="auto" latinLnBrk="0" hangingPunct="1">
              <a:lnSpc>
                <a:spcPct val="100000"/>
              </a:lnSpc>
              <a:spcBef>
                <a:spcPts val="0"/>
              </a:spcBef>
              <a:spcAft>
                <a:spcPts val="1200"/>
              </a:spcAft>
              <a:buClrTx/>
              <a:buSzTx/>
              <a:buFontTx/>
              <a:buNone/>
              <a:tabLst/>
              <a:defRPr/>
            </a:pPr>
            <a:r>
              <a:rPr kumimoji="0" lang="en-US" sz="2800" b="1" i="0" u="none" strike="noStrike" kern="1200" cap="none" spc="0" normalizeH="0" baseline="0" noProof="0" dirty="0">
                <a:ln>
                  <a:noFill/>
                </a:ln>
                <a:solidFill>
                  <a:srgbClr val="C00000"/>
                </a:solidFill>
                <a:effectLst/>
                <a:uLnTx/>
                <a:uFillTx/>
                <a:latin typeface="Calibri" panose="020F0502020204030204"/>
                <a:ea typeface="+mn-ea"/>
                <a:cs typeface="+mn-cs"/>
              </a:rPr>
              <a:t>4.) Are the requests only motivated by self-interest?   </a:t>
            </a:r>
          </a:p>
        </p:txBody>
      </p:sp>
    </p:spTree>
    <p:extLst>
      <p:ext uri="{BB962C8B-B14F-4D97-AF65-F5344CB8AC3E}">
        <p14:creationId xmlns:p14="http://schemas.microsoft.com/office/powerpoint/2010/main" val="1357698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lstStyle/>
          <a:p>
            <a:r>
              <a:rPr lang="en-US" sz="3600" b="1" dirty="0">
                <a:solidFill>
                  <a:srgbClr val="C00000"/>
                </a:solidFill>
                <a:latin typeface="Palatino Linotype" panose="02040502050505030304" pitchFamily="18" charset="0"/>
              </a:rPr>
              <a:t>Common Explanations </a:t>
            </a:r>
            <a:endParaRPr lang="en-US" dirty="0"/>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1825625"/>
            <a:ext cx="10515600" cy="3169456"/>
          </a:xfrm>
        </p:spPr>
        <p:txBody>
          <a:bodyPr/>
          <a:lstStyle/>
          <a:p>
            <a:r>
              <a:rPr lang="en-US" dirty="0"/>
              <a:t>That’s just for the Old Testament/Old Covenant</a:t>
            </a:r>
          </a:p>
        </p:txBody>
      </p:sp>
    </p:spTree>
    <p:extLst>
      <p:ext uri="{BB962C8B-B14F-4D97-AF65-F5344CB8AC3E}">
        <p14:creationId xmlns:p14="http://schemas.microsoft.com/office/powerpoint/2010/main" val="2929396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quotes these Psalms: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a:t>
            </a:r>
            <a:r>
              <a:rPr lang="en-US" i="1" dirty="0"/>
              <a:t>May his camp become desolate,</a:t>
            </a:r>
            <a:br>
              <a:rPr lang="en-US" i="1" dirty="0"/>
            </a:br>
            <a:r>
              <a:rPr lang="en-US" i="1" dirty="0"/>
              <a:t>    and let there be no one to dwell in it’; </a:t>
            </a:r>
            <a:r>
              <a:rPr lang="en-US" b="1" i="1" dirty="0">
                <a:solidFill>
                  <a:srgbClr val="C00000"/>
                </a:solidFill>
              </a:rPr>
              <a:t>[Psalm 69]</a:t>
            </a:r>
          </a:p>
          <a:p>
            <a:pPr marL="0" indent="0">
              <a:buNone/>
            </a:pPr>
            <a:r>
              <a:rPr lang="en-US" dirty="0"/>
              <a:t>	and</a:t>
            </a:r>
          </a:p>
          <a:p>
            <a:pPr marL="0" indent="0">
              <a:buNone/>
            </a:pPr>
            <a:r>
              <a:rPr lang="en-US" i="1" dirty="0"/>
              <a:t>“‘Let another take his office.’ </a:t>
            </a:r>
            <a:r>
              <a:rPr lang="en-US" b="1" i="1" dirty="0">
                <a:solidFill>
                  <a:srgbClr val="C00000"/>
                </a:solidFill>
              </a:rPr>
              <a:t>[Psalm 109]</a:t>
            </a:r>
          </a:p>
          <a:p>
            <a:pPr marL="0" indent="0">
              <a:buNone/>
            </a:pPr>
            <a:endParaRPr lang="en-US" dirty="0"/>
          </a:p>
          <a:p>
            <a:endParaRPr lang="en-US" dirty="0"/>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Acts 1</a:t>
            </a:r>
          </a:p>
        </p:txBody>
      </p:sp>
    </p:spTree>
    <p:extLst>
      <p:ext uri="{BB962C8B-B14F-4D97-AF65-F5344CB8AC3E}">
        <p14:creationId xmlns:p14="http://schemas.microsoft.com/office/powerpoint/2010/main" val="2085814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quotes these Psalms: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i="1" dirty="0"/>
              <a:t>“Their throat is an open grave;</a:t>
            </a:r>
            <a:br>
              <a:rPr lang="en-US" i="1" dirty="0"/>
            </a:br>
            <a:r>
              <a:rPr lang="en-US" i="1" dirty="0"/>
              <a:t>    they use their tongues to deceive.” </a:t>
            </a:r>
            <a:r>
              <a:rPr lang="en-US" b="1" dirty="0">
                <a:solidFill>
                  <a:srgbClr val="C00000"/>
                </a:solidFill>
              </a:rPr>
              <a:t>[Psalm 5]</a:t>
            </a:r>
            <a:r>
              <a:rPr lang="en-US" i="1" dirty="0"/>
              <a:t/>
            </a:r>
            <a:br>
              <a:rPr lang="en-US" i="1" dirty="0"/>
            </a:br>
            <a:r>
              <a:rPr lang="en-US" i="1" dirty="0"/>
              <a:t>“The venom of asps is under their lips.” </a:t>
            </a:r>
            <a:r>
              <a:rPr lang="en-US" b="1" dirty="0">
                <a:solidFill>
                  <a:srgbClr val="C00000"/>
                </a:solidFill>
              </a:rPr>
              <a:t>[Psalm 140]</a:t>
            </a:r>
            <a:r>
              <a:rPr lang="en-US" i="1" dirty="0"/>
              <a:t/>
            </a:r>
            <a:br>
              <a:rPr lang="en-US" i="1" dirty="0"/>
            </a:br>
            <a:r>
              <a:rPr lang="en-US" i="1" dirty="0"/>
              <a:t>“Their mouth is full of curses and bitterness.” </a:t>
            </a:r>
            <a:r>
              <a:rPr lang="en-US" b="1" dirty="0">
                <a:solidFill>
                  <a:srgbClr val="C00000"/>
                </a:solidFill>
              </a:rPr>
              <a:t>[Psalm 10]</a:t>
            </a:r>
            <a:r>
              <a:rPr lang="en-US" i="1" dirty="0"/>
              <a:t/>
            </a:r>
            <a:br>
              <a:rPr lang="en-US" i="1" dirty="0"/>
            </a:br>
            <a:endParaRPr lang="en-US" dirty="0"/>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Romans 3</a:t>
            </a:r>
          </a:p>
        </p:txBody>
      </p:sp>
    </p:spTree>
    <p:extLst>
      <p:ext uri="{BB962C8B-B14F-4D97-AF65-F5344CB8AC3E}">
        <p14:creationId xmlns:p14="http://schemas.microsoft.com/office/powerpoint/2010/main" val="330139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B09AEE-FFCB-4AC7-9715-FBFCD7E85795}"/>
              </a:ext>
            </a:extLst>
          </p:cNvPr>
          <p:cNvSpPr>
            <a:spLocks noGrp="1"/>
          </p:cNvSpPr>
          <p:nvPr>
            <p:ph type="title"/>
          </p:nvPr>
        </p:nvSpPr>
        <p:spPr/>
        <p:txBody>
          <a:bodyPr>
            <a:normAutofit/>
          </a:bodyPr>
          <a:lstStyle/>
          <a:p>
            <a:r>
              <a:rPr lang="en-US" sz="3600" dirty="0"/>
              <a:t>The New Testament quotes these Psalms:</a:t>
            </a:r>
          </a:p>
        </p:txBody>
      </p:sp>
      <p:sp>
        <p:nvSpPr>
          <p:cNvPr id="3" name="Content Placeholder 2">
            <a:extLst>
              <a:ext uri="{FF2B5EF4-FFF2-40B4-BE49-F238E27FC236}">
                <a16:creationId xmlns:a16="http://schemas.microsoft.com/office/drawing/2014/main" xmlns="" id="{CCC02385-65D0-48EC-99FA-AA1710C4623E}"/>
              </a:ext>
            </a:extLst>
          </p:cNvPr>
          <p:cNvSpPr>
            <a:spLocks noGrp="1"/>
          </p:cNvSpPr>
          <p:nvPr>
            <p:ph idx="1"/>
          </p:nvPr>
        </p:nvSpPr>
        <p:spPr>
          <a:xfrm>
            <a:off x="838200" y="2169993"/>
            <a:ext cx="10515600" cy="4531058"/>
          </a:xfrm>
        </p:spPr>
        <p:txBody>
          <a:bodyPr>
            <a:normAutofit/>
          </a:bodyPr>
          <a:lstStyle/>
          <a:p>
            <a:pPr marL="0" indent="0">
              <a:buNone/>
            </a:pPr>
            <a:r>
              <a:rPr lang="en-US" dirty="0"/>
              <a:t>The elect obtained it, but the rest were hardened</a:t>
            </a:r>
          </a:p>
          <a:p>
            <a:pPr marL="0" indent="0">
              <a:buNone/>
            </a:pPr>
            <a:r>
              <a:rPr lang="en-US" dirty="0"/>
              <a:t>…</a:t>
            </a:r>
          </a:p>
          <a:p>
            <a:pPr marL="0" indent="0">
              <a:buNone/>
            </a:pPr>
            <a:r>
              <a:rPr lang="en-US" dirty="0"/>
              <a:t>And David says,</a:t>
            </a:r>
          </a:p>
          <a:p>
            <a:pPr marL="0" indent="0">
              <a:buNone/>
            </a:pPr>
            <a:r>
              <a:rPr lang="en-US" dirty="0"/>
              <a:t>“</a:t>
            </a:r>
            <a:r>
              <a:rPr lang="en-US" i="1" dirty="0"/>
              <a:t>Let their table become a snare and a trap,</a:t>
            </a:r>
            <a:br>
              <a:rPr lang="en-US" i="1" dirty="0"/>
            </a:br>
            <a:r>
              <a:rPr lang="en-US" i="1" dirty="0"/>
              <a:t>    a stumbling block and a retribution for them;</a:t>
            </a:r>
            <a:br>
              <a:rPr lang="en-US" i="1" dirty="0"/>
            </a:br>
            <a:r>
              <a:rPr lang="en-US" i="1" dirty="0"/>
              <a:t>let their eyes be darkened so that they cannot see,</a:t>
            </a:r>
            <a:br>
              <a:rPr lang="en-US" i="1" dirty="0"/>
            </a:br>
            <a:r>
              <a:rPr lang="en-US" i="1" dirty="0"/>
              <a:t>    and bend their backs forever.” </a:t>
            </a:r>
            <a:r>
              <a:rPr lang="en-US" b="1" dirty="0">
                <a:solidFill>
                  <a:srgbClr val="C00000"/>
                </a:solidFill>
              </a:rPr>
              <a:t>[Psalm 69]</a:t>
            </a:r>
          </a:p>
        </p:txBody>
      </p:sp>
      <p:sp>
        <p:nvSpPr>
          <p:cNvPr id="4" name="TextBox 3">
            <a:extLst>
              <a:ext uri="{FF2B5EF4-FFF2-40B4-BE49-F238E27FC236}">
                <a16:creationId xmlns:a16="http://schemas.microsoft.com/office/drawing/2014/main" xmlns="" id="{13319B96-17CE-4EBB-92D9-36D86E93A83E}"/>
              </a:ext>
            </a:extLst>
          </p:cNvPr>
          <p:cNvSpPr txBox="1"/>
          <p:nvPr/>
        </p:nvSpPr>
        <p:spPr>
          <a:xfrm>
            <a:off x="838200" y="1585218"/>
            <a:ext cx="5043985"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C00000"/>
                </a:solidFill>
                <a:effectLst/>
                <a:uLnTx/>
                <a:uFillTx/>
                <a:latin typeface="Calibri" panose="020F0502020204030204"/>
                <a:ea typeface="+mn-ea"/>
                <a:cs typeface="+mn-cs"/>
              </a:rPr>
              <a:t>Romans 11</a:t>
            </a:r>
          </a:p>
        </p:txBody>
      </p:sp>
    </p:spTree>
    <p:extLst>
      <p:ext uri="{BB962C8B-B14F-4D97-AF65-F5344CB8AC3E}">
        <p14:creationId xmlns:p14="http://schemas.microsoft.com/office/powerpoint/2010/main" val="173549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4CF64F-3558-4EED-A512-FB3296C6236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10ED7AF-8F8A-4F84-B00A-009F7A8D4A4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57806935"/>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4687</TotalTime>
  <Words>874</Words>
  <Application>Microsoft Macintosh PowerPoint</Application>
  <PresentationFormat>Widescreen</PresentationFormat>
  <Paragraphs>101</Paragraphs>
  <Slides>19</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Bahnschrift SemiBold</vt:lpstr>
      <vt:lpstr>Calibri</vt:lpstr>
      <vt:lpstr>Calibri Light</vt:lpstr>
      <vt:lpstr>Palatino Linotype</vt:lpstr>
      <vt:lpstr>1_Office Theme</vt:lpstr>
      <vt:lpstr>“All Scripture    is…Profitable”</vt:lpstr>
      <vt:lpstr>Imprecatory Psalms </vt:lpstr>
      <vt:lpstr>What’s the context? </vt:lpstr>
      <vt:lpstr>What’s the context? </vt:lpstr>
      <vt:lpstr>Common Explanations </vt:lpstr>
      <vt:lpstr>The New Testament quotes these Psalms:</vt:lpstr>
      <vt:lpstr>The New Testament quotes these Psalms:</vt:lpstr>
      <vt:lpstr>The New Testament quotes these Psalms:</vt:lpstr>
      <vt:lpstr>PowerPoint Presentation</vt:lpstr>
      <vt:lpstr>The New Testament has imprecations:</vt:lpstr>
      <vt:lpstr>The New Testament has imprecations:</vt:lpstr>
      <vt:lpstr>The New Testament has imprecations:</vt:lpstr>
      <vt:lpstr>The New Testament has imprecations:</vt:lpstr>
      <vt:lpstr>Can we pray imprecations today? </vt:lpstr>
      <vt:lpstr>However…</vt:lpstr>
      <vt:lpstr>2 Peter 3:9</vt:lpstr>
      <vt:lpstr>However…</vt:lpstr>
      <vt:lpstr>Psalm 7- Imprecation against himself </vt:lpstr>
      <vt:lpstr>2 Thessalonians 1:6-10 </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Pickup</dc:creator>
  <cp:lastModifiedBy>Steve Patton</cp:lastModifiedBy>
  <cp:revision>29</cp:revision>
  <dcterms:created xsi:type="dcterms:W3CDTF">2018-08-22T18:01:42Z</dcterms:created>
  <dcterms:modified xsi:type="dcterms:W3CDTF">2018-08-26T15:12:51Z</dcterms:modified>
</cp:coreProperties>
</file>