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lvl1pPr defTabSz="457200">
      <a:defRPr>
        <a:latin typeface="+mj-lt"/>
        <a:ea typeface="+mj-ea"/>
        <a:cs typeface="+mj-cs"/>
        <a:sym typeface="Helvetica"/>
      </a:defRPr>
    </a:lvl1pPr>
    <a:lvl2pPr defTabSz="457200">
      <a:defRPr>
        <a:latin typeface="+mj-lt"/>
        <a:ea typeface="+mj-ea"/>
        <a:cs typeface="+mj-cs"/>
        <a:sym typeface="Helvetica"/>
      </a:defRPr>
    </a:lvl2pPr>
    <a:lvl3pPr defTabSz="457200">
      <a:defRPr>
        <a:latin typeface="+mj-lt"/>
        <a:ea typeface="+mj-ea"/>
        <a:cs typeface="+mj-cs"/>
        <a:sym typeface="Helvetica"/>
      </a:defRPr>
    </a:lvl3pPr>
    <a:lvl4pPr defTabSz="457200">
      <a:defRPr>
        <a:latin typeface="+mj-lt"/>
        <a:ea typeface="+mj-ea"/>
        <a:cs typeface="+mj-cs"/>
        <a:sym typeface="Helvetica"/>
      </a:defRPr>
    </a:lvl4pPr>
    <a:lvl5pPr defTabSz="457200">
      <a:defRPr>
        <a:latin typeface="+mj-lt"/>
        <a:ea typeface="+mj-ea"/>
        <a:cs typeface="+mj-cs"/>
        <a:sym typeface="Helvetica"/>
      </a:defRPr>
    </a:lvl5pPr>
    <a:lvl6pPr defTabSz="457200">
      <a:defRPr>
        <a:latin typeface="+mj-lt"/>
        <a:ea typeface="+mj-ea"/>
        <a:cs typeface="+mj-cs"/>
        <a:sym typeface="Helvetica"/>
      </a:defRPr>
    </a:lvl6pPr>
    <a:lvl7pPr defTabSz="457200">
      <a:defRPr>
        <a:latin typeface="+mj-lt"/>
        <a:ea typeface="+mj-ea"/>
        <a:cs typeface="+mj-cs"/>
        <a:sym typeface="Helvetica"/>
      </a:defRPr>
    </a:lvl7pPr>
    <a:lvl8pPr defTabSz="457200">
      <a:defRPr>
        <a:latin typeface="+mj-lt"/>
        <a:ea typeface="+mj-ea"/>
        <a:cs typeface="+mj-cs"/>
        <a:sym typeface="Helvetica"/>
      </a:defRPr>
    </a:lvl8pPr>
    <a:lvl9pPr defTabSz="457200">
      <a:defRPr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5D8CA"/>
          </a:solidFill>
        </a:fill>
      </a:tcStyle>
    </a:wholeTbl>
    <a:band2H>
      <a:tcTxStyle/>
      <a:tcStyle>
        <a:tcBdr/>
        <a:fill>
          <a:solidFill>
            <a:srgbClr val="FAEC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48312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8D0CD"/>
          </a:solidFill>
        </a:fill>
      </a:tcStyle>
    </a:wholeTbl>
    <a:band2H>
      <a:tcTxStyle/>
      <a:tcStyle>
        <a:tcBdr/>
        <a:fill>
          <a:solidFill>
            <a:srgbClr val="EDE9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65640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DFD9"/>
          </a:solidFill>
        </a:fill>
      </a:tcStyle>
    </a:wholeTbl>
    <a:band2H>
      <a:tcTxStyle/>
      <a:tcStyle>
        <a:tcBdr/>
        <a:fill>
          <a:solidFill>
            <a:srgbClr val="EEF0ED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4A088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48312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8000" spc="-5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100050" y="4455619"/>
            <a:ext cx="10058401" cy="2402382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Click to edit Master subtitle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Shape 14"/>
          <p:cNvSpPr/>
          <p:nvPr/>
        </p:nvSpPr>
        <p:spPr>
          <a:xfrm>
            <a:off x="1207656" y="4343400"/>
            <a:ext cx="9875523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1722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838200" y="414777"/>
            <a:ext cx="7734300" cy="644322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1" cy="4325112"/>
          </a:xfrm>
          <a:prstGeom prst="rect">
            <a:avLst/>
          </a:prstGeom>
        </p:spPr>
        <p:txBody>
          <a:bodyPr/>
          <a:lstStyle>
            <a:lvl1pPr>
              <a:defRPr sz="8000">
                <a:solidFill>
                  <a:srgbClr val="262626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8000" spc="-50">
                <a:solidFill>
                  <a:srgbClr val="262626"/>
                </a:solidFill>
              </a:rP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1" cy="2404873"/>
          </a:xfrm>
          <a:prstGeom prst="rect">
            <a:avLst/>
          </a:prstGeom>
        </p:spPr>
        <p:txBody>
          <a:bodyPr lIns="45718" tIns="45718" rIns="45718" bIns="45718"/>
          <a:lstStyle>
            <a:lvl1pPr marL="0" indent="0">
              <a:buClrTx/>
              <a:buSzTx/>
              <a:buFontTx/>
              <a:buNone/>
              <a:defRPr sz="2400" cap="all" spc="200">
                <a:solidFill>
                  <a:srgbClr val="637052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2400" cap="all" spc="200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5" name="Shape 25"/>
          <p:cNvSpPr/>
          <p:nvPr/>
        </p:nvSpPr>
        <p:spPr>
          <a:xfrm>
            <a:off x="1207656" y="4343400"/>
            <a:ext cx="9875523" cy="0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28" name="Shape 28"/>
          <p:cNvSpPr>
            <a:spLocks noGrp="1"/>
          </p:cNvSpPr>
          <p:nvPr>
            <p:ph type="body" idx="1"/>
          </p:nvPr>
        </p:nvSpPr>
        <p:spPr>
          <a:xfrm>
            <a:off x="1097277" y="1845734"/>
            <a:ext cx="4937762" cy="501226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4937760" cy="953668"/>
          </a:xfrm>
          <a:prstGeom prst="rect">
            <a:avLst/>
          </a:prstGeom>
        </p:spPr>
        <p:txBody>
          <a:bodyPr lIns="45718" tIns="45718" rIns="45718" bIns="45718" anchor="ctr"/>
          <a:lstStyle>
            <a:lvl1pPr marL="0" indent="0">
              <a:buClrTx/>
              <a:buSzTx/>
              <a:buFontTx/>
              <a:buNone/>
              <a:defRPr cap="all">
                <a:solidFill>
                  <a:srgbClr val="637052"/>
                </a:solidFill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637052"/>
                </a:solidFill>
              </a:rPr>
              <a:t>Edit Master text styles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1" cy="173736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3" y="6334316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4" y="0"/>
            <a:ext cx="4050795" cy="6858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4040070" y="0"/>
            <a:ext cx="64010" cy="6858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457200" y="0"/>
            <a:ext cx="3200400" cy="2880361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5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4800600" y="731519"/>
            <a:ext cx="6492241" cy="612648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46" name="Shape 4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37052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13" y="4915075"/>
            <a:ext cx="12188828" cy="6401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1097280" y="1645920"/>
            <a:ext cx="10113265" cy="42519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600" spc="-50">
                <a:solidFill>
                  <a:srgbClr val="FFFFFF"/>
                </a:solidFill>
              </a:rPr>
              <a:t>Click to edit Master title style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1097280" y="5907023"/>
            <a:ext cx="10113265" cy="95097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00">
                <a:solidFill>
                  <a:srgbClr val="FFFFFF"/>
                </a:solidFill>
              </a:rPr>
              <a:t>Edit Master text styles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400800"/>
            <a:ext cx="12192003" cy="457200"/>
          </a:xfrm>
          <a:prstGeom prst="rect">
            <a:avLst/>
          </a:prstGeom>
          <a:solidFill>
            <a:srgbClr val="BD582C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-2" y="6334316"/>
            <a:ext cx="12192005" cy="66000"/>
          </a:xfrm>
          <a:prstGeom prst="rect">
            <a:avLst/>
          </a:prstGeom>
          <a:solidFill>
            <a:srgbClr val="E48312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" name="Shape 4"/>
          <p:cNvSpPr/>
          <p:nvPr/>
        </p:nvSpPr>
        <p:spPr>
          <a:xfrm>
            <a:off x="1193532" y="1737845"/>
            <a:ext cx="9966961" cy="2"/>
          </a:xfrm>
          <a:prstGeom prst="line">
            <a:avLst/>
          </a:prstGeom>
          <a:ln w="6350">
            <a:solidFill>
              <a:srgbClr val="808080"/>
            </a:solidFill>
          </a:ln>
        </p:spPr>
        <p:txBody>
          <a:bodyPr lIns="0" tIns="0" rIns="0" bIns="0"/>
          <a:lstStyle/>
          <a:p>
            <a:pPr lvl="0">
              <a:defRPr sz="1200"/>
            </a:pPr>
            <a:endParaRPr/>
          </a:p>
        </p:txBody>
      </p:sp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1" cy="17373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50">
                <a:solidFill>
                  <a:srgbClr val="404040"/>
                </a:solidFill>
              </a:rPr>
              <a:t>Click to edit Master title style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5012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Edit Master text styles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Second level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Third level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Fourth level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404040"/>
                </a:solidFill>
              </a:rPr>
              <a:t>Fifth level</a:t>
            </a:r>
          </a:p>
        </p:txBody>
      </p:sp>
      <p:sp>
        <p:nvSpPr>
          <p:cNvPr id="7" name="Shape 7"/>
          <p:cNvSpPr>
            <a:spLocks noGrp="1"/>
          </p:cNvSpPr>
          <p:nvPr>
            <p:ph type="sldNum" sz="quarter" idx="2"/>
          </p:nvPr>
        </p:nvSpPr>
        <p:spPr>
          <a:xfrm>
            <a:off x="9900456" y="6526776"/>
            <a:ext cx="1312027" cy="2311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1pPr>
      <a:lvl2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2pPr>
      <a:lvl3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3pPr>
      <a:lvl4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4pPr>
      <a:lvl5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5pPr>
      <a:lvl6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6pPr>
      <a:lvl7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7pPr>
      <a:lvl8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8pPr>
      <a:lvl9pPr>
        <a:lnSpc>
          <a:spcPct val="85000"/>
        </a:lnSpc>
        <a:defRPr sz="4800" spc="-50">
          <a:solidFill>
            <a:srgbClr val="404040"/>
          </a:solidFill>
          <a:latin typeface="Calibri Light"/>
          <a:ea typeface="Calibri Light"/>
          <a:cs typeface="Calibri Light"/>
          <a:sym typeface="Calibri Light"/>
        </a:defRPr>
      </a:lvl9pPr>
    </p:titleStyle>
    <p:bodyStyle>
      <a:lvl1pPr marL="91438" indent="-91438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 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404368" indent="-20320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645304" indent="-261256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82818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1011065" indent="-261257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11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13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1597970" indent="-326571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1797971" indent="-326570">
        <a:lnSpc>
          <a:spcPct val="90000"/>
        </a:lnSpc>
        <a:spcBef>
          <a:spcPts val="1200"/>
        </a:spcBef>
        <a:buClr>
          <a:srgbClr val="E48312"/>
        </a:buClr>
        <a:buSzPct val="100000"/>
        <a:buFont typeface="Trebuchet MS"/>
        <a:buChar char="◦"/>
        <a:defRPr sz="20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1" cy="3566162"/>
          </a:xfrm>
          <a:prstGeom prst="rect">
            <a:avLst/>
          </a:prstGeom>
        </p:spPr>
        <p:txBody>
          <a:bodyPr/>
          <a:lstStyle>
            <a:lvl1pPr algn="ctr">
              <a:defRPr sz="4800" spc="-1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800" spc="-100">
                <a:solidFill>
                  <a:srgbClr val="262626"/>
                </a:solidFill>
              </a:rPr>
              <a:t>Proverbs 6-9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xfrm>
            <a:off x="1100050" y="4455619"/>
            <a:ext cx="10058401" cy="1143002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6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+mn-lt"/>
                <a:ea typeface="+mn-ea"/>
                <a:cs typeface="+mn-cs"/>
                <a:sym typeface="Helvetica Neue"/>
              </a:rPr>
              <a:t>There are six things that the Lord hates,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00">
                <a:latin typeface="+mn-lt"/>
                <a:ea typeface="+mn-ea"/>
                <a:cs typeface="+mn-cs"/>
                <a:sym typeface="Helvetica Neue"/>
              </a:rPr>
              <a:t>seven that are an abomination to him: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 b="1">
                <a:latin typeface="Arial"/>
                <a:ea typeface="Arial"/>
                <a:cs typeface="Arial"/>
                <a:sym typeface="Arial"/>
              </a:rPr>
              <a:t>17 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+mn-lt"/>
                <a:ea typeface="+mn-ea"/>
                <a:cs typeface="+mn-cs"/>
                <a:sym typeface="Helvetica Neue"/>
              </a:rPr>
              <a:t>haughty eyes, a lying tongue,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00">
                <a:latin typeface="+mn-lt"/>
                <a:ea typeface="+mn-ea"/>
                <a:cs typeface="+mn-cs"/>
                <a:sym typeface="Helvetica Neue"/>
              </a:rPr>
              <a:t>and hands that shed innocent blood,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 b="1">
                <a:latin typeface="Arial"/>
                <a:ea typeface="Arial"/>
                <a:cs typeface="Arial"/>
                <a:sym typeface="Arial"/>
              </a:rPr>
              <a:t>18 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+mn-lt"/>
                <a:ea typeface="+mn-ea"/>
                <a:cs typeface="+mn-cs"/>
                <a:sym typeface="Helvetica Neue"/>
              </a:rPr>
              <a:t>a heart that devises wicked plans,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00">
                <a:latin typeface="+mn-lt"/>
                <a:ea typeface="+mn-ea"/>
                <a:cs typeface="+mn-cs"/>
                <a:sym typeface="Helvetica Neue"/>
              </a:rPr>
              <a:t>feet that hurry to run to evil,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 b="1">
                <a:latin typeface="Arial"/>
                <a:ea typeface="Arial"/>
                <a:cs typeface="Arial"/>
                <a:sym typeface="Arial"/>
              </a:rPr>
              <a:t>19 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+mn-lt"/>
                <a:ea typeface="+mn-ea"/>
                <a:cs typeface="+mn-cs"/>
                <a:sym typeface="Helvetica Neue"/>
              </a:rPr>
              <a:t>a lying witness who testifies falsely,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900">
                <a:latin typeface="+mn-lt"/>
                <a:ea typeface="+mn-ea"/>
                <a:cs typeface="+mn-cs"/>
                <a:sym typeface="Helvetica Neue"/>
              </a:rPr>
              <a:t>and one who sows discord in a family.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 dirty="0"/>
              <a:t>Proverbs 6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09021" y="1791251"/>
            <a:ext cx="11573958" cy="466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dirty="0">
                <a:latin typeface="+mn-lt"/>
                <a:ea typeface="+mn-ea"/>
                <a:cs typeface="+mn-cs"/>
                <a:sym typeface="Helvetica Neue"/>
              </a:rPr>
              <a:t>For the commandment is a lamp and the teaching a light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,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the reproofs of discipline are the way of life,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24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to preserve you from the wife of another,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from the smooth tongue of the adulteress.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25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Do not desire her beauty in your heart,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do not let her capture you with her eyelashes;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26 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for a prostitute’s fee is only a loaf of bread,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but the wife of another stalks a man’s very life.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27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Can fire be carried in the bosom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without burning one’s clothes?</a:t>
            </a:r>
            <a:endParaRPr lang="en-US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28 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Or can one walk on hot coals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without scorching the feet?</a:t>
            </a: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29 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So is he who sleeps with his neighbor’s wife;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no one who touches her will go unpunished.</a:t>
            </a: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30 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Thieves are not despised who steal only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to satisfy their appetite when they are hungry.</a:t>
            </a: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31 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Yet if they are caught, they will pay sevenfold;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they will forfeit all the goods of their house.</a:t>
            </a: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32 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But he who commits adultery has no sense;</a:t>
            </a:r>
            <a:r>
              <a:rPr sz="16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who does it destroys himself.</a:t>
            </a:r>
          </a:p>
          <a:p>
            <a:pPr marL="0" lvl="0" indent="0" defTabSz="310895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33 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will get wounds and dishonor,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his disgrace will not be wiped away.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7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/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My child, keep my words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and store up my commandments with you;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b="1" dirty="0">
                <a:latin typeface="Arial"/>
                <a:ea typeface="Arial"/>
                <a:cs typeface="Arial"/>
                <a:sym typeface="Arial"/>
              </a:rPr>
              <a:t>2 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keep my commandments and live,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keep my teachings as the apple of your eye;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b="1" dirty="0">
                <a:latin typeface="Arial"/>
                <a:ea typeface="Arial"/>
                <a:cs typeface="Arial"/>
                <a:sym typeface="Arial"/>
              </a:rPr>
              <a:t>3 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bind them on your fingers,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write them on the tablet of your heart.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b="1" dirty="0">
                <a:latin typeface="Arial"/>
                <a:ea typeface="Arial"/>
                <a:cs typeface="Arial"/>
                <a:sym typeface="Arial"/>
              </a:rPr>
              <a:t>4 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Say to wisdom, “You are my sister,”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and call insight your intimate friend,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b="1" dirty="0">
                <a:latin typeface="Arial"/>
                <a:ea typeface="Arial"/>
                <a:cs typeface="Arial"/>
                <a:sym typeface="Arial"/>
              </a:rPr>
              <a:t>5 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that they may keep you from the loose woman,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700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700" dirty="0">
                <a:latin typeface="+mn-lt"/>
                <a:ea typeface="+mn-ea"/>
                <a:cs typeface="+mn-cs"/>
                <a:sym typeface="Helvetica Neue"/>
              </a:rPr>
              <a:t>from the adulteress with her smooth words.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7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3838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For at the window of my house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I looked out through my lattice,</a:t>
            </a: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7 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and I saw among the simple ones,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I observed among the youths,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a young man without sense,</a:t>
            </a: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8 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passing along the street near her corner,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taking the road to her house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800" b="1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9 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in the twilight, in the evening,</a:t>
            </a:r>
            <a:r>
              <a:rPr sz="18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at the time of night and darkness.</a:t>
            </a: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10 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Then a woman comes toward him,</a:t>
            </a:r>
            <a:r>
              <a:rPr sz="1800"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decked out like a prostitute, wily of heart.</a:t>
            </a: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lang="en-US" sz="18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11 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She is loud and wayward;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her feet do not stay at home;</a:t>
            </a:r>
            <a:endParaRPr lang="en-US" sz="1800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800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12 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now in the street, now in the squares,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and at every corner she lies in wait.</a:t>
            </a:r>
            <a:endParaRPr lang="en-US" sz="1800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endParaRPr sz="1800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27432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800" b="1" dirty="0">
                <a:latin typeface="Arial"/>
                <a:ea typeface="Arial"/>
                <a:cs typeface="Arial"/>
                <a:sym typeface="Arial"/>
              </a:rPr>
              <a:t>13 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She seizes him and kisses him,</a:t>
            </a:r>
            <a:r>
              <a:rPr lang="en-US" sz="1800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sz="1800" dirty="0">
                <a:latin typeface="+mn-lt"/>
                <a:ea typeface="+mn-ea"/>
                <a:cs typeface="+mn-cs"/>
                <a:sym typeface="Helvetica Neue"/>
              </a:rPr>
              <a:t>and with impudent face she says to him: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7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0233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dirty="0">
                <a:latin typeface="+mn-lt"/>
                <a:ea typeface="+mn-ea"/>
                <a:cs typeface="+mn-cs"/>
                <a:sym typeface="Helvetica Neue"/>
              </a:rPr>
              <a:t>“I had to offer sacrifices,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today I have paid my vows;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15 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so now I have come out to meet you,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to seek you eagerly, and I have found you!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16 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I have decked my couch with coverings,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colored spreads of Egyptian linen;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17 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I have perfumed my bed with myrrh,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aloes, and cinnamon.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18 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Come, let us take our fill of love until morning;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let us delight ourselves with love.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19 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For my husband is not at home;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has gone on a long journey.</a:t>
            </a:r>
          </a:p>
          <a:p>
            <a:pPr marL="0" lvl="0" indent="0" defTabSz="434340">
              <a:lnSpc>
                <a:spcPct val="15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20 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took a bag of money with him;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will not come home until full moon.”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7</a:t>
            </a:r>
          </a:p>
        </p:txBody>
      </p:sp>
      <p:sp>
        <p:nvSpPr>
          <p:cNvPr id="85" name="Shape 85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3838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dirty="0">
                <a:latin typeface="+mn-lt"/>
                <a:ea typeface="+mn-ea"/>
                <a:cs typeface="+mn-cs"/>
                <a:sym typeface="Helvetica Neue"/>
              </a:rPr>
              <a:t>With much seductive speech she persuades him;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with her smooth talk she compels him.</a:t>
            </a: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22 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Right away he follows her,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goes like an ox to the slaughter,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or bounds like a stag toward the trap</a:t>
            </a: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23 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until an arrow pierces its entrails.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 is like a bird rushing into a snare,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not knowing that it will cost him his life.</a:t>
            </a: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24 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now, my children, listen to me,</a:t>
            </a:r>
            <a:r>
              <a:rPr dirty="0">
                <a:latin typeface="Courier"/>
                <a:ea typeface="Courier"/>
                <a:cs typeface="Courier"/>
                <a:sym typeface="Courier"/>
              </a:rPr>
              <a:t>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be attentive to the words of my mouth.</a:t>
            </a:r>
            <a:endParaRPr lang="en-US" dirty="0">
              <a:latin typeface="+mn-lt"/>
              <a:ea typeface="+mn-ea"/>
              <a:cs typeface="+mn-cs"/>
              <a:sym typeface="Helvetica Neue"/>
            </a:endParaRP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25 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Do not let your hearts turn aside to her </a:t>
            </a:r>
            <a:r>
              <a:rPr dirty="0" err="1">
                <a:latin typeface="+mn-lt"/>
                <a:ea typeface="+mn-ea"/>
                <a:cs typeface="+mn-cs"/>
                <a:sym typeface="Helvetica Neue"/>
              </a:rPr>
              <a:t>ways;do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 not stray into her paths.</a:t>
            </a: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26 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For many are those she has laid low,</a:t>
            </a:r>
            <a:r>
              <a:rPr lang="en-US" dirty="0"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and numerous are her victims.</a:t>
            </a:r>
          </a:p>
          <a:p>
            <a:pPr marL="0" lvl="0" indent="0" defTabSz="434340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b="1" dirty="0">
                <a:latin typeface="Arial"/>
                <a:ea typeface="Arial"/>
                <a:cs typeface="Arial"/>
                <a:sym typeface="Arial"/>
              </a:rPr>
              <a:t>27 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Her house is the way to </a:t>
            </a:r>
            <a:r>
              <a:rPr dirty="0" err="1">
                <a:latin typeface="+mn-lt"/>
                <a:ea typeface="+mn-ea"/>
                <a:cs typeface="+mn-cs"/>
                <a:sym typeface="Helvetica Neue"/>
              </a:rPr>
              <a:t>Sheol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,</a:t>
            </a:r>
            <a:r>
              <a:rPr lang="en-US" dirty="0">
                <a:latin typeface="Courier"/>
                <a:ea typeface="+mn-ea"/>
                <a:cs typeface="+mn-cs"/>
                <a:sym typeface="Courier"/>
              </a:rPr>
              <a:t> </a:t>
            </a:r>
            <a:r>
              <a:rPr dirty="0">
                <a:latin typeface="+mn-lt"/>
                <a:ea typeface="+mn-ea"/>
                <a:cs typeface="+mn-cs"/>
                <a:sym typeface="Helvetica Neue"/>
              </a:rPr>
              <a:t>going down to the chambers of death.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8</a:t>
            </a:r>
          </a:p>
        </p:txBody>
      </p:sp>
      <p:sp>
        <p:nvSpPr>
          <p:cNvPr id="88" name="Shape 88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1" cy="42777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“To you, O people, I call,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and my cry is to all that live.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5 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O simple ones, learn prudence;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acquire intelligence, you who lack it.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6 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Hear, for I will speak noble things,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and from my lips will come what is right;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7 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for my mouth will utter truth;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wickedness is an abomination to my lips.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8 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All the words of my mouth are righteous;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there is nothing twisted or crooked in them.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9 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They are all straight to one who understands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and right to those who find knowledge.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10 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Take my instruction instead of silver,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and knowledge rather than choice gold;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44" b="1" dirty="0">
                <a:latin typeface="Arial"/>
                <a:ea typeface="Arial"/>
                <a:cs typeface="Arial"/>
                <a:sym typeface="Arial"/>
              </a:rPr>
              <a:t>11 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for wisdom is better than jewels,</a:t>
            </a:r>
          </a:p>
          <a:p>
            <a:pPr marL="0" lvl="0" indent="0" defTabSz="397763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584" dirty="0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392" dirty="0">
                <a:latin typeface="+mn-lt"/>
                <a:ea typeface="+mn-ea"/>
                <a:cs typeface="+mn-cs"/>
                <a:sym typeface="Helvetica Neue"/>
              </a:rPr>
              <a:t>and all that you may desire cannot compare with her.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1" cy="145075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pc="-100">
                <a:solidFill>
                  <a:srgbClr val="000000"/>
                </a:solidFill>
              </a:defRPr>
            </a:lvl1pPr>
          </a:lstStyle>
          <a:p>
            <a:pPr lvl="0">
              <a:defRPr sz="1800" spc="0"/>
            </a:pPr>
            <a:r>
              <a:rPr sz="4800" spc="-100"/>
              <a:t>Proverbs 8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1097280" y="1722375"/>
            <a:ext cx="10058401" cy="4507229"/>
          </a:xfrm>
          <a:prstGeom prst="rect">
            <a:avLst/>
          </a:prstGeom>
        </p:spPr>
        <p:txBody>
          <a:bodyPr/>
          <a:lstStyle/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I, wisdom, live with prudence,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I attain knowledge and discretion.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13 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The fear of the Lord is hatred of evil.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Pride and arrogance and the way of evil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perverted speech I hate.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14 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I have good advice and sound wisdom;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I have insight, I have strength.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15 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By me kings reign,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rulers decree what is just;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16 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by me rulers rule,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nobles, all who govern rightly.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17 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I love those who love me,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those who seek me diligently find me.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18 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Riches and honor are with me,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enduring wealth and prosperity.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19 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My fruit is better than gold, even fine gold,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my yield than choice silver.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20 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I walk in the way of righteousness,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along the paths of justice,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 b="1">
                <a:latin typeface="Arial"/>
                <a:ea typeface="Arial"/>
                <a:cs typeface="Arial"/>
                <a:sym typeface="Arial"/>
              </a:rPr>
              <a:t>21 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+mn-lt"/>
                <a:ea typeface="+mn-ea"/>
                <a:cs typeface="+mn-cs"/>
                <a:sym typeface="Helvetica Neue"/>
              </a:rPr>
              <a:t>endowing with wealth those who love me,</a:t>
            </a:r>
          </a:p>
          <a:p>
            <a:pPr marL="0" lvl="0" indent="0" defTabSz="242315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defRPr sz="1800">
                <a:solidFill>
                  <a:srgbClr val="000000"/>
                </a:solidFill>
              </a:defRPr>
            </a:pPr>
            <a:r>
              <a:rPr sz="1007">
                <a:latin typeface="Courier"/>
                <a:ea typeface="Courier"/>
                <a:cs typeface="Courier"/>
                <a:sym typeface="Courier"/>
              </a:rPr>
              <a:t>    </a:t>
            </a:r>
            <a:r>
              <a:rPr sz="1007">
                <a:latin typeface="+mn-lt"/>
                <a:ea typeface="+mn-ea"/>
                <a:cs typeface="+mn-cs"/>
                <a:sym typeface="Helvetica Neue"/>
              </a:rPr>
              <a:t>and filling their treasuries.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E48312"/>
          </a:solidFill>
          <a:prstDash val="solid"/>
          <a:bevel/>
        </a:ln>
        <a:effectLst>
          <a:outerShdw blurRad="38100" dist="25400" dir="2700000" rotWithShape="0">
            <a:srgbClr val="000000">
              <a:alpha val="6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102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</vt:lpstr>
      <vt:lpstr>Helvetica</vt:lpstr>
      <vt:lpstr>Helvetica Neue</vt:lpstr>
      <vt:lpstr>Trebuchet MS</vt:lpstr>
      <vt:lpstr>Default</vt:lpstr>
      <vt:lpstr>Proverbs 6-9</vt:lpstr>
      <vt:lpstr>Proverbs 6</vt:lpstr>
      <vt:lpstr>Proverbs 6</vt:lpstr>
      <vt:lpstr>Proverbs 7</vt:lpstr>
      <vt:lpstr>Proverbs 7</vt:lpstr>
      <vt:lpstr>Proverbs 7</vt:lpstr>
      <vt:lpstr>Proverbs 7</vt:lpstr>
      <vt:lpstr>Proverbs 8</vt:lpstr>
      <vt:lpstr>Proverbs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6-9</dc:title>
  <cp:lastModifiedBy>user</cp:lastModifiedBy>
  <cp:revision>4</cp:revision>
  <dcterms:modified xsi:type="dcterms:W3CDTF">2019-03-13T23:30:55Z</dcterms:modified>
</cp:coreProperties>
</file>