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6" r:id="rId3"/>
    <p:sldId id="267" r:id="rId4"/>
    <p:sldId id="268" r:id="rId5"/>
    <p:sldId id="269" r:id="rId6"/>
    <p:sldId id="270" r:id="rId7"/>
    <p:sldId id="271" r:id="rId8"/>
    <p:sldId id="272" r:id="rId9"/>
    <p:sldId id="273" r:id="rId10"/>
    <p:sldId id="274" r:id="rId11"/>
    <p:sldId id="275" r:id="rId12"/>
    <p:sldId id="277" r:id="rId13"/>
    <p:sldId id="258" r:id="rId14"/>
    <p:sldId id="278" r:id="rId15"/>
    <p:sldId id="279"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336"/>
    <a:srgbClr val="E2BE57"/>
    <a:srgbClr val="43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snapToObjects="1">
      <p:cViewPr varScale="1">
        <p:scale>
          <a:sx n="87" d="100"/>
          <a:sy n="87" d="100"/>
        </p:scale>
        <p:origin x="10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2F0A69-6828-2A4B-823F-F71223662B13}"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213732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F0A69-6828-2A4B-823F-F71223662B13}"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148510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F0A69-6828-2A4B-823F-F71223662B13}"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30493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F0A69-6828-2A4B-823F-F71223662B13}"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263393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2F0A69-6828-2A4B-823F-F71223662B13}"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420125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F0A69-6828-2A4B-823F-F71223662B13}"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225268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F0A69-6828-2A4B-823F-F71223662B13}" type="datetimeFigureOut">
              <a:rPr lang="en-US" smtClean="0"/>
              <a:t>3/24/19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41462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2F0A69-6828-2A4B-823F-F71223662B13}" type="datetimeFigureOut">
              <a:rPr lang="en-US" smtClean="0"/>
              <a:t>3/24/19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109104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F0A69-6828-2A4B-823F-F71223662B13}" type="datetimeFigureOut">
              <a:rPr lang="en-US" smtClean="0"/>
              <a:t>3/24/19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11325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2F0A69-6828-2A4B-823F-F71223662B13}"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156509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2F0A69-6828-2A4B-823F-F71223662B13}"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2808C-9B25-1140-BD90-72E20932D237}" type="slidenum">
              <a:rPr lang="en-US" smtClean="0"/>
              <a:t>‹#›</a:t>
            </a:fld>
            <a:endParaRPr lang="en-US"/>
          </a:p>
        </p:txBody>
      </p:sp>
    </p:spTree>
    <p:extLst>
      <p:ext uri="{BB962C8B-B14F-4D97-AF65-F5344CB8AC3E}">
        <p14:creationId xmlns:p14="http://schemas.microsoft.com/office/powerpoint/2010/main" val="366827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0A69-6828-2A4B-823F-F71223662B13}" type="datetimeFigureOut">
              <a:rPr lang="en-US" smtClean="0"/>
              <a:t>3/24/19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808C-9B25-1140-BD90-72E20932D237}" type="slidenum">
              <a:rPr lang="en-US" smtClean="0"/>
              <a:t>‹#›</a:t>
            </a:fld>
            <a:endParaRPr lang="en-US"/>
          </a:p>
        </p:txBody>
      </p:sp>
    </p:spTree>
    <p:extLst>
      <p:ext uri="{BB962C8B-B14F-4D97-AF65-F5344CB8AC3E}">
        <p14:creationId xmlns:p14="http://schemas.microsoft.com/office/powerpoint/2010/main" val="11975193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4178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442497" y="222085"/>
            <a:ext cx="9548761" cy="5201424"/>
          </a:xfrm>
          <a:prstGeom prst="rect">
            <a:avLst/>
          </a:prstGeom>
          <a:noFill/>
        </p:spPr>
        <p:txBody>
          <a:bodyPr wrap="square" rtlCol="0">
            <a:spAutoFit/>
          </a:bodyPr>
          <a:lstStyle/>
          <a:p>
            <a:r>
              <a:rPr lang="en-US" sz="3000" dirty="0">
                <a:latin typeface="Trajan Pro" panose="02020502050506020301" pitchFamily="18" charset="0"/>
              </a:rPr>
              <a:t>“For to us God revealed them through the Spirit; for the Spirit searches all things, even the depths of God. For who among men knows the thoughts of a man except the spirit of the man which is in him? Even so the thoughts of God no one knows except the Spirit of God. Now we have received, not the spirit of the world, but the Spirit who is from God, so that we may know the things freely given to us by God,” </a:t>
            </a:r>
            <a:r>
              <a:rPr lang="en-US" sz="3200" dirty="0">
                <a:latin typeface="Trajan Pro" panose="02020502050506020301" pitchFamily="18" charset="0"/>
              </a:rPr>
              <a:t>(1 Corinthians 2:10–12) </a:t>
            </a:r>
          </a:p>
        </p:txBody>
      </p:sp>
    </p:spTree>
    <p:extLst>
      <p:ext uri="{BB962C8B-B14F-4D97-AF65-F5344CB8AC3E}">
        <p14:creationId xmlns:p14="http://schemas.microsoft.com/office/powerpoint/2010/main" val="380965395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How Does God Reveal His Will?</a:t>
            </a:r>
          </a:p>
        </p:txBody>
      </p:sp>
      <p:sp>
        <p:nvSpPr>
          <p:cNvPr id="2" name="TextBox 1">
            <a:extLst>
              <a:ext uri="{FF2B5EF4-FFF2-40B4-BE49-F238E27FC236}">
                <a16:creationId xmlns:a16="http://schemas.microsoft.com/office/drawing/2014/main" id="{632EF9FF-2666-9F4F-B923-6EFED1C9A383}"/>
              </a:ext>
            </a:extLst>
          </p:cNvPr>
          <p:cNvSpPr txBox="1"/>
          <p:nvPr/>
        </p:nvSpPr>
        <p:spPr>
          <a:xfrm>
            <a:off x="2861187" y="1466393"/>
            <a:ext cx="8288594" cy="2585323"/>
          </a:xfrm>
          <a:prstGeom prst="rect">
            <a:avLst/>
          </a:prstGeom>
          <a:noFill/>
        </p:spPr>
        <p:txBody>
          <a:bodyPr wrap="square" rtlCol="0">
            <a:spAutoFit/>
          </a:bodyPr>
          <a:lstStyle/>
          <a:p>
            <a:r>
              <a:rPr lang="en-US" sz="5400" dirty="0">
                <a:solidFill>
                  <a:srgbClr val="E2BE57"/>
                </a:solidFill>
                <a:latin typeface="Trajan Pro" panose="02020502050506020301" pitchFamily="18" charset="0"/>
              </a:rPr>
              <a:t>C</a:t>
            </a:r>
            <a:r>
              <a:rPr lang="en-US" sz="5400" dirty="0">
                <a:latin typeface="Trajan Pro" panose="02020502050506020301" pitchFamily="18" charset="0"/>
              </a:rPr>
              <a:t>ommand</a:t>
            </a:r>
          </a:p>
          <a:p>
            <a:r>
              <a:rPr lang="en-US" sz="5400" dirty="0">
                <a:solidFill>
                  <a:srgbClr val="E2BE57"/>
                </a:solidFill>
                <a:latin typeface="Trajan Pro" panose="02020502050506020301" pitchFamily="18" charset="0"/>
              </a:rPr>
              <a:t>E</a:t>
            </a:r>
            <a:r>
              <a:rPr lang="en-US" sz="5400" dirty="0">
                <a:latin typeface="Trajan Pro" panose="02020502050506020301" pitchFamily="18" charset="0"/>
              </a:rPr>
              <a:t>xample</a:t>
            </a:r>
          </a:p>
          <a:p>
            <a:r>
              <a:rPr lang="en-US" sz="5400" dirty="0">
                <a:solidFill>
                  <a:srgbClr val="E2BE57"/>
                </a:solidFill>
                <a:latin typeface="Trajan Pro" panose="02020502050506020301" pitchFamily="18" charset="0"/>
              </a:rPr>
              <a:t>N</a:t>
            </a:r>
            <a:r>
              <a:rPr lang="en-US" sz="5400" dirty="0">
                <a:latin typeface="Trajan Pro" panose="02020502050506020301" pitchFamily="18" charset="0"/>
              </a:rPr>
              <a:t>ecessary </a:t>
            </a:r>
            <a:r>
              <a:rPr lang="en-US" sz="5400" dirty="0">
                <a:solidFill>
                  <a:srgbClr val="E2BE57"/>
                </a:solidFill>
                <a:latin typeface="Trajan Pro" panose="02020502050506020301" pitchFamily="18" charset="0"/>
              </a:rPr>
              <a:t>I</a:t>
            </a:r>
            <a:r>
              <a:rPr lang="en-US" sz="5400" dirty="0">
                <a:latin typeface="Trajan Pro" panose="02020502050506020301" pitchFamily="18" charset="0"/>
              </a:rPr>
              <a:t>nference</a:t>
            </a:r>
          </a:p>
        </p:txBody>
      </p:sp>
    </p:spTree>
    <p:extLst>
      <p:ext uri="{BB962C8B-B14F-4D97-AF65-F5344CB8AC3E}">
        <p14:creationId xmlns:p14="http://schemas.microsoft.com/office/powerpoint/2010/main" val="437532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How Does God Reveal His Will?</a:t>
            </a:r>
          </a:p>
        </p:txBody>
      </p:sp>
      <p:sp>
        <p:nvSpPr>
          <p:cNvPr id="2" name="TextBox 1">
            <a:extLst>
              <a:ext uri="{FF2B5EF4-FFF2-40B4-BE49-F238E27FC236}">
                <a16:creationId xmlns:a16="http://schemas.microsoft.com/office/drawing/2014/main" id="{632EF9FF-2666-9F4F-B923-6EFED1C9A383}"/>
              </a:ext>
            </a:extLst>
          </p:cNvPr>
          <p:cNvSpPr txBox="1"/>
          <p:nvPr/>
        </p:nvSpPr>
        <p:spPr>
          <a:xfrm>
            <a:off x="2875935" y="1299825"/>
            <a:ext cx="8288594" cy="3139321"/>
          </a:xfrm>
          <a:prstGeom prst="rect">
            <a:avLst/>
          </a:prstGeom>
          <a:noFill/>
        </p:spPr>
        <p:txBody>
          <a:bodyPr wrap="square" rtlCol="0">
            <a:spAutoFit/>
          </a:bodyPr>
          <a:lstStyle/>
          <a:p>
            <a:r>
              <a:rPr lang="en-US" sz="6600" dirty="0">
                <a:solidFill>
                  <a:srgbClr val="E2BE57"/>
                </a:solidFill>
                <a:latin typeface="Trajan Pro" panose="02020502050506020301" pitchFamily="18" charset="0"/>
              </a:rPr>
              <a:t>T</a:t>
            </a:r>
            <a:r>
              <a:rPr lang="en-US" sz="6600" dirty="0">
                <a:latin typeface="Trajan Pro" panose="02020502050506020301" pitchFamily="18" charset="0"/>
              </a:rPr>
              <a:t>ell</a:t>
            </a:r>
          </a:p>
          <a:p>
            <a:r>
              <a:rPr lang="en-US" sz="6600" dirty="0">
                <a:solidFill>
                  <a:srgbClr val="E2BE57"/>
                </a:solidFill>
                <a:latin typeface="Trajan Pro" panose="02020502050506020301" pitchFamily="18" charset="0"/>
              </a:rPr>
              <a:t>S</a:t>
            </a:r>
            <a:r>
              <a:rPr lang="en-US" sz="6600" dirty="0">
                <a:latin typeface="Trajan Pro" panose="02020502050506020301" pitchFamily="18" charset="0"/>
              </a:rPr>
              <a:t>how</a:t>
            </a:r>
          </a:p>
          <a:p>
            <a:r>
              <a:rPr lang="en-US" sz="6600" dirty="0">
                <a:solidFill>
                  <a:srgbClr val="E2BE57"/>
                </a:solidFill>
                <a:latin typeface="Trajan Pro" panose="02020502050506020301" pitchFamily="18" charset="0"/>
              </a:rPr>
              <a:t>I</a:t>
            </a:r>
            <a:r>
              <a:rPr lang="en-US" sz="6600" dirty="0">
                <a:latin typeface="Trajan Pro" panose="02020502050506020301" pitchFamily="18" charset="0"/>
              </a:rPr>
              <a:t>mply</a:t>
            </a:r>
          </a:p>
        </p:txBody>
      </p:sp>
      <p:sp>
        <p:nvSpPr>
          <p:cNvPr id="7" name="TextBox 6">
            <a:extLst>
              <a:ext uri="{FF2B5EF4-FFF2-40B4-BE49-F238E27FC236}">
                <a16:creationId xmlns:a16="http://schemas.microsoft.com/office/drawing/2014/main" id="{8EAF672B-BC0E-D54E-A0ED-80A6918FC80A}"/>
              </a:ext>
            </a:extLst>
          </p:cNvPr>
          <p:cNvSpPr txBox="1"/>
          <p:nvPr/>
        </p:nvSpPr>
        <p:spPr>
          <a:xfrm>
            <a:off x="7157065" y="1576823"/>
            <a:ext cx="3843866" cy="2585323"/>
          </a:xfrm>
          <a:prstGeom prst="rect">
            <a:avLst/>
          </a:prstGeom>
          <a:noFill/>
        </p:spPr>
        <p:txBody>
          <a:bodyPr wrap="square" rtlCol="0">
            <a:spAutoFit/>
          </a:bodyPr>
          <a:lstStyle/>
          <a:p>
            <a:pPr algn="ctr"/>
            <a:r>
              <a:rPr lang="en-US" sz="5400" dirty="0">
                <a:latin typeface="Trajan Pro" panose="02020502050506020301" pitchFamily="18" charset="0"/>
              </a:rPr>
              <a:t>What About </a:t>
            </a:r>
            <a:r>
              <a:rPr lang="en-US" sz="5400" dirty="0">
                <a:solidFill>
                  <a:srgbClr val="A53336"/>
                </a:solidFill>
                <a:latin typeface="Trajan Pro" panose="02020502050506020301" pitchFamily="18" charset="0"/>
              </a:rPr>
              <a:t>Silence</a:t>
            </a:r>
            <a:r>
              <a:rPr lang="en-US" sz="5400" dirty="0">
                <a:latin typeface="Trajan Pro" panose="02020502050506020301" pitchFamily="18" charset="0"/>
              </a:rPr>
              <a:t>?</a:t>
            </a:r>
          </a:p>
        </p:txBody>
      </p:sp>
    </p:spTree>
    <p:extLst>
      <p:ext uri="{BB962C8B-B14F-4D97-AF65-F5344CB8AC3E}">
        <p14:creationId xmlns:p14="http://schemas.microsoft.com/office/powerpoint/2010/main" val="1512125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291501-0F48-2D46-83F9-A74E7DAB68C9}"/>
              </a:ext>
            </a:extLst>
          </p:cNvPr>
          <p:cNvPicPr>
            <a:picLocks noChangeAspect="1"/>
          </p:cNvPicPr>
          <p:nvPr/>
        </p:nvPicPr>
        <p:blipFill rotWithShape="1">
          <a:blip r:embed="rId2"/>
          <a:srcRect l="9778" r="-1" b="-1"/>
          <a:stretch/>
        </p:blipFill>
        <p:spPr>
          <a:xfrm>
            <a:off x="0" y="10"/>
            <a:ext cx="12191980" cy="6857990"/>
          </a:xfrm>
          <a:prstGeom prst="rect">
            <a:avLst/>
          </a:prstGeom>
        </p:spPr>
      </p:pic>
      <p:sp>
        <p:nvSpPr>
          <p:cNvPr id="2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2FC31104-8F4A-1641-9F10-F38A831EBD68}"/>
              </a:ext>
            </a:extLst>
          </p:cNvPr>
          <p:cNvSpPr txBox="1"/>
          <p:nvPr/>
        </p:nvSpPr>
        <p:spPr>
          <a:xfrm>
            <a:off x="7488601" y="3239813"/>
            <a:ext cx="4703379" cy="18340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dirty="0">
                <a:latin typeface="Avenir Next Ultra Light" panose="020B0203020202020204" pitchFamily="34" charset="77"/>
                <a:ea typeface="+mj-ea"/>
                <a:cs typeface="+mj-cs"/>
              </a:rPr>
              <a:t>How This Shapes Our View…</a:t>
            </a:r>
          </a:p>
        </p:txBody>
      </p:sp>
      <p:cxnSp>
        <p:nvCxnSpPr>
          <p:cNvPr id="25"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691947-27EB-224B-831D-DBE527F99ADD}"/>
              </a:ext>
            </a:extLst>
          </p:cNvPr>
          <p:cNvSpPr txBox="1"/>
          <p:nvPr/>
        </p:nvSpPr>
        <p:spPr>
          <a:xfrm>
            <a:off x="7993774" y="5173718"/>
            <a:ext cx="4101662" cy="7922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dirty="0">
                <a:latin typeface="Avenir Next Ultra Light" panose="020B0203020202020204" pitchFamily="34" charset="77"/>
                <a:ea typeface="+mj-ea"/>
                <a:cs typeface="+mj-cs"/>
              </a:rPr>
              <a:t>Of Ourselves</a:t>
            </a:r>
          </a:p>
        </p:txBody>
      </p:sp>
      <p:sp>
        <p:nvSpPr>
          <p:cNvPr id="8" name="TextBox 7">
            <a:extLst>
              <a:ext uri="{FF2B5EF4-FFF2-40B4-BE49-F238E27FC236}">
                <a16:creationId xmlns:a16="http://schemas.microsoft.com/office/drawing/2014/main" id="{41396056-5EE1-7D41-8CE6-E6EDB10F7C09}"/>
              </a:ext>
            </a:extLst>
          </p:cNvPr>
          <p:cNvSpPr txBox="1"/>
          <p:nvPr/>
        </p:nvSpPr>
        <p:spPr>
          <a:xfrm>
            <a:off x="0" y="439018"/>
            <a:ext cx="7993774" cy="332398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4000" dirty="0">
                <a:solidFill>
                  <a:srgbClr val="435555"/>
                </a:solidFill>
                <a:latin typeface="Avenir Next" panose="020B0503020202020204" pitchFamily="34" charset="0"/>
              </a:rPr>
              <a:t>This is NOT legalism</a:t>
            </a:r>
          </a:p>
          <a:p>
            <a:pPr marL="457200" indent="-457200">
              <a:spcAft>
                <a:spcPts val="600"/>
              </a:spcAft>
              <a:buFont typeface="Arial" panose="020B0604020202020204" pitchFamily="34" charset="0"/>
              <a:buChar char="•"/>
            </a:pPr>
            <a:r>
              <a:rPr lang="en-US" sz="4000" dirty="0">
                <a:solidFill>
                  <a:srgbClr val="435555"/>
                </a:solidFill>
                <a:latin typeface="Avenir Next" panose="020B0503020202020204" pitchFamily="34" charset="0"/>
              </a:rPr>
              <a:t>However, we must guard against legalism</a:t>
            </a:r>
          </a:p>
          <a:p>
            <a:pPr marL="457200" indent="-457200">
              <a:spcAft>
                <a:spcPts val="600"/>
              </a:spcAft>
              <a:buFont typeface="Arial" panose="020B0604020202020204" pitchFamily="34" charset="0"/>
              <a:buChar char="•"/>
            </a:pPr>
            <a:r>
              <a:rPr lang="en-US" sz="4000" dirty="0">
                <a:solidFill>
                  <a:srgbClr val="435555"/>
                </a:solidFill>
                <a:latin typeface="Avenir Next" panose="020B0503020202020204" pitchFamily="34" charset="0"/>
              </a:rPr>
              <a:t>Our commitment is to a principle, not to a set of results</a:t>
            </a:r>
          </a:p>
        </p:txBody>
      </p:sp>
    </p:spTree>
    <p:extLst>
      <p:ext uri="{BB962C8B-B14F-4D97-AF65-F5344CB8AC3E}">
        <p14:creationId xmlns:p14="http://schemas.microsoft.com/office/powerpoint/2010/main" val="3656201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291501-0F48-2D46-83F9-A74E7DAB68C9}"/>
              </a:ext>
            </a:extLst>
          </p:cNvPr>
          <p:cNvPicPr>
            <a:picLocks noChangeAspect="1"/>
          </p:cNvPicPr>
          <p:nvPr/>
        </p:nvPicPr>
        <p:blipFill rotWithShape="1">
          <a:blip r:embed="rId2"/>
          <a:srcRect l="9778" r="-1" b="-1"/>
          <a:stretch/>
        </p:blipFill>
        <p:spPr>
          <a:xfrm>
            <a:off x="0" y="10"/>
            <a:ext cx="12191980" cy="6857990"/>
          </a:xfrm>
          <a:prstGeom prst="rect">
            <a:avLst/>
          </a:prstGeom>
        </p:spPr>
      </p:pic>
      <p:sp>
        <p:nvSpPr>
          <p:cNvPr id="2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2FC31104-8F4A-1641-9F10-F38A831EBD68}"/>
              </a:ext>
            </a:extLst>
          </p:cNvPr>
          <p:cNvSpPr txBox="1"/>
          <p:nvPr/>
        </p:nvSpPr>
        <p:spPr>
          <a:xfrm>
            <a:off x="7488601" y="3239813"/>
            <a:ext cx="4703379" cy="18340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dirty="0">
                <a:latin typeface="Avenir Next Ultra Light" panose="020B0203020202020204" pitchFamily="34" charset="77"/>
                <a:ea typeface="+mj-ea"/>
                <a:cs typeface="+mj-cs"/>
              </a:rPr>
              <a:t>How This Shapes Our View…</a:t>
            </a:r>
          </a:p>
        </p:txBody>
      </p:sp>
      <p:cxnSp>
        <p:nvCxnSpPr>
          <p:cNvPr id="25"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691947-27EB-224B-831D-DBE527F99ADD}"/>
              </a:ext>
            </a:extLst>
          </p:cNvPr>
          <p:cNvSpPr txBox="1"/>
          <p:nvPr/>
        </p:nvSpPr>
        <p:spPr>
          <a:xfrm>
            <a:off x="7993774" y="5173718"/>
            <a:ext cx="4101662" cy="7922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dirty="0">
                <a:latin typeface="Avenir Next Ultra Light" panose="020B0203020202020204" pitchFamily="34" charset="77"/>
                <a:ea typeface="+mj-ea"/>
                <a:cs typeface="+mj-cs"/>
              </a:rPr>
              <a:t>Of Others</a:t>
            </a:r>
          </a:p>
        </p:txBody>
      </p:sp>
      <p:sp>
        <p:nvSpPr>
          <p:cNvPr id="8" name="TextBox 7">
            <a:extLst>
              <a:ext uri="{FF2B5EF4-FFF2-40B4-BE49-F238E27FC236}">
                <a16:creationId xmlns:a16="http://schemas.microsoft.com/office/drawing/2014/main" id="{41396056-5EE1-7D41-8CE6-E6EDB10F7C09}"/>
              </a:ext>
            </a:extLst>
          </p:cNvPr>
          <p:cNvSpPr txBox="1"/>
          <p:nvPr/>
        </p:nvSpPr>
        <p:spPr>
          <a:xfrm>
            <a:off x="-20" y="144534"/>
            <a:ext cx="7993774" cy="450892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solidFill>
                  <a:srgbClr val="435555"/>
                </a:solidFill>
                <a:latin typeface="Avenir Next" panose="020B0503020202020204" pitchFamily="34" charset="0"/>
              </a:rPr>
              <a:t>Not our place to make judgments regarding motives</a:t>
            </a:r>
          </a:p>
          <a:p>
            <a:pPr marL="457200" indent="-457200">
              <a:spcAft>
                <a:spcPts val="600"/>
              </a:spcAft>
              <a:buFont typeface="Arial" panose="020B0604020202020204" pitchFamily="34" charset="0"/>
              <a:buChar char="•"/>
            </a:pPr>
            <a:r>
              <a:rPr lang="en-US" sz="3200" dirty="0">
                <a:solidFill>
                  <a:srgbClr val="435555"/>
                </a:solidFill>
                <a:latin typeface="Avenir Next" panose="020B0503020202020204" pitchFamily="34" charset="0"/>
              </a:rPr>
              <a:t>However, it’s not our place to give approval to practices God hasn’t approved…</a:t>
            </a:r>
          </a:p>
          <a:p>
            <a:pPr marL="914400" lvl="1" indent="-457200">
              <a:spcAft>
                <a:spcPts val="600"/>
              </a:spcAft>
              <a:buFont typeface="System Font Regular"/>
              <a:buChar char="⁃"/>
            </a:pPr>
            <a:r>
              <a:rPr lang="en-US" sz="2800" dirty="0">
                <a:solidFill>
                  <a:srgbClr val="435555"/>
                </a:solidFill>
                <a:latin typeface="Avenir Next" panose="020B0503020202020204" pitchFamily="34" charset="0"/>
              </a:rPr>
              <a:t>Good intentions aren’t enough (1Chronicles 15.1-13)</a:t>
            </a:r>
          </a:p>
          <a:p>
            <a:pPr marL="914400" lvl="1" indent="-457200">
              <a:spcAft>
                <a:spcPts val="600"/>
              </a:spcAft>
              <a:buFont typeface="System Font Regular"/>
              <a:buChar char="⁃"/>
            </a:pPr>
            <a:r>
              <a:rPr lang="en-US" sz="2800" dirty="0">
                <a:solidFill>
                  <a:srgbClr val="435555"/>
                </a:solidFill>
                <a:latin typeface="Avenir Next" panose="020B0503020202020204" pitchFamily="34" charset="0"/>
              </a:rPr>
              <a:t>Saying something is done in the Lord’s name, doesn’t mean it is  (Matthew 7.21)</a:t>
            </a:r>
          </a:p>
        </p:txBody>
      </p:sp>
    </p:spTree>
    <p:extLst>
      <p:ext uri="{BB962C8B-B14F-4D97-AF65-F5344CB8AC3E}">
        <p14:creationId xmlns:p14="http://schemas.microsoft.com/office/powerpoint/2010/main" val="4025577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96E6B-87D5-204E-A0D8-6D1BF9924235}"/>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1378830E-7450-854A-98A0-4341997B9DC1}"/>
              </a:ext>
            </a:extLst>
          </p:cNvPr>
          <p:cNvSpPr txBox="1"/>
          <p:nvPr/>
        </p:nvSpPr>
        <p:spPr>
          <a:xfrm>
            <a:off x="0" y="5914103"/>
            <a:ext cx="12192000" cy="646331"/>
          </a:xfrm>
          <a:prstGeom prst="rect">
            <a:avLst/>
          </a:prstGeom>
          <a:noFill/>
        </p:spPr>
        <p:txBody>
          <a:bodyPr wrap="square" rtlCol="0">
            <a:spAutoFit/>
          </a:bodyPr>
          <a:lstStyle/>
          <a:p>
            <a:pPr algn="ctr"/>
            <a:r>
              <a:rPr lang="en-US" sz="3600" dirty="0">
                <a:latin typeface="Avenir Next" panose="020B0503020202020204" pitchFamily="34" charset="0"/>
              </a:rPr>
              <a:t>What about the others?</a:t>
            </a:r>
          </a:p>
        </p:txBody>
      </p:sp>
    </p:spTree>
    <p:extLst>
      <p:ext uri="{BB962C8B-B14F-4D97-AF65-F5344CB8AC3E}">
        <p14:creationId xmlns:p14="http://schemas.microsoft.com/office/powerpoint/2010/main" val="317613075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608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96E6B-87D5-204E-A0D8-6D1BF9924235}"/>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1378830E-7450-854A-98A0-4341997B9DC1}"/>
              </a:ext>
            </a:extLst>
          </p:cNvPr>
          <p:cNvSpPr txBox="1"/>
          <p:nvPr/>
        </p:nvSpPr>
        <p:spPr>
          <a:xfrm>
            <a:off x="0" y="5914103"/>
            <a:ext cx="12192000" cy="646331"/>
          </a:xfrm>
          <a:prstGeom prst="rect">
            <a:avLst/>
          </a:prstGeom>
          <a:noFill/>
        </p:spPr>
        <p:txBody>
          <a:bodyPr wrap="square" rtlCol="0">
            <a:spAutoFit/>
          </a:bodyPr>
          <a:lstStyle/>
          <a:p>
            <a:pPr algn="ctr"/>
            <a:r>
              <a:rPr lang="en-US" sz="3600" dirty="0">
                <a:latin typeface="Avenir Next" panose="020B0503020202020204" pitchFamily="34" charset="0"/>
              </a:rPr>
              <a:t>What about the others?</a:t>
            </a:r>
          </a:p>
        </p:txBody>
      </p:sp>
    </p:spTree>
    <p:extLst>
      <p:ext uri="{BB962C8B-B14F-4D97-AF65-F5344CB8AC3E}">
        <p14:creationId xmlns:p14="http://schemas.microsoft.com/office/powerpoint/2010/main" val="16706067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8FB5C-4550-F74D-8907-6D63DF83919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445A97-199D-7041-B34E-C6B3E435C6E4}"/>
              </a:ext>
            </a:extLst>
          </p:cNvPr>
          <p:cNvSpPr txBox="1"/>
          <p:nvPr/>
        </p:nvSpPr>
        <p:spPr>
          <a:xfrm>
            <a:off x="1321619" y="1075539"/>
            <a:ext cx="9548761" cy="3539430"/>
          </a:xfrm>
          <a:prstGeom prst="rect">
            <a:avLst/>
          </a:prstGeom>
          <a:noFill/>
        </p:spPr>
        <p:txBody>
          <a:bodyPr wrap="square" rtlCol="0">
            <a:spAutoFit/>
          </a:bodyPr>
          <a:lstStyle/>
          <a:p>
            <a:r>
              <a:rPr lang="en-US" sz="3200" dirty="0">
                <a:latin typeface="Trajan Pro" panose="02020502050506020301" pitchFamily="18" charset="0"/>
              </a:rPr>
              <a:t>“How lovely on the mountains Are the feet of him who brings good news, Who announces peace And brings good news of happiness, Who announces salvation, And says to Zion, ‘Your God reigns!’” </a:t>
            </a:r>
          </a:p>
          <a:p>
            <a:pPr algn="r"/>
            <a:r>
              <a:rPr lang="en-US" sz="2800" dirty="0">
                <a:latin typeface="Trajan Pro" panose="02020502050506020301" pitchFamily="18" charset="0"/>
              </a:rPr>
              <a:t>(Isaiah 52:7) </a:t>
            </a:r>
          </a:p>
        </p:txBody>
      </p:sp>
    </p:spTree>
    <p:extLst>
      <p:ext uri="{BB962C8B-B14F-4D97-AF65-F5344CB8AC3E}">
        <p14:creationId xmlns:p14="http://schemas.microsoft.com/office/powerpoint/2010/main" val="297238632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8FB5C-4550-F74D-8907-6D63DF83919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445A97-199D-7041-B34E-C6B3E435C6E4}"/>
              </a:ext>
            </a:extLst>
          </p:cNvPr>
          <p:cNvSpPr txBox="1"/>
          <p:nvPr/>
        </p:nvSpPr>
        <p:spPr>
          <a:xfrm>
            <a:off x="1321619" y="1473745"/>
            <a:ext cx="9548761" cy="3046988"/>
          </a:xfrm>
          <a:prstGeom prst="rect">
            <a:avLst/>
          </a:prstGeom>
          <a:noFill/>
        </p:spPr>
        <p:txBody>
          <a:bodyPr wrap="square" rtlCol="0">
            <a:spAutoFit/>
          </a:bodyPr>
          <a:lstStyle/>
          <a:p>
            <a:r>
              <a:rPr lang="en-US" sz="3200" dirty="0">
                <a:latin typeface="Trajan Pro" panose="02020502050506020301" pitchFamily="18" charset="0"/>
              </a:rPr>
              <a:t>“For am I now seeking the favor of men, or of God? Or am I striving to please men? If I were still trying to please men, I would not be a bond-servant of Christ.” </a:t>
            </a:r>
          </a:p>
          <a:p>
            <a:pPr algn="r"/>
            <a:r>
              <a:rPr lang="en-US" sz="2800" dirty="0">
                <a:latin typeface="Trajan Pro" panose="02020502050506020301" pitchFamily="18" charset="0"/>
              </a:rPr>
              <a:t>(Galatians 1:10) </a:t>
            </a:r>
          </a:p>
        </p:txBody>
      </p:sp>
    </p:spTree>
    <p:extLst>
      <p:ext uri="{BB962C8B-B14F-4D97-AF65-F5344CB8AC3E}">
        <p14:creationId xmlns:p14="http://schemas.microsoft.com/office/powerpoint/2010/main" val="284228823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442497" y="313029"/>
            <a:ext cx="9548761" cy="4708981"/>
          </a:xfrm>
          <a:prstGeom prst="rect">
            <a:avLst/>
          </a:prstGeom>
          <a:noFill/>
        </p:spPr>
        <p:txBody>
          <a:bodyPr wrap="square" rtlCol="0">
            <a:spAutoFit/>
          </a:bodyPr>
          <a:lstStyle/>
          <a:p>
            <a:r>
              <a:rPr lang="en-US" sz="3000" dirty="0">
                <a:latin typeface="Trajan Pro" panose="02020502050506020301" pitchFamily="18" charset="0"/>
              </a:rPr>
              <a:t>“And Jesus came up and spoke to them, saying, ‘All authority has been given to Me in heaven and on earth. Go therefore and make disciples of all the nations, baptizing them in the name of the Father and the Son and the Holy Spirit, teaching them to observe all that I commanded you; and lo, I am with you always, even to the end of the age.’” </a:t>
            </a:r>
          </a:p>
          <a:p>
            <a:pPr algn="r"/>
            <a:r>
              <a:rPr lang="en-US" sz="2800" dirty="0">
                <a:latin typeface="Trajan Pro" panose="02020502050506020301" pitchFamily="18" charset="0"/>
              </a:rPr>
              <a:t>(Matthew 28:18–20) </a:t>
            </a:r>
          </a:p>
        </p:txBody>
      </p:sp>
    </p:spTree>
    <p:extLst>
      <p:ext uri="{BB962C8B-B14F-4D97-AF65-F5344CB8AC3E}">
        <p14:creationId xmlns:p14="http://schemas.microsoft.com/office/powerpoint/2010/main" val="1141204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442497" y="313029"/>
            <a:ext cx="9548761" cy="4708981"/>
          </a:xfrm>
          <a:prstGeom prst="rect">
            <a:avLst/>
          </a:prstGeom>
          <a:noFill/>
        </p:spPr>
        <p:txBody>
          <a:bodyPr wrap="square" rtlCol="0">
            <a:spAutoFit/>
          </a:bodyPr>
          <a:lstStyle/>
          <a:p>
            <a:r>
              <a:rPr lang="en-US" sz="3000" dirty="0">
                <a:latin typeface="Trajan Pro" panose="02020502050506020301" pitchFamily="18" charset="0"/>
              </a:rPr>
              <a:t>“And Jesus came up and spoke to them, saying, ‘</a:t>
            </a:r>
            <a:r>
              <a:rPr lang="en-US" sz="3000" dirty="0">
                <a:solidFill>
                  <a:srgbClr val="E2BE57"/>
                </a:solidFill>
                <a:latin typeface="Trajan Pro" panose="02020502050506020301" pitchFamily="18" charset="0"/>
              </a:rPr>
              <a:t>All authority has been given to Me in heaven and on earth</a:t>
            </a:r>
            <a:r>
              <a:rPr lang="en-US" sz="3000" dirty="0">
                <a:latin typeface="Trajan Pro" panose="02020502050506020301" pitchFamily="18" charset="0"/>
              </a:rPr>
              <a:t>. Go therefore and make disciples of all the nations, baptizing them in the name of the Father and the Son and the Holy Spirit, teaching them to observe all that I commanded you; and lo, I am with you always, even to the end of the age.’” </a:t>
            </a:r>
          </a:p>
          <a:p>
            <a:pPr algn="r"/>
            <a:r>
              <a:rPr lang="en-US" sz="2800" dirty="0">
                <a:latin typeface="Trajan Pro" panose="02020502050506020301" pitchFamily="18" charset="0"/>
              </a:rPr>
              <a:t>(Matthew 28:18–20) </a:t>
            </a:r>
          </a:p>
        </p:txBody>
      </p:sp>
    </p:spTree>
    <p:extLst>
      <p:ext uri="{BB962C8B-B14F-4D97-AF65-F5344CB8AC3E}">
        <p14:creationId xmlns:p14="http://schemas.microsoft.com/office/powerpoint/2010/main" val="17799307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442497" y="313029"/>
            <a:ext cx="9548761" cy="4708981"/>
          </a:xfrm>
          <a:prstGeom prst="rect">
            <a:avLst/>
          </a:prstGeom>
          <a:noFill/>
        </p:spPr>
        <p:txBody>
          <a:bodyPr wrap="square" rtlCol="0">
            <a:spAutoFit/>
          </a:bodyPr>
          <a:lstStyle/>
          <a:p>
            <a:r>
              <a:rPr lang="en-US" sz="3000" dirty="0">
                <a:latin typeface="Trajan Pro" panose="02020502050506020301" pitchFamily="18" charset="0"/>
              </a:rPr>
              <a:t>“And Jesus came up and spoke to them, saying, ‘All authority has been given to Me in heaven and on earth. Go therefore and </a:t>
            </a:r>
            <a:r>
              <a:rPr lang="en-US" sz="3000" dirty="0">
                <a:solidFill>
                  <a:srgbClr val="E2BE57"/>
                </a:solidFill>
                <a:latin typeface="Trajan Pro" panose="02020502050506020301" pitchFamily="18" charset="0"/>
              </a:rPr>
              <a:t>make disciples </a:t>
            </a:r>
            <a:r>
              <a:rPr lang="en-US" sz="3000" dirty="0">
                <a:latin typeface="Trajan Pro" panose="02020502050506020301" pitchFamily="18" charset="0"/>
              </a:rPr>
              <a:t>of all the nations, baptizing them in the name of the Father and the Son and the Holy Spirit, </a:t>
            </a:r>
            <a:r>
              <a:rPr lang="en-US" sz="3000" dirty="0">
                <a:solidFill>
                  <a:srgbClr val="E2BE57"/>
                </a:solidFill>
                <a:latin typeface="Trajan Pro" panose="02020502050506020301" pitchFamily="18" charset="0"/>
              </a:rPr>
              <a:t>teaching them </a:t>
            </a:r>
            <a:r>
              <a:rPr lang="en-US" sz="3000" dirty="0">
                <a:latin typeface="Trajan Pro" panose="02020502050506020301" pitchFamily="18" charset="0"/>
              </a:rPr>
              <a:t>to observe all that I commanded you; and lo, I am with you always, even to the end of the age.’” </a:t>
            </a:r>
          </a:p>
          <a:p>
            <a:pPr algn="r"/>
            <a:r>
              <a:rPr lang="en-US" sz="2800" dirty="0">
                <a:latin typeface="Trajan Pro" panose="02020502050506020301" pitchFamily="18" charset="0"/>
              </a:rPr>
              <a:t>(Matthew 28:18–20) </a:t>
            </a:r>
          </a:p>
        </p:txBody>
      </p:sp>
    </p:spTree>
    <p:extLst>
      <p:ext uri="{BB962C8B-B14F-4D97-AF65-F5344CB8AC3E}">
        <p14:creationId xmlns:p14="http://schemas.microsoft.com/office/powerpoint/2010/main" val="315572722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442497" y="313029"/>
            <a:ext cx="9548761" cy="4708981"/>
          </a:xfrm>
          <a:prstGeom prst="rect">
            <a:avLst/>
          </a:prstGeom>
          <a:noFill/>
        </p:spPr>
        <p:txBody>
          <a:bodyPr wrap="square" rtlCol="0">
            <a:spAutoFit/>
          </a:bodyPr>
          <a:lstStyle/>
          <a:p>
            <a:r>
              <a:rPr lang="en-US" sz="3000" dirty="0">
                <a:latin typeface="Trajan Pro" panose="02020502050506020301" pitchFamily="18" charset="0"/>
              </a:rPr>
              <a:t>“And Jesus came up and </a:t>
            </a:r>
            <a:r>
              <a:rPr lang="en-US" sz="3000" dirty="0">
                <a:solidFill>
                  <a:srgbClr val="E2BE57"/>
                </a:solidFill>
                <a:latin typeface="Trajan Pro" panose="02020502050506020301" pitchFamily="18" charset="0"/>
              </a:rPr>
              <a:t>spoke to them</a:t>
            </a:r>
            <a:r>
              <a:rPr lang="en-US" sz="3000" dirty="0">
                <a:latin typeface="Trajan Pro" panose="02020502050506020301" pitchFamily="18" charset="0"/>
              </a:rPr>
              <a:t>, saying, ‘All authority has been given to Me in heaven and on earth. Go therefore and make disciples of all the nations, baptizing them in the name of the Father and the Son and the Holy Spirit, teaching them to observe all that I commanded you; and lo, I am with you always, even to the end of the age.’” </a:t>
            </a:r>
          </a:p>
          <a:p>
            <a:pPr algn="r"/>
            <a:r>
              <a:rPr lang="en-US" sz="2800" dirty="0">
                <a:latin typeface="Trajan Pro" panose="02020502050506020301" pitchFamily="18" charset="0"/>
              </a:rPr>
              <a:t>(Matthew 28:18–20) </a:t>
            </a:r>
          </a:p>
        </p:txBody>
      </p:sp>
    </p:spTree>
    <p:extLst>
      <p:ext uri="{BB962C8B-B14F-4D97-AF65-F5344CB8AC3E}">
        <p14:creationId xmlns:p14="http://schemas.microsoft.com/office/powerpoint/2010/main" val="36630235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67B3-214B-7E49-B784-610BD15110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070524-2C00-EE4D-B3E0-D724458A0F07}"/>
              </a:ext>
            </a:extLst>
          </p:cNvPr>
          <p:cNvSpPr txBox="1"/>
          <p:nvPr/>
        </p:nvSpPr>
        <p:spPr>
          <a:xfrm>
            <a:off x="671325" y="4900288"/>
            <a:ext cx="1570430" cy="1015663"/>
          </a:xfrm>
          <a:prstGeom prst="rect">
            <a:avLst/>
          </a:prstGeom>
          <a:noFill/>
        </p:spPr>
        <p:txBody>
          <a:bodyPr wrap="square" rtlCol="0">
            <a:spAutoFit/>
          </a:bodyPr>
          <a:lstStyle/>
          <a:p>
            <a:r>
              <a:rPr lang="en-US" sz="2000" dirty="0">
                <a:latin typeface="Trajan Pro" panose="02020502050506020301" pitchFamily="18" charset="0"/>
              </a:rPr>
              <a:t>Knowing We Please the King</a:t>
            </a:r>
          </a:p>
        </p:txBody>
      </p:sp>
      <p:sp>
        <p:nvSpPr>
          <p:cNvPr id="5" name="TextBox 4">
            <a:extLst>
              <a:ext uri="{FF2B5EF4-FFF2-40B4-BE49-F238E27FC236}">
                <a16:creationId xmlns:a16="http://schemas.microsoft.com/office/drawing/2014/main" id="{A7CECB48-AEFA-5E4E-8862-F7527D34E926}"/>
              </a:ext>
            </a:extLst>
          </p:cNvPr>
          <p:cNvSpPr txBox="1"/>
          <p:nvPr/>
        </p:nvSpPr>
        <p:spPr>
          <a:xfrm>
            <a:off x="2713703" y="5738970"/>
            <a:ext cx="9365226" cy="584775"/>
          </a:xfrm>
          <a:prstGeom prst="rect">
            <a:avLst/>
          </a:prstGeom>
          <a:noFill/>
        </p:spPr>
        <p:txBody>
          <a:bodyPr wrap="square" rtlCol="0">
            <a:spAutoFit/>
          </a:bodyPr>
          <a:lstStyle/>
          <a:p>
            <a:r>
              <a:rPr lang="en-US" sz="3200" dirty="0">
                <a:solidFill>
                  <a:srgbClr val="E2BE57"/>
                </a:solidFill>
                <a:latin typeface="Trajan Pro" panose="02020502050506020301" pitchFamily="18" charset="0"/>
              </a:rPr>
              <a:t>Requires Revelation</a:t>
            </a:r>
          </a:p>
        </p:txBody>
      </p:sp>
      <p:sp>
        <p:nvSpPr>
          <p:cNvPr id="6" name="TextBox 5">
            <a:extLst>
              <a:ext uri="{FF2B5EF4-FFF2-40B4-BE49-F238E27FC236}">
                <a16:creationId xmlns:a16="http://schemas.microsoft.com/office/drawing/2014/main" id="{485F0C90-E489-874E-8848-F6F944626F5D}"/>
              </a:ext>
            </a:extLst>
          </p:cNvPr>
          <p:cNvSpPr txBox="1"/>
          <p:nvPr/>
        </p:nvSpPr>
        <p:spPr>
          <a:xfrm>
            <a:off x="2530168" y="1622990"/>
            <a:ext cx="9548761" cy="2492990"/>
          </a:xfrm>
          <a:prstGeom prst="rect">
            <a:avLst/>
          </a:prstGeom>
          <a:noFill/>
        </p:spPr>
        <p:txBody>
          <a:bodyPr wrap="square" rtlCol="0">
            <a:spAutoFit/>
          </a:bodyPr>
          <a:lstStyle/>
          <a:p>
            <a:r>
              <a:rPr lang="en-US" sz="3200" dirty="0">
                <a:latin typeface="Trajan Pro" panose="02020502050506020301" pitchFamily="18" charset="0"/>
              </a:rPr>
              <a:t>“The things you have learned and received and heard and seen in me, practice these things, and the God of peace will be with you.” </a:t>
            </a:r>
          </a:p>
          <a:p>
            <a:pPr algn="r"/>
            <a:r>
              <a:rPr lang="en-US" sz="2800" dirty="0">
                <a:latin typeface="Trajan Pro" panose="02020502050506020301" pitchFamily="18" charset="0"/>
              </a:rPr>
              <a:t>(Philippians 4:9) </a:t>
            </a:r>
          </a:p>
        </p:txBody>
      </p:sp>
    </p:spTree>
    <p:extLst>
      <p:ext uri="{BB962C8B-B14F-4D97-AF65-F5344CB8AC3E}">
        <p14:creationId xmlns:p14="http://schemas.microsoft.com/office/powerpoint/2010/main" val="3988658807"/>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890</TotalTime>
  <Words>728</Words>
  <Application>Microsoft Macintosh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Avenir Next</vt:lpstr>
      <vt:lpstr>Avenir Next Ultra Light</vt:lpstr>
      <vt:lpstr>Calibri</vt:lpstr>
      <vt:lpstr>Calibri Light</vt:lpstr>
      <vt:lpstr>System Font Regular</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15</cp:revision>
  <dcterms:created xsi:type="dcterms:W3CDTF">2019-01-25T19:46:49Z</dcterms:created>
  <dcterms:modified xsi:type="dcterms:W3CDTF">2019-03-24T12:37:27Z</dcterms:modified>
</cp:coreProperties>
</file>