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9" r:id="rId2"/>
    <p:sldId id="256" r:id="rId3"/>
    <p:sldId id="270" r:id="rId4"/>
    <p:sldId id="272" r:id="rId5"/>
    <p:sldId id="273" r:id="rId6"/>
    <p:sldId id="271" r:id="rId7"/>
    <p:sldId id="263" r:id="rId8"/>
    <p:sldId id="259" r:id="rId9"/>
    <p:sldId id="262" r:id="rId10"/>
    <p:sldId id="268" r:id="rId11"/>
    <p:sldId id="260" r:id="rId12"/>
    <p:sldId id="257" r:id="rId13"/>
    <p:sldId id="261" r:id="rId14"/>
    <p:sldId id="266" r:id="rId15"/>
    <p:sldId id="280" r:id="rId16"/>
    <p:sldId id="281" r:id="rId17"/>
    <p:sldId id="283" r:id="rId18"/>
    <p:sldId id="267" r:id="rId19"/>
    <p:sldId id="274" r:id="rId20"/>
    <p:sldId id="277" r:id="rId21"/>
    <p:sldId id="279" r:id="rId22"/>
    <p:sldId id="275" r:id="rId23"/>
    <p:sldId id="276" r:id="rId24"/>
    <p:sldId id="284" r:id="rId25"/>
    <p:sldId id="290" r:id="rId26"/>
    <p:sldId id="285" r:id="rId27"/>
    <p:sldId id="286" r:id="rId28"/>
    <p:sldId id="287" r:id="rId29"/>
    <p:sldId id="288" r:id="rId30"/>
    <p:sldId id="289" r:id="rId31"/>
    <p:sldId id="282" r:id="rId32"/>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5" autoAdjust="0"/>
    <p:restoredTop sz="94537" autoAdjust="0"/>
  </p:normalViewPr>
  <p:slideViewPr>
    <p:cSldViewPr>
      <p:cViewPr>
        <p:scale>
          <a:sx n="33" d="100"/>
          <a:sy n="33" d="100"/>
        </p:scale>
        <p:origin x="-552" y="-330"/>
      </p:cViewPr>
      <p:guideLst>
        <p:guide orient="horz" pos="2592"/>
        <p:guide pos="4608"/>
      </p:guideLst>
    </p:cSldViewPr>
  </p:slideViewPr>
  <p:notesTextViewPr>
    <p:cViewPr>
      <p:scale>
        <a:sx n="100" d="100"/>
        <a:sy n="100" d="100"/>
      </p:scale>
      <p:origin x="0" y="0"/>
    </p:cViewPr>
  </p:notesTextViewPr>
  <p:sorterViewPr>
    <p:cViewPr>
      <p:scale>
        <a:sx n="100" d="100"/>
        <a:sy n="100" d="100"/>
      </p:scale>
      <p:origin x="0" y="60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DCE996-433A-4B4E-BD06-7A1C168A0FDB}" type="datetimeFigureOut">
              <a:rPr lang="en-US" smtClean="0"/>
              <a:t>6/9/2019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AF96B0-9FF8-44A8-B1FF-8302A8E09F35}" type="slidenum">
              <a:rPr lang="en-US" smtClean="0"/>
              <a:t>‹#›</a:t>
            </a:fld>
            <a:endParaRPr lang="en-US"/>
          </a:p>
        </p:txBody>
      </p:sp>
    </p:spTree>
    <p:extLst>
      <p:ext uri="{BB962C8B-B14F-4D97-AF65-F5344CB8AC3E}">
        <p14:creationId xmlns:p14="http://schemas.microsoft.com/office/powerpoint/2010/main" val="973598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1</a:t>
            </a:fld>
            <a:endParaRPr lang="en-US"/>
          </a:p>
        </p:txBody>
      </p:sp>
    </p:spTree>
    <p:extLst>
      <p:ext uri="{BB962C8B-B14F-4D97-AF65-F5344CB8AC3E}">
        <p14:creationId xmlns:p14="http://schemas.microsoft.com/office/powerpoint/2010/main" val="800693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AF96B0-9FF8-44A8-B1FF-8302A8E09F35}" type="slidenum">
              <a:rPr lang="en-US" smtClean="0"/>
              <a:t>10</a:t>
            </a:fld>
            <a:endParaRPr lang="en-US"/>
          </a:p>
        </p:txBody>
      </p:sp>
    </p:spTree>
    <p:extLst>
      <p:ext uri="{BB962C8B-B14F-4D97-AF65-F5344CB8AC3E}">
        <p14:creationId xmlns:p14="http://schemas.microsoft.com/office/powerpoint/2010/main" val="3120734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837531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87573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71133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859B-03A5-4CA8-AC42-69270D873266}"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53893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D859B-03A5-4CA8-AC42-69270D873266}"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46791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7D859B-03A5-4CA8-AC42-69270D873266}"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74003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7D859B-03A5-4CA8-AC42-69270D873266}" type="datetimeFigureOut">
              <a:rPr lang="en-US" smtClean="0"/>
              <a:t>6/9/2019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1437780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7D859B-03A5-4CA8-AC42-69270D873266}" type="datetimeFigureOut">
              <a:rPr lang="en-US" smtClean="0"/>
              <a:t>6/9/2019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32144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D859B-03A5-4CA8-AC42-69270D873266}" type="datetimeFigureOut">
              <a:rPr lang="en-US" smtClean="0"/>
              <a:t>6/9/2019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89403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D859B-03A5-4CA8-AC42-69270D873266}"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228486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D859B-03A5-4CA8-AC42-69270D873266}"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D9AB6-86D8-406D-A77A-3F0F896E7D03}" type="slidenum">
              <a:rPr lang="en-US" smtClean="0"/>
              <a:t>‹#›</a:t>
            </a:fld>
            <a:endParaRPr lang="en-US"/>
          </a:p>
        </p:txBody>
      </p:sp>
    </p:spTree>
    <p:extLst>
      <p:ext uri="{BB962C8B-B14F-4D97-AF65-F5344CB8AC3E}">
        <p14:creationId xmlns:p14="http://schemas.microsoft.com/office/powerpoint/2010/main" val="42956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3E7D859B-03A5-4CA8-AC42-69270D873266}" type="datetimeFigureOut">
              <a:rPr lang="en-US" smtClean="0"/>
              <a:t>6/9/2019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37CD9AB6-86D8-406D-A77A-3F0F896E7D03}" type="slidenum">
              <a:rPr lang="en-US" smtClean="0"/>
              <a:t>‹#›</a:t>
            </a:fld>
            <a:endParaRPr lang="en-US"/>
          </a:p>
        </p:txBody>
      </p:sp>
    </p:spTree>
    <p:extLst>
      <p:ext uri="{BB962C8B-B14F-4D97-AF65-F5344CB8AC3E}">
        <p14:creationId xmlns:p14="http://schemas.microsoft.com/office/powerpoint/2010/main" val="218570523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1085689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Ephesus - bfoter811@gmail.com - Gmail_files\unnam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16" y="381000"/>
            <a:ext cx="14325600" cy="7391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991600" y="7113715"/>
            <a:ext cx="4038600"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Library of </a:t>
            </a:r>
            <a:r>
              <a:rPr lang="en-US" sz="3600" b="1" dirty="0" err="1" smtClean="0">
                <a:solidFill>
                  <a:schemeClr val="bg1"/>
                </a:solidFill>
                <a:latin typeface="Times New Roman" panose="02020603050405020304" pitchFamily="18" charset="0"/>
                <a:cs typeface="Times New Roman" panose="02020603050405020304" pitchFamily="18" charset="0"/>
              </a:rPr>
              <a:t>Celsus</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71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Ephesus - bfoter811@gmail.com - Gmail_files\unname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2365" y="-128651"/>
            <a:ext cx="11310219" cy="835825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991599" y="7113715"/>
            <a:ext cx="4114801"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The Grand Theatre</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034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6013" y="2057400"/>
            <a:ext cx="7316787"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E:\Ephesus - bfoter811@gmail.com - Gmail_files\unname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407" y="-46635"/>
            <a:ext cx="12426778" cy="82762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069123" y="509172"/>
            <a:ext cx="4824046"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Ephesus Harbor Road </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123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Ephesus - bfoter811@gmail.com - Gmail_files\unnamed(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342" y="0"/>
            <a:ext cx="10897057" cy="818005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62200" y="6899959"/>
            <a:ext cx="4137794" cy="662206"/>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Temple of Artemis</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034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2129" y="712506"/>
            <a:ext cx="9802671" cy="1754326"/>
          </a:xfrm>
          <a:prstGeom prst="rect">
            <a:avLst/>
          </a:prstGeom>
          <a:noFill/>
        </p:spPr>
        <p:txBody>
          <a:bodyPr wrap="square" rtlCol="0">
            <a:spAutoFit/>
          </a:bodyPr>
          <a:lstStyle/>
          <a:p>
            <a:r>
              <a:rPr lang="en-US" sz="3600" b="1" i="1" dirty="0" smtClean="0">
                <a:latin typeface="Times New Roman" panose="02020603050405020304" pitchFamily="18" charset="0"/>
                <a:cs typeface="Times New Roman" panose="02020603050405020304" pitchFamily="18" charset="0"/>
              </a:rPr>
              <a:t>Culture  of  Ephesus</a:t>
            </a:r>
          </a:p>
          <a:p>
            <a:endParaRPr lang="en-US" sz="3600" b="1" i="1"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Artemis (Diana) Cult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71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13030199" cy="8094524"/>
          </a:xfrm>
          <a:prstGeom prst="rect">
            <a:avLst/>
          </a:prstGeom>
          <a:noFill/>
        </p:spPr>
        <p:txBody>
          <a:bodyPr wrap="square" rtlCol="0">
            <a:spAutoFit/>
          </a:bodyPr>
          <a:lstStyle/>
          <a:p>
            <a:r>
              <a:rPr lang="en-US" sz="3600" b="1" i="1" dirty="0" smtClean="0">
                <a:latin typeface="Times New Roman" panose="02020603050405020304" pitchFamily="18" charset="0"/>
                <a:cs typeface="Times New Roman" panose="02020603050405020304" pitchFamily="18" charset="0"/>
              </a:rPr>
              <a:t>Culture  of  Ephesus</a:t>
            </a:r>
          </a:p>
          <a:p>
            <a:endParaRPr lang="en-US" sz="3600" b="1" i="1"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Artemis (Diana) Cult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Acts 19:34-40 ASV 34 But when they perceived that he was a Jew, all with one voice about the space of two hours cried out, Great is Diana of the Ephesians. 35 And when the </a:t>
            </a:r>
            <a:r>
              <a:rPr lang="en-US" sz="2800" dirty="0" err="1">
                <a:latin typeface="Times New Roman" panose="02020603050405020304" pitchFamily="18" charset="0"/>
                <a:cs typeface="Times New Roman" panose="02020603050405020304" pitchFamily="18" charset="0"/>
              </a:rPr>
              <a:t>townclerk</a:t>
            </a:r>
            <a:r>
              <a:rPr lang="en-US" sz="2800" dirty="0">
                <a:latin typeface="Times New Roman" panose="02020603050405020304" pitchFamily="18" charset="0"/>
                <a:cs typeface="Times New Roman" panose="02020603050405020304" pitchFamily="18" charset="0"/>
              </a:rPr>
              <a:t> had quieted the multitude, he </a:t>
            </a:r>
            <a:r>
              <a:rPr lang="en-US" sz="2800" dirty="0" err="1">
                <a:latin typeface="Times New Roman" panose="02020603050405020304" pitchFamily="18" charset="0"/>
                <a:cs typeface="Times New Roman" panose="02020603050405020304" pitchFamily="18" charset="0"/>
              </a:rPr>
              <a:t>saith</a:t>
            </a:r>
            <a:r>
              <a:rPr lang="en-US" sz="2800" dirty="0">
                <a:latin typeface="Times New Roman" panose="02020603050405020304" pitchFamily="18" charset="0"/>
                <a:cs typeface="Times New Roman" panose="02020603050405020304" pitchFamily="18" charset="0"/>
              </a:rPr>
              <a:t>, Ye men of Ephesus, what man is there who </a:t>
            </a:r>
            <a:r>
              <a:rPr lang="en-US" sz="2800" dirty="0" err="1">
                <a:latin typeface="Times New Roman" panose="02020603050405020304" pitchFamily="18" charset="0"/>
                <a:cs typeface="Times New Roman" panose="02020603050405020304" pitchFamily="18" charset="0"/>
              </a:rPr>
              <a:t>knoweth</a:t>
            </a:r>
            <a:r>
              <a:rPr lang="en-US" sz="2800" dirty="0">
                <a:latin typeface="Times New Roman" panose="02020603050405020304" pitchFamily="18" charset="0"/>
                <a:cs typeface="Times New Roman" panose="02020603050405020304" pitchFamily="18" charset="0"/>
              </a:rPr>
              <a:t> not that the city of the Ephesians is temple-keeper of the great Diana, and of the image which fell down from Jupiter? 36 Seeing then that these things cannot be gainsaid, ye ought to be quiet, and to do nothing rash. 37 For ye have brought hither these men, who are neither robbers of temples nor blasphemers of our goddess. 38 If therefore Demetrius, and the craftsmen that are with him, have a matter against any man, the courts are open, and there are proconsuls: let them accuse one another. 39 But if ye seek anything about other matters, it shall be settled in the regular assembly. 40 For indeed we are in danger to be accused concerning this day's riot, there being no cause for it: and as touching it we shall not be able to give account of this concourse.</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514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723392"/>
            <a:ext cx="9802671" cy="3354765"/>
          </a:xfrm>
          <a:prstGeom prst="rect">
            <a:avLst/>
          </a:prstGeom>
          <a:noFill/>
        </p:spPr>
        <p:txBody>
          <a:bodyPr wrap="square" rtlCol="0">
            <a:spAutoFit/>
          </a:bodyPr>
          <a:lstStyle/>
          <a:p>
            <a:r>
              <a:rPr lang="en-US" sz="3600" b="1" i="1" dirty="0" smtClean="0">
                <a:latin typeface="Times New Roman" panose="02020603050405020304" pitchFamily="18" charset="0"/>
                <a:cs typeface="Times New Roman" panose="02020603050405020304" pitchFamily="18" charset="0"/>
              </a:rPr>
              <a:t>Culture  of  Ephesus</a:t>
            </a:r>
          </a:p>
          <a:p>
            <a:endParaRPr lang="en-US" sz="3600" b="1" i="1"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Artemis (Diana) Cult</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Imperial Cult</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Jewish Community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566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Ephesus,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a:t>
            </a:r>
            <a:r>
              <a:rPr lang="en-US" sz="3200" dirty="0">
                <a:latin typeface="Times New Roman" panose="02020603050405020304" pitchFamily="18" charset="0"/>
                <a:cs typeface="Times New Roman" panose="02020603050405020304" pitchFamily="18" charset="0"/>
              </a:rPr>
              <a:t>1:1-2</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874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with every spiritual blessing in the heavenly places in Christ: 4 even as he chose us in him before the foundation of the world, that we should be holy and without blemish before him in love: 5 having foreordained us unto adoption as sons through Jesus Christ unto himself, according to the good pleasure of his will, 6 to the praise of the glory of his grace, which he freely bestowed on us in the Beloved: 7 in whom we have our redemption through his blood, the forgiveness of our trespasses, according to the riches of his grace, 8 which he made to abound toward us in all wisdom and prudence, 9 making known unto us the mystery of his will,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having been foreordained 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9271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with every spiritual blessing </a:t>
            </a:r>
            <a:r>
              <a:rPr lang="en-US" sz="3000" dirty="0">
                <a:solidFill>
                  <a:schemeClr val="accent6"/>
                </a:solidFill>
                <a:latin typeface="Times New Roman" panose="02020603050405020304" pitchFamily="18" charset="0"/>
                <a:cs typeface="Times New Roman" panose="02020603050405020304" pitchFamily="18" charset="0"/>
              </a:rPr>
              <a:t>in the heavenly places </a:t>
            </a:r>
            <a:r>
              <a:rPr lang="en-US" sz="3000" dirty="0">
                <a:latin typeface="Times New Roman" panose="02020603050405020304" pitchFamily="18" charset="0"/>
                <a:cs typeface="Times New Roman" panose="02020603050405020304" pitchFamily="18" charset="0"/>
              </a:rPr>
              <a:t>in Christ: 4 even as he chose us in him before the foundation of the world, that we should be holy and without blemish before him in love: 5 having foreordained us unto adoption as sons through Jesus Christ unto himself, according to the good pleasure of his will, 6 to the praise of the glory of his grace, which he freely bestowed on us in the Beloved: 7 in whom we have our redemption through his blood, the forgiveness of our trespasses, according to the riches of his grace, 8 which he made to abound toward us in all wisdom and prudence, 9 making known unto us the mystery of his will,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having been foreordained 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214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9200" y="1662903"/>
            <a:ext cx="3962400" cy="707886"/>
          </a:xfrm>
          <a:prstGeom prst="rect">
            <a:avLst/>
          </a:prstGeom>
          <a:noFill/>
        </p:spPr>
        <p:txBody>
          <a:bodyPr wrap="square" rtlCol="0">
            <a:spAutoFit/>
          </a:bodyPr>
          <a:lstStyle/>
          <a:p>
            <a:r>
              <a:rPr lang="en-US" sz="4000" b="1" i="1" dirty="0" smtClean="0">
                <a:latin typeface="Times New Roman" panose="02020603050405020304" pitchFamily="18" charset="0"/>
                <a:cs typeface="Times New Roman" panose="02020603050405020304" pitchFamily="18" charset="0"/>
              </a:rPr>
              <a:t>       Ephesians</a:t>
            </a:r>
            <a:endParaRPr lang="en-US" sz="40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048000" y="3657600"/>
            <a:ext cx="8839200" cy="1077218"/>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          Paul’s statement of salvation </a:t>
            </a:r>
            <a:r>
              <a:rPr lang="en-US" sz="3200" b="1" i="1" dirty="0" smtClean="0">
                <a:latin typeface="Times New Roman" panose="02020603050405020304" pitchFamily="18" charset="0"/>
                <a:cs typeface="Times New Roman" panose="02020603050405020304" pitchFamily="18" charset="0"/>
              </a:rPr>
              <a:t>to all</a:t>
            </a:r>
          </a:p>
          <a:p>
            <a:r>
              <a:rPr lang="en-US" sz="3200" b="1" i="1" dirty="0">
                <a:latin typeface="Times New Roman" panose="02020603050405020304" pitchFamily="18" charset="0"/>
                <a:cs typeface="Times New Roman" panose="02020603050405020304" pitchFamily="18" charset="0"/>
              </a:rPr>
              <a:t> </a:t>
            </a:r>
            <a:r>
              <a:rPr lang="en-US" sz="3200" b="1" i="1"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through Jesus Christ</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920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0" y="352380"/>
            <a:ext cx="7391400" cy="584775"/>
          </a:xfrm>
          <a:prstGeom prst="rect">
            <a:avLst/>
          </a:prstGeom>
          <a:noFill/>
        </p:spPr>
        <p:txBody>
          <a:bodyPr wrap="square" rtlCol="0">
            <a:spAutoFit/>
          </a:bodyPr>
          <a:lstStyle/>
          <a:p>
            <a:r>
              <a:rPr lang="en-US" sz="3200" b="1" i="1" dirty="0" smtClean="0">
                <a:latin typeface="Times New Roman" panose="02020603050405020304" pitchFamily="18" charset="0"/>
                <a:cs typeface="Times New Roman" panose="02020603050405020304" pitchFamily="18" charset="0"/>
              </a:rPr>
              <a:t>“ . . . In  heavenly  places . . .”</a:t>
            </a:r>
            <a:endParaRPr lang="en-US" sz="32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62000" y="1371600"/>
            <a:ext cx="13182600" cy="649408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Ephesians 1:3 ASV 3 Blessed be the God and Father of our Lord Jesus Christ, who hath blessed us with every spiritual blessing in the heavenly places in Christ</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Ephesians 1:20 ASV 20 which he wrought in Christ, when he raised him from the dead, and made him to sit at his right hand in the heavenly places,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Ephesians 2:6 ASV 6 and raised us up with him, and made us to sit with him in the heavenly places, in Christ Jesus: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48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0" y="352380"/>
            <a:ext cx="7391400" cy="584775"/>
          </a:xfrm>
          <a:prstGeom prst="rect">
            <a:avLst/>
          </a:prstGeom>
          <a:noFill/>
        </p:spPr>
        <p:txBody>
          <a:bodyPr wrap="square" rtlCol="0">
            <a:spAutoFit/>
          </a:bodyPr>
          <a:lstStyle/>
          <a:p>
            <a:r>
              <a:rPr lang="en-US" sz="3200" b="1" i="1" dirty="0" smtClean="0">
                <a:latin typeface="Times New Roman" panose="02020603050405020304" pitchFamily="18" charset="0"/>
                <a:cs typeface="Times New Roman" panose="02020603050405020304" pitchFamily="18" charset="0"/>
              </a:rPr>
              <a:t>“ . . . In  heavenly  places . . .”</a:t>
            </a:r>
            <a:endParaRPr lang="en-US" sz="3200" b="1"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62000" y="1371600"/>
            <a:ext cx="13182600" cy="550920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Ephesians 3:10 ASV 10 to the intent that now unto the principalities and the powers in the heavenly places might be made known through the church the manifold wisdom of God,</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Ephesians 6:12 ASV 12 For our wrestling is not against flesh and blood, but against the principalities, against the powers, against the world-rulers of this darkness, against the spiritual hosts of wickedness in the heavenly places.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43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a:t>
            </a:r>
            <a:r>
              <a:rPr lang="en-US" sz="3000" dirty="0">
                <a:solidFill>
                  <a:schemeClr val="accent6"/>
                </a:solidFill>
                <a:latin typeface="Times New Roman" panose="02020603050405020304" pitchFamily="18" charset="0"/>
                <a:cs typeface="Times New Roman" panose="02020603050405020304" pitchFamily="18" charset="0"/>
              </a:rPr>
              <a:t>with every spiritual blessing </a:t>
            </a:r>
            <a:r>
              <a:rPr lang="en-US" sz="3000" dirty="0">
                <a:latin typeface="Times New Roman" panose="02020603050405020304" pitchFamily="18" charset="0"/>
                <a:cs typeface="Times New Roman" panose="02020603050405020304" pitchFamily="18" charset="0"/>
              </a:rPr>
              <a:t>in the heavenly places in Christ: 4 even as he </a:t>
            </a:r>
            <a:r>
              <a:rPr lang="en-US" sz="3000" dirty="0">
                <a:solidFill>
                  <a:schemeClr val="accent6"/>
                </a:solidFill>
                <a:latin typeface="Times New Roman" panose="02020603050405020304" pitchFamily="18" charset="0"/>
                <a:cs typeface="Times New Roman" panose="02020603050405020304" pitchFamily="18" charset="0"/>
              </a:rPr>
              <a:t>chose us</a:t>
            </a:r>
            <a:r>
              <a:rPr lang="en-US" sz="3000" dirty="0">
                <a:latin typeface="Times New Roman" panose="02020603050405020304" pitchFamily="18" charset="0"/>
                <a:cs typeface="Times New Roman" panose="02020603050405020304" pitchFamily="18" charset="0"/>
              </a:rPr>
              <a:t> in him before the foundation of the world, that we should be holy and without blemish before him in love: 5 having </a:t>
            </a:r>
            <a:r>
              <a:rPr lang="en-US" sz="3000" dirty="0">
                <a:solidFill>
                  <a:schemeClr val="accent6"/>
                </a:solidFill>
                <a:latin typeface="Times New Roman" panose="02020603050405020304" pitchFamily="18" charset="0"/>
                <a:cs typeface="Times New Roman" panose="02020603050405020304" pitchFamily="18" charset="0"/>
              </a:rPr>
              <a:t>foreordained us unto adoption</a:t>
            </a:r>
            <a:r>
              <a:rPr lang="en-US" sz="3000" dirty="0">
                <a:latin typeface="Times New Roman" panose="02020603050405020304" pitchFamily="18" charset="0"/>
                <a:cs typeface="Times New Roman" panose="02020603050405020304" pitchFamily="18" charset="0"/>
              </a:rPr>
              <a:t> as sons through Jesus Christ unto himself, according to the good pleasure of his will, 6 to the praise of the glory of his </a:t>
            </a:r>
            <a:r>
              <a:rPr lang="en-US" sz="3000" dirty="0">
                <a:solidFill>
                  <a:schemeClr val="accent6"/>
                </a:solidFill>
                <a:latin typeface="Times New Roman" panose="02020603050405020304" pitchFamily="18" charset="0"/>
                <a:cs typeface="Times New Roman" panose="02020603050405020304" pitchFamily="18" charset="0"/>
              </a:rPr>
              <a:t>grace, which he freely bestowed on us </a:t>
            </a:r>
            <a:r>
              <a:rPr lang="en-US" sz="3000" dirty="0">
                <a:latin typeface="Times New Roman" panose="02020603050405020304" pitchFamily="18" charset="0"/>
                <a:cs typeface="Times New Roman" panose="02020603050405020304" pitchFamily="18" charset="0"/>
              </a:rPr>
              <a:t>in the Beloved: 7 in whom we have our </a:t>
            </a:r>
            <a:r>
              <a:rPr lang="en-US" sz="3000" dirty="0">
                <a:solidFill>
                  <a:schemeClr val="accent6"/>
                </a:solidFill>
                <a:latin typeface="Times New Roman" panose="02020603050405020304" pitchFamily="18" charset="0"/>
                <a:cs typeface="Times New Roman" panose="02020603050405020304" pitchFamily="18" charset="0"/>
              </a:rPr>
              <a:t>redemption </a:t>
            </a:r>
            <a:r>
              <a:rPr lang="en-US" sz="3000" dirty="0">
                <a:latin typeface="Times New Roman" panose="02020603050405020304" pitchFamily="18" charset="0"/>
                <a:cs typeface="Times New Roman" panose="02020603050405020304" pitchFamily="18" charset="0"/>
              </a:rPr>
              <a:t>through his blood, </a:t>
            </a:r>
            <a:r>
              <a:rPr lang="en-US" sz="3000" dirty="0">
                <a:solidFill>
                  <a:schemeClr val="accent6"/>
                </a:solidFill>
                <a:latin typeface="Times New Roman" panose="02020603050405020304" pitchFamily="18" charset="0"/>
                <a:cs typeface="Times New Roman" panose="02020603050405020304" pitchFamily="18" charset="0"/>
              </a:rPr>
              <a:t>the forgiveness of our trespasses</a:t>
            </a:r>
            <a:r>
              <a:rPr lang="en-US" sz="3000" dirty="0">
                <a:latin typeface="Times New Roman" panose="02020603050405020304" pitchFamily="18" charset="0"/>
                <a:cs typeface="Times New Roman" panose="02020603050405020304" pitchFamily="18" charset="0"/>
              </a:rPr>
              <a:t>, according to the riches of his grace, 8 which he made to abound toward us in all wisdom and prudence, 9 </a:t>
            </a:r>
            <a:r>
              <a:rPr lang="en-US" sz="3000" dirty="0">
                <a:solidFill>
                  <a:schemeClr val="accent6"/>
                </a:solidFill>
                <a:latin typeface="Times New Roman" panose="02020603050405020304" pitchFamily="18" charset="0"/>
                <a:cs typeface="Times New Roman" panose="02020603050405020304" pitchFamily="18" charset="0"/>
              </a:rPr>
              <a:t>making known unto us the mystery of his will</a:t>
            </a:r>
            <a:r>
              <a:rPr lang="en-US" sz="3000" dirty="0">
                <a:latin typeface="Times New Roman" panose="02020603050405020304" pitchFamily="18" charset="0"/>
                <a:cs typeface="Times New Roman" panose="02020603050405020304" pitchFamily="18" charset="0"/>
              </a:rPr>
              <a:t>,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a:t>
            </a:r>
            <a:r>
              <a:rPr lang="en-US" sz="3000" dirty="0">
                <a:solidFill>
                  <a:schemeClr val="accent6"/>
                </a:solidFill>
                <a:latin typeface="Times New Roman" panose="02020603050405020304" pitchFamily="18" charset="0"/>
                <a:cs typeface="Times New Roman" panose="02020603050405020304" pitchFamily="18" charset="0"/>
              </a:rPr>
              <a:t>having been foreordained </a:t>
            </a:r>
            <a:r>
              <a:rPr lang="en-US" sz="3000" dirty="0">
                <a:latin typeface="Times New Roman" panose="02020603050405020304" pitchFamily="18" charset="0"/>
                <a:cs typeface="Times New Roman" panose="02020603050405020304" pitchFamily="18" charset="0"/>
              </a:rPr>
              <a:t>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a:t>
            </a:r>
            <a:r>
              <a:rPr lang="en-US" sz="3000" dirty="0">
                <a:solidFill>
                  <a:schemeClr val="accent6"/>
                </a:solidFill>
                <a:latin typeface="Times New Roman" panose="02020603050405020304" pitchFamily="18" charset="0"/>
                <a:cs typeface="Times New Roman" panose="02020603050405020304" pitchFamily="18" charset="0"/>
              </a:rPr>
              <a:t>were sealed with the Holy Spirit </a:t>
            </a:r>
            <a:r>
              <a:rPr lang="en-US" sz="3000" dirty="0">
                <a:latin typeface="Times New Roman" panose="02020603050405020304" pitchFamily="18" charset="0"/>
                <a:cs typeface="Times New Roman" panose="02020603050405020304" pitchFamily="18" charset="0"/>
              </a:rPr>
              <a:t>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214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13944600" cy="886396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Ephesians 1:3-14 ASV 3 Blessed be the God and Father of our Lord Jesus Christ, who hath blessed us with every spiritual blessing in the heavenly places in Christ: 4 even as he chose us in him before the foundation of the world, that we should be holy and without blemish before him in love: 5 having foreordained us unto adoption as sons through Jesus Christ unto himself, according to the good pleasure of his will, 6 to the praise of the glory of his grace, which he freely bestowed on us in the Beloved: 7 in whom we have our redemption through his blood, the forgiveness of our trespasses, according to the riches of his grace, 8 which he made to abound toward us in all wisdom and prudence, 9 making known unto us the mystery of his will, according to his good pleasure which he purposed in him 10 unto a dispensation of the </a:t>
            </a:r>
            <a:r>
              <a:rPr lang="en-US" sz="3000" dirty="0" err="1">
                <a:latin typeface="Times New Roman" panose="02020603050405020304" pitchFamily="18" charset="0"/>
                <a:cs typeface="Times New Roman" panose="02020603050405020304" pitchFamily="18" charset="0"/>
              </a:rPr>
              <a:t>fulness</a:t>
            </a:r>
            <a:r>
              <a:rPr lang="en-US" sz="3000" dirty="0">
                <a:latin typeface="Times New Roman" panose="02020603050405020304" pitchFamily="18" charset="0"/>
                <a:cs typeface="Times New Roman" panose="02020603050405020304" pitchFamily="18" charset="0"/>
              </a:rPr>
              <a:t> of the times, to sum up all things in Christ, the things in the heavens, and the things upon the earth; in him, I say, 11 in whom also we were made a heritage, having been foreordained according to the purpose of him who worketh all things after the counsel of his will; 12 to the end that we should be unto the praise of his glory, we who had before hoped in Christ: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a:p>
            <a:endParaRPr lang="en-US" sz="30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214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38250" y="665171"/>
            <a:ext cx="3969622" cy="6303237"/>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All spiritual blessings</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Chose us</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Adoption as sons</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Grace</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Redemption</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Forgiveness</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7010400" y="769802"/>
            <a:ext cx="5727098" cy="3046988"/>
          </a:xfrm>
          <a:prstGeom prst="rect">
            <a:avLst/>
          </a:prstGeom>
          <a:noFill/>
        </p:spPr>
        <p:txBody>
          <a:bodyPr wrap="square" rtlCol="0">
            <a:spAutoFit/>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933422" y="-762000"/>
            <a:ext cx="5905500" cy="7478970"/>
          </a:xfrm>
          <a:prstGeom prst="rect">
            <a:avLst/>
          </a:prstGeom>
          <a:noFill/>
        </p:spPr>
        <p:txBody>
          <a:bodyPr wrap="square" rtlCol="0">
            <a:spAutoFit/>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r>
              <a:rPr lang="en-US" sz="3200" b="1" i="1" u="sng" dirty="0" smtClean="0">
                <a:latin typeface="Times New Roman" panose="02020603050405020304" pitchFamily="18" charset="0"/>
                <a:cs typeface="Times New Roman" panose="02020603050405020304" pitchFamily="18" charset="0"/>
              </a:rPr>
              <a:t>IN  CHRIST</a:t>
            </a:r>
            <a:endParaRPr lang="en-US" sz="3200" b="1" i="1" u="sng"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In him</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Through Jesus Christ</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In the beloved</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Through his blood</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Riches of his grace</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9" name="Right Arrow 8"/>
          <p:cNvSpPr/>
          <p:nvPr/>
        </p:nvSpPr>
        <p:spPr>
          <a:xfrm rot="18402097">
            <a:off x="4567168" y="1329659"/>
            <a:ext cx="3711915" cy="32765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280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762000"/>
            <a:ext cx="10515600" cy="2554545"/>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 13 in whom ye also, having heard the word of the truth, the gospel of your salvation,-- in whom, having also believed, ye were sealed with the Holy Spirit of promise, 14 which is an earnest of our inheritance, unto the redemption of God's own possession, unto the praise of his glory.</a:t>
            </a:r>
          </a:p>
        </p:txBody>
      </p:sp>
    </p:spTree>
    <p:extLst>
      <p:ext uri="{BB962C8B-B14F-4D97-AF65-F5344CB8AC3E}">
        <p14:creationId xmlns:p14="http://schemas.microsoft.com/office/powerpoint/2010/main" val="2718160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13716000" cy="747897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Romans 8:5-14 ASV 5 For they that are after the flesh mind the things of the flesh; but they that are after the Spirit the things of the Spirit. 6 For the mind of the flesh is death; but the mind of the Spirit is life and peace: 7 because the mind of the flesh is enmity against God; for it is not subject to the law of God, neither indeed can it be: 8 and they that are in the flesh cannot please God. 9 But ye are not in the flesh but in the Spirit, if so be that the Spirit of God </a:t>
            </a:r>
            <a:r>
              <a:rPr lang="en-US" sz="3200" dirty="0" err="1">
                <a:latin typeface="Times New Roman" panose="02020603050405020304" pitchFamily="18" charset="0"/>
                <a:cs typeface="Times New Roman" panose="02020603050405020304" pitchFamily="18" charset="0"/>
              </a:rPr>
              <a:t>dwelleth</a:t>
            </a:r>
            <a:r>
              <a:rPr lang="en-US" sz="3200" dirty="0">
                <a:latin typeface="Times New Roman" panose="02020603050405020304" pitchFamily="18" charset="0"/>
                <a:cs typeface="Times New Roman" panose="02020603050405020304" pitchFamily="18" charset="0"/>
              </a:rPr>
              <a:t> in you. But if any man hath not the Spirit of Christ, he is none of his. 10 And if Christ is in you, the body is dead because of sin; but the spirit is life because of righteousness. 11 But if the Spirit of him that raised up Jesus from the dead </a:t>
            </a:r>
            <a:r>
              <a:rPr lang="en-US" sz="3200" dirty="0" err="1">
                <a:latin typeface="Times New Roman" panose="02020603050405020304" pitchFamily="18" charset="0"/>
                <a:cs typeface="Times New Roman" panose="02020603050405020304" pitchFamily="18" charset="0"/>
              </a:rPr>
              <a:t>dwelleth</a:t>
            </a:r>
            <a:r>
              <a:rPr lang="en-US" sz="3200" dirty="0">
                <a:latin typeface="Times New Roman" panose="02020603050405020304" pitchFamily="18" charset="0"/>
                <a:cs typeface="Times New Roman" panose="02020603050405020304" pitchFamily="18" charset="0"/>
              </a:rPr>
              <a:t> in you, he that raised up Christ Jesus from the dead shall give life also to your mortal bodies through his Spirit that </a:t>
            </a:r>
            <a:r>
              <a:rPr lang="en-US" sz="3200" dirty="0" err="1">
                <a:latin typeface="Times New Roman" panose="02020603050405020304" pitchFamily="18" charset="0"/>
                <a:cs typeface="Times New Roman" panose="02020603050405020304" pitchFamily="18" charset="0"/>
              </a:rPr>
              <a:t>dwelleth</a:t>
            </a:r>
            <a:r>
              <a:rPr lang="en-US" sz="3200" dirty="0">
                <a:latin typeface="Times New Roman" panose="02020603050405020304" pitchFamily="18" charset="0"/>
                <a:cs typeface="Times New Roman" panose="02020603050405020304" pitchFamily="18" charset="0"/>
              </a:rPr>
              <a:t> in you. 12 So then, brethren, we are debtors, not to the flesh, to live after the flesh: 13 for if ye live after the flesh, ye must die; but if by the Spirit ye put to death the deeds of the body, ye shall live. 14 For as many as are led by the Spirit of God, these are sons of God.</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8042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180" y="449579"/>
            <a:ext cx="12115800" cy="3539430"/>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a:t>
            </a:r>
            <a:r>
              <a:rPr lang="en-US" sz="3200" i="1" dirty="0" smtClean="0">
                <a:latin typeface="Times New Roman" panose="02020603050405020304" pitchFamily="18" charset="0"/>
                <a:cs typeface="Times New Roman" panose="02020603050405020304" pitchFamily="18" charset="0"/>
              </a:rPr>
              <a:t> Spirit  </a:t>
            </a:r>
            <a:r>
              <a:rPr lang="en-US" sz="3200" dirty="0" smtClean="0">
                <a:latin typeface="Times New Roman" panose="02020603050405020304" pitchFamily="18" charset="0"/>
                <a:cs typeface="Times New Roman" panose="02020603050405020304" pitchFamily="18" charset="0"/>
              </a:rPr>
              <a:t>(v. 9)</a:t>
            </a:r>
          </a:p>
          <a:p>
            <a:endParaRPr lang="en-US" sz="3200" i="1"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i="1" dirty="0" smtClean="0">
                <a:latin typeface="Times New Roman" panose="02020603050405020304" pitchFamily="18" charset="0"/>
                <a:cs typeface="Times New Roman" panose="02020603050405020304" pitchFamily="18" charset="0"/>
              </a:rPr>
              <a:t>Spirit of God  </a:t>
            </a:r>
            <a:r>
              <a:rPr lang="en-US" sz="3200" dirty="0" smtClean="0">
                <a:latin typeface="Times New Roman" panose="02020603050405020304" pitchFamily="18" charset="0"/>
                <a:cs typeface="Times New Roman" panose="02020603050405020304" pitchFamily="18" charset="0"/>
              </a:rPr>
              <a:t>(v. 9)</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i="1" dirty="0" smtClean="0">
                <a:latin typeface="Times New Roman" panose="02020603050405020304" pitchFamily="18" charset="0"/>
                <a:cs typeface="Times New Roman" panose="02020603050405020304" pitchFamily="18" charset="0"/>
              </a:rPr>
              <a:t>Spirit of  Christ  </a:t>
            </a:r>
            <a:r>
              <a:rPr lang="en-US" sz="3200" dirty="0" smtClean="0">
                <a:latin typeface="Times New Roman" panose="02020603050405020304" pitchFamily="18" charset="0"/>
                <a:cs typeface="Times New Roman" panose="02020603050405020304" pitchFamily="18" charset="0"/>
              </a:rPr>
              <a:t>(v. 9)</a:t>
            </a:r>
          </a:p>
          <a:p>
            <a:endParaRPr lang="en-US" sz="3200"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Christ </a:t>
            </a:r>
            <a:r>
              <a:rPr lang="en-US" sz="3200" dirty="0" smtClean="0">
                <a:latin typeface="Times New Roman" panose="02020603050405020304" pitchFamily="18" charset="0"/>
                <a:cs typeface="Times New Roman" panose="02020603050405020304" pitchFamily="18" charset="0"/>
              </a:rPr>
              <a:t>is in you (v. 10)</a:t>
            </a:r>
            <a:endParaRPr lang="en-US" sz="3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8042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5350" y="801945"/>
            <a:ext cx="13106400" cy="2554545"/>
          </a:xfrm>
          <a:prstGeom prst="rect">
            <a:avLst/>
          </a:prstGeom>
          <a:noFill/>
        </p:spPr>
        <p:txBody>
          <a:bodyPr wrap="square" rtlCol="0">
            <a:spAutoFit/>
          </a:bodyPr>
          <a:lstStyle/>
          <a:p>
            <a:r>
              <a:rPr lang="en-US" sz="3200" i="1" dirty="0" smtClean="0">
                <a:latin typeface="Times New Roman" panose="02020603050405020304" pitchFamily="18" charset="0"/>
                <a:cs typeface="Times New Roman" panose="02020603050405020304" pitchFamily="18" charset="0"/>
              </a:rPr>
              <a:t>walk according; to </a:t>
            </a:r>
            <a:r>
              <a:rPr lang="en-US" sz="3200" dirty="0" smtClean="0">
                <a:latin typeface="Times New Roman" panose="02020603050405020304" pitchFamily="18" charset="0"/>
                <a:cs typeface="Times New Roman" panose="02020603050405020304" pitchFamily="18" charset="0"/>
              </a:rPr>
              <a:t>the Spirit (v. 4)</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i="1" dirty="0" smtClean="0">
                <a:latin typeface="Times New Roman" panose="02020603050405020304" pitchFamily="18" charset="0"/>
                <a:cs typeface="Times New Roman" panose="02020603050405020304" pitchFamily="18" charset="0"/>
              </a:rPr>
              <a:t>mind set on </a:t>
            </a:r>
            <a:r>
              <a:rPr lang="en-US" sz="3200" dirty="0" smtClean="0">
                <a:latin typeface="Times New Roman" panose="02020603050405020304" pitchFamily="18" charset="0"/>
                <a:cs typeface="Times New Roman" panose="02020603050405020304" pitchFamily="18" charset="0"/>
              </a:rPr>
              <a:t>the Spirit (v. 5)</a:t>
            </a:r>
          </a:p>
          <a:p>
            <a:endParaRPr lang="en-US" sz="3200"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in </a:t>
            </a:r>
            <a:r>
              <a:rPr lang="en-US" sz="3200" dirty="0" smtClean="0">
                <a:latin typeface="Times New Roman" panose="02020603050405020304" pitchFamily="18" charset="0"/>
                <a:cs typeface="Times New Roman" panose="02020603050405020304" pitchFamily="18" charset="0"/>
              </a:rPr>
              <a:t>the Spirit (v. 9)</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9858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14400"/>
            <a:ext cx="124206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the Spirit of God </a:t>
            </a:r>
            <a:r>
              <a:rPr lang="en-US" sz="3200" i="1" dirty="0" smtClean="0">
                <a:latin typeface="Times New Roman" panose="02020603050405020304" pitchFamily="18" charset="0"/>
                <a:cs typeface="Times New Roman" panose="02020603050405020304" pitchFamily="18" charset="0"/>
              </a:rPr>
              <a:t>dwells in you (vv. 9, 11)</a:t>
            </a:r>
          </a:p>
          <a:p>
            <a:r>
              <a:rPr lang="en-US" sz="3200" i="1" dirty="0" smtClean="0">
                <a:latin typeface="Times New Roman" panose="02020603050405020304" pitchFamily="18" charset="0"/>
                <a:cs typeface="Times New Roman" panose="02020603050405020304" pitchFamily="18" charset="0"/>
              </a:rPr>
              <a:t>. 14)</a:t>
            </a:r>
            <a:endParaRPr lang="en-US" sz="3200" i="1"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have </a:t>
            </a:r>
            <a:r>
              <a:rPr lang="en-US" sz="3200" dirty="0" smtClean="0">
                <a:latin typeface="Times New Roman" panose="02020603050405020304" pitchFamily="18" charset="0"/>
                <a:cs typeface="Times New Roman" panose="02020603050405020304" pitchFamily="18" charset="0"/>
              </a:rPr>
              <a:t>the Spirit of Christ (v. 9)</a:t>
            </a:r>
          </a:p>
          <a:p>
            <a:endParaRPr lang="en-US" sz="3200" i="1" dirty="0">
              <a:latin typeface="Times New Roman" panose="02020603050405020304" pitchFamily="18" charset="0"/>
              <a:cs typeface="Times New Roman" panose="02020603050405020304" pitchFamily="18" charset="0"/>
            </a:endParaRPr>
          </a:p>
          <a:p>
            <a:r>
              <a:rPr lang="en-US" sz="3200" i="1" dirty="0" smtClean="0">
                <a:latin typeface="Times New Roman" panose="02020603050405020304" pitchFamily="18" charset="0"/>
                <a:cs typeface="Times New Roman" panose="02020603050405020304" pitchFamily="18" charset="0"/>
              </a:rPr>
              <a:t>led by </a:t>
            </a:r>
            <a:r>
              <a:rPr lang="en-US" sz="3200" dirty="0" smtClean="0">
                <a:latin typeface="Times New Roman" panose="02020603050405020304" pitchFamily="18" charset="0"/>
                <a:cs typeface="Times New Roman" panose="02020603050405020304" pitchFamily="18" charset="0"/>
              </a:rPr>
              <a:t>the Spirit of God (v. 14)</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706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Ephesus,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a:t>
            </a:r>
            <a:r>
              <a:rPr lang="en-US" sz="3200" dirty="0">
                <a:latin typeface="Times New Roman" panose="02020603050405020304" pitchFamily="18" charset="0"/>
                <a:cs typeface="Times New Roman" panose="02020603050405020304" pitchFamily="18" charset="0"/>
              </a:rPr>
              <a:t>1:1-2</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56898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13563600" cy="797141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Hebrews 4:12 ASV 12 For the word of God is living, and active, and sharper than any two-edged sword, and piercing even to the dividing of soul and spirit, of both joints and marrow, and quick to discern the thoughts and intents of the heart</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Hebrews 11:3 ASV 3 By faith we understand that the worlds have been framed by the word of God, so that what is seen hath not been made out of things which appear</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Cf.  Dry bones of  Ez. 37</a:t>
            </a: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Col 3:16 Let the word of Christ dwell in you richly . . .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Romans 10:17 ASV 17 So belief cometh of hearing, and hearing by the word of Christ.</a:t>
            </a:r>
          </a:p>
          <a:p>
            <a:endParaRPr lang="en-US" sz="320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70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9"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solidFill>
                <a:sysClr val="windowText" lastClr="000000"/>
              </a:solidFill>
            </a:endParaRPr>
          </a:p>
        </p:txBody>
      </p:sp>
      <p:sp>
        <p:nvSpPr>
          <p:cNvPr id="3" name="TextBox 2"/>
          <p:cNvSpPr txBox="1"/>
          <p:nvPr/>
        </p:nvSpPr>
        <p:spPr>
          <a:xfrm>
            <a:off x="13411200" y="457200"/>
            <a:ext cx="381000" cy="215444"/>
          </a:xfrm>
          <a:prstGeom prst="rect">
            <a:avLst/>
          </a:prstGeom>
          <a:noFill/>
        </p:spPr>
        <p:txBody>
          <a:bodyPr wrap="square" rtlCol="0">
            <a:spAutoFit/>
          </a:bodyPr>
          <a:lstStyle/>
          <a:p>
            <a:r>
              <a:rPr lang="en-US" sz="800" b="1" dirty="0" smtClean="0">
                <a:latin typeface="Bauhaus 93" panose="04030905020B02020C02" pitchFamily="82" charset="0"/>
              </a:rPr>
              <a:t>o</a:t>
            </a:r>
            <a:endParaRPr lang="en-US" sz="800" b="1" dirty="0">
              <a:latin typeface="Bauhaus 93" panose="04030905020B02020C02" pitchFamily="82" charset="0"/>
            </a:endParaRPr>
          </a:p>
        </p:txBody>
      </p:sp>
    </p:spTree>
    <p:extLst>
      <p:ext uri="{BB962C8B-B14F-4D97-AF65-F5344CB8AC3E}">
        <p14:creationId xmlns:p14="http://schemas.microsoft.com/office/powerpoint/2010/main" val="1199907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649408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a:r>
            <a:r>
              <a:rPr lang="en-US" sz="3200" dirty="0">
                <a:solidFill>
                  <a:schemeClr val="accent6">
                    <a:lumMod val="75000"/>
                  </a:schemeClr>
                </a:solidFill>
                <a:latin typeface="Times New Roman" panose="02020603050405020304" pitchFamily="18" charset="0"/>
                <a:cs typeface="Times New Roman" panose="02020603050405020304" pitchFamily="18" charset="0"/>
              </a:rPr>
              <a:t>at Ephesus</a:t>
            </a:r>
            <a:r>
              <a:rPr lang="en-US" sz="3200" dirty="0">
                <a:latin typeface="Times New Roman" panose="02020603050405020304" pitchFamily="18" charset="0"/>
                <a:cs typeface="Times New Roman" panose="02020603050405020304" pitchFamily="18" charset="0"/>
              </a:rPr>
              <a:t>,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1:1-2</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Colossians 4:16 ASV 16 And when this epistle hath been read among you, cause that it be read also in the church of the </a:t>
            </a:r>
            <a:r>
              <a:rPr lang="en-US" sz="3200" dirty="0" err="1">
                <a:latin typeface="Times New Roman" panose="02020603050405020304" pitchFamily="18" charset="0"/>
                <a:cs typeface="Times New Roman" panose="02020603050405020304" pitchFamily="18" charset="0"/>
              </a:rPr>
              <a:t>Laodiceans</a:t>
            </a:r>
            <a:r>
              <a:rPr lang="en-US" sz="3200" dirty="0">
                <a:latin typeface="Times New Roman" panose="02020603050405020304" pitchFamily="18" charset="0"/>
                <a:cs typeface="Times New Roman" panose="02020603050405020304" pitchFamily="18" charset="0"/>
              </a:rPr>
              <a:t>; and that ye also read the epistle from Laodicea.</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450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71600"/>
            <a:ext cx="10058400" cy="3046988"/>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 </a:t>
            </a:r>
            <a:r>
              <a:rPr lang="en-US" sz="3200" dirty="0">
                <a:latin typeface="Times New Roman" panose="02020603050405020304" pitchFamily="18" charset="0"/>
                <a:cs typeface="Times New Roman" panose="02020603050405020304" pitchFamily="18" charset="0"/>
              </a:rPr>
              <a:t>Paul, an apostle of Christ Jesus through the will of God, to the saints that are at Ephesus, and the faithful in Christ Jesus: 2 Grace to you and peace from God our Father and the Lord Jesus Christ.</a:t>
            </a:r>
          </a:p>
          <a:p>
            <a:r>
              <a:rPr lang="en-US" sz="3200" dirty="0" smtClean="0">
                <a:latin typeface="Times New Roman" panose="02020603050405020304" pitchFamily="18" charset="0"/>
                <a:cs typeface="Times New Roman" panose="02020603050405020304" pitchFamily="18" charset="0"/>
              </a:rPr>
              <a:t>                                                                    Ephesians </a:t>
            </a:r>
            <a:r>
              <a:rPr lang="en-US" sz="3200" dirty="0">
                <a:latin typeface="Times New Roman" panose="02020603050405020304" pitchFamily="18" charset="0"/>
                <a:cs typeface="Times New Roman" panose="02020603050405020304" pitchFamily="18" charset="0"/>
              </a:rPr>
              <a:t>1:1-2</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795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893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Ephesus - bfoter811@gmail.com - Gmail_files\unnamed(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2" y="0"/>
            <a:ext cx="14473298"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442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Ephesus - bfoter811@gmail.com - Gmail_files\unname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1696452"/>
            <a:ext cx="25194983" cy="153360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657600" y="7168432"/>
            <a:ext cx="3204345" cy="662206"/>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Artist Concept</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034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Ephesus - bfoter811@gmail.com - Gmail_files\unnamed(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14603848" cy="6705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650848" y="1923365"/>
            <a:ext cx="4724400" cy="646331"/>
          </a:xfrm>
          <a:prstGeom prst="rect">
            <a:avLst/>
          </a:prstGeom>
          <a:solidFill>
            <a:schemeClr val="tx1">
              <a:lumMod val="95000"/>
            </a:schemeClr>
          </a:solidFill>
        </p:spPr>
        <p:txBody>
          <a:bodyPr wrap="square" rtlCol="0">
            <a:spAutoFit/>
          </a:bodyPr>
          <a:lstStyle/>
          <a:p>
            <a:r>
              <a:rPr lang="en-US" sz="3600" b="1" dirty="0" smtClean="0">
                <a:solidFill>
                  <a:schemeClr val="bg1"/>
                </a:solidFill>
                <a:latin typeface="Times New Roman" panose="02020603050405020304" pitchFamily="18" charset="0"/>
                <a:cs typeface="Times New Roman" panose="02020603050405020304" pitchFamily="18" charset="0"/>
              </a:rPr>
              <a:t>Golden Age of Ephesus</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442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1276</TotalTime>
  <Words>2547</Words>
  <Application>Microsoft Office PowerPoint</Application>
  <PresentationFormat>Custom</PresentationFormat>
  <Paragraphs>154</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51</cp:revision>
  <dcterms:created xsi:type="dcterms:W3CDTF">2019-05-24T17:12:08Z</dcterms:created>
  <dcterms:modified xsi:type="dcterms:W3CDTF">2019-06-09T12:01:50Z</dcterms:modified>
</cp:coreProperties>
</file>