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392"/>
    <p:restoredTop sz="94719"/>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CC76355-BD6A-5846-88C6-7701826E5265}"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351955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76355-BD6A-5846-88C6-7701826E5265}"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423376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76355-BD6A-5846-88C6-7701826E5265}"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180429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C76355-BD6A-5846-88C6-7701826E5265}"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2066011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CC76355-BD6A-5846-88C6-7701826E5265}" type="datetimeFigureOut">
              <a:rPr lang="en-US" smtClean="0"/>
              <a:t>8/9/19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904219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CC76355-BD6A-5846-88C6-7701826E5265}"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2147843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C76355-BD6A-5846-88C6-7701826E5265}" type="datetimeFigureOut">
              <a:rPr lang="en-US" smtClean="0"/>
              <a:t>8/9/19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954351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CC76355-BD6A-5846-88C6-7701826E5265}" type="datetimeFigureOut">
              <a:rPr lang="en-US" smtClean="0"/>
              <a:t>8/9/19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11540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76355-BD6A-5846-88C6-7701826E5265}" type="datetimeFigureOut">
              <a:rPr lang="en-US" smtClean="0"/>
              <a:t>8/9/19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354862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76355-BD6A-5846-88C6-7701826E5265}"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318884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CC76355-BD6A-5846-88C6-7701826E5265}" type="datetimeFigureOut">
              <a:rPr lang="en-US" smtClean="0"/>
              <a:t>8/9/19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25B5EC-02D9-DA4E-8543-6186002A9431}" type="slidenum">
              <a:rPr lang="en-US" smtClean="0"/>
              <a:t>‹#›</a:t>
            </a:fld>
            <a:endParaRPr lang="en-US"/>
          </a:p>
        </p:txBody>
      </p:sp>
    </p:spTree>
    <p:extLst>
      <p:ext uri="{BB962C8B-B14F-4D97-AF65-F5344CB8AC3E}">
        <p14:creationId xmlns:p14="http://schemas.microsoft.com/office/powerpoint/2010/main" val="2269658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76355-BD6A-5846-88C6-7701826E5265}" type="datetimeFigureOut">
              <a:rPr lang="en-US" smtClean="0"/>
              <a:t>8/9/19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25B5EC-02D9-DA4E-8543-6186002A9431}" type="slidenum">
              <a:rPr lang="en-US" smtClean="0"/>
              <a:t>‹#›</a:t>
            </a:fld>
            <a:endParaRPr lang="en-US"/>
          </a:p>
        </p:txBody>
      </p:sp>
    </p:spTree>
    <p:extLst>
      <p:ext uri="{BB962C8B-B14F-4D97-AF65-F5344CB8AC3E}">
        <p14:creationId xmlns:p14="http://schemas.microsoft.com/office/powerpoint/2010/main" val="222951284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993265"/>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sign&#10;&#10;Description automatically generated">
            <a:extLst>
              <a:ext uri="{FF2B5EF4-FFF2-40B4-BE49-F238E27FC236}">
                <a16:creationId xmlns:a16="http://schemas.microsoft.com/office/drawing/2014/main" id="{AAF6B9E8-EF2D-F34C-86BE-2177705963E3}"/>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BFB5B5D9-DD55-3D45-A323-B228266C23D6}"/>
              </a:ext>
            </a:extLst>
          </p:cNvPr>
          <p:cNvSpPr txBox="1"/>
          <p:nvPr/>
        </p:nvSpPr>
        <p:spPr>
          <a:xfrm rot="20743995">
            <a:off x="1097621" y="3179084"/>
            <a:ext cx="5041557" cy="1015663"/>
          </a:xfrm>
          <a:prstGeom prst="rect">
            <a:avLst/>
          </a:prstGeom>
          <a:noFill/>
        </p:spPr>
        <p:txBody>
          <a:bodyPr wrap="square" rtlCol="0">
            <a:spAutoFit/>
          </a:bodyPr>
          <a:lstStyle/>
          <a:p>
            <a:r>
              <a:rPr lang="en-US" sz="6000" dirty="0">
                <a:latin typeface="Avenir Next Ultra Light" panose="020B0203020202020204" pitchFamily="34" charset="77"/>
              </a:rPr>
              <a:t>The value of</a:t>
            </a:r>
          </a:p>
        </p:txBody>
      </p:sp>
      <p:sp>
        <p:nvSpPr>
          <p:cNvPr id="5" name="TextBox 4">
            <a:extLst>
              <a:ext uri="{FF2B5EF4-FFF2-40B4-BE49-F238E27FC236}">
                <a16:creationId xmlns:a16="http://schemas.microsoft.com/office/drawing/2014/main" id="{996815F1-E9E2-F846-9487-EA9EDCE5D493}"/>
              </a:ext>
            </a:extLst>
          </p:cNvPr>
          <p:cNvSpPr txBox="1"/>
          <p:nvPr/>
        </p:nvSpPr>
        <p:spPr>
          <a:xfrm rot="20743995">
            <a:off x="1097620" y="4148130"/>
            <a:ext cx="5041557" cy="1938992"/>
          </a:xfrm>
          <a:prstGeom prst="rect">
            <a:avLst/>
          </a:prstGeom>
          <a:noFill/>
        </p:spPr>
        <p:txBody>
          <a:bodyPr wrap="square" rtlCol="0">
            <a:spAutoFit/>
          </a:bodyPr>
          <a:lstStyle/>
          <a:p>
            <a:pPr algn="ctr"/>
            <a:r>
              <a:rPr lang="en-US" sz="12000" b="1" dirty="0">
                <a:solidFill>
                  <a:schemeClr val="accent5">
                    <a:lumMod val="60000"/>
                    <a:lumOff val="40000"/>
                  </a:schemeClr>
                </a:solidFill>
                <a:latin typeface="Avenir Next Heavy" panose="020B0503020202020204" pitchFamily="34" charset="0"/>
              </a:rPr>
              <a:t>LIFE</a:t>
            </a:r>
          </a:p>
        </p:txBody>
      </p:sp>
    </p:spTree>
    <p:extLst>
      <p:ext uri="{BB962C8B-B14F-4D97-AF65-F5344CB8AC3E}">
        <p14:creationId xmlns:p14="http://schemas.microsoft.com/office/powerpoint/2010/main" val="2178303901"/>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FC964-D04F-8740-9D59-62C53C6AF28D}"/>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54D5C5BD-57E7-A94A-B315-6D353EA0C172}"/>
              </a:ext>
            </a:extLst>
          </p:cNvPr>
          <p:cNvSpPr txBox="1"/>
          <p:nvPr/>
        </p:nvSpPr>
        <p:spPr>
          <a:xfrm>
            <a:off x="168165" y="5791199"/>
            <a:ext cx="4109545" cy="646331"/>
          </a:xfrm>
          <a:prstGeom prst="rect">
            <a:avLst/>
          </a:prstGeom>
          <a:noFill/>
        </p:spPr>
        <p:txBody>
          <a:bodyPr wrap="square" rtlCol="0">
            <a:spAutoFit/>
          </a:bodyPr>
          <a:lstStyle/>
          <a:p>
            <a:pPr algn="r"/>
            <a:r>
              <a:rPr lang="en-US" sz="3600" dirty="0">
                <a:latin typeface="Avenir Next Ultra Light" panose="020B0203020202020204" pitchFamily="34" charset="77"/>
              </a:rPr>
              <a:t>human life has</a:t>
            </a:r>
          </a:p>
        </p:txBody>
      </p:sp>
      <p:sp>
        <p:nvSpPr>
          <p:cNvPr id="5" name="TextBox 4">
            <a:extLst>
              <a:ext uri="{FF2B5EF4-FFF2-40B4-BE49-F238E27FC236}">
                <a16:creationId xmlns:a16="http://schemas.microsoft.com/office/drawing/2014/main" id="{68A02985-814E-5444-9CB5-6CA632C232B7}"/>
              </a:ext>
            </a:extLst>
          </p:cNvPr>
          <p:cNvSpPr txBox="1"/>
          <p:nvPr/>
        </p:nvSpPr>
        <p:spPr>
          <a:xfrm>
            <a:off x="168164" y="6324600"/>
            <a:ext cx="4109545" cy="646331"/>
          </a:xfrm>
          <a:prstGeom prst="rect">
            <a:avLst/>
          </a:prstGeom>
          <a:noFill/>
        </p:spPr>
        <p:txBody>
          <a:bodyPr wrap="square" rtlCol="0">
            <a:spAutoFit/>
          </a:bodyPr>
          <a:lstStyle/>
          <a:p>
            <a:pPr algn="r"/>
            <a:r>
              <a:rPr lang="en-US" sz="3600" dirty="0">
                <a:solidFill>
                  <a:schemeClr val="accent5">
                    <a:lumMod val="60000"/>
                    <a:lumOff val="40000"/>
                  </a:schemeClr>
                </a:solidFill>
                <a:latin typeface="Avenir Next Ultra Light" panose="020B0203020202020204" pitchFamily="34" charset="77"/>
              </a:rPr>
              <a:t>inherent value</a:t>
            </a:r>
          </a:p>
        </p:txBody>
      </p:sp>
      <p:sp>
        <p:nvSpPr>
          <p:cNvPr id="7" name="TextBox 6">
            <a:extLst>
              <a:ext uri="{FF2B5EF4-FFF2-40B4-BE49-F238E27FC236}">
                <a16:creationId xmlns:a16="http://schemas.microsoft.com/office/drawing/2014/main" id="{ED6DBCCC-8F79-7442-BBFC-7A7748E26638}"/>
              </a:ext>
            </a:extLst>
          </p:cNvPr>
          <p:cNvSpPr txBox="1"/>
          <p:nvPr/>
        </p:nvSpPr>
        <p:spPr>
          <a:xfrm>
            <a:off x="420414" y="809297"/>
            <a:ext cx="11603421" cy="4524315"/>
          </a:xfrm>
          <a:prstGeom prst="rect">
            <a:avLst/>
          </a:prstGeom>
          <a:noFill/>
        </p:spPr>
        <p:txBody>
          <a:bodyPr wrap="square" rtlCol="0">
            <a:spAutoFit/>
          </a:bodyPr>
          <a:lstStyle/>
          <a:p>
            <a:r>
              <a:rPr lang="en-US" sz="3600" dirty="0">
                <a:latin typeface="Avenir Next" panose="020B0503020202020204" pitchFamily="34" charset="0"/>
              </a:rPr>
              <a:t>“Then God said, ‘Let Us make man in Our image, according to Our likeness; and let them rule over the fish of the sea and over the birds of the sky and over the cattle and over all the earth, and over every creeping thing that creeps on the earth.’ God created man in His own image, in the image of God He created him; male and female He created them.” </a:t>
            </a:r>
          </a:p>
          <a:p>
            <a:pPr algn="r"/>
            <a:r>
              <a:rPr lang="en-US" sz="2800" dirty="0">
                <a:latin typeface="Avenir Next" panose="020B0503020202020204" pitchFamily="34" charset="0"/>
              </a:rPr>
              <a:t>(Genesis 1:26–27) </a:t>
            </a:r>
          </a:p>
        </p:txBody>
      </p:sp>
    </p:spTree>
    <p:extLst>
      <p:ext uri="{BB962C8B-B14F-4D97-AF65-F5344CB8AC3E}">
        <p14:creationId xmlns:p14="http://schemas.microsoft.com/office/powerpoint/2010/main" val="7827745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FC964-D04F-8740-9D59-62C53C6AF28D}"/>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54D5C5BD-57E7-A94A-B315-6D353EA0C172}"/>
              </a:ext>
            </a:extLst>
          </p:cNvPr>
          <p:cNvSpPr txBox="1"/>
          <p:nvPr/>
        </p:nvSpPr>
        <p:spPr>
          <a:xfrm>
            <a:off x="147143" y="5780689"/>
            <a:ext cx="4109545" cy="646331"/>
          </a:xfrm>
          <a:prstGeom prst="rect">
            <a:avLst/>
          </a:prstGeom>
          <a:noFill/>
        </p:spPr>
        <p:txBody>
          <a:bodyPr wrap="square" rtlCol="0">
            <a:spAutoFit/>
          </a:bodyPr>
          <a:lstStyle/>
          <a:p>
            <a:pPr algn="r"/>
            <a:r>
              <a:rPr lang="en-US" sz="3600" dirty="0">
                <a:latin typeface="Avenir Next Ultra Light" panose="020B0203020202020204" pitchFamily="34" charset="77"/>
              </a:rPr>
              <a:t>since human life</a:t>
            </a:r>
          </a:p>
        </p:txBody>
      </p:sp>
      <p:sp>
        <p:nvSpPr>
          <p:cNvPr id="5" name="TextBox 4">
            <a:extLst>
              <a:ext uri="{FF2B5EF4-FFF2-40B4-BE49-F238E27FC236}">
                <a16:creationId xmlns:a16="http://schemas.microsoft.com/office/drawing/2014/main" id="{68A02985-814E-5444-9CB5-6CA632C232B7}"/>
              </a:ext>
            </a:extLst>
          </p:cNvPr>
          <p:cNvSpPr txBox="1"/>
          <p:nvPr/>
        </p:nvSpPr>
        <p:spPr>
          <a:xfrm>
            <a:off x="147143" y="6312601"/>
            <a:ext cx="4109545" cy="615553"/>
          </a:xfrm>
          <a:prstGeom prst="rect">
            <a:avLst/>
          </a:prstGeom>
          <a:noFill/>
        </p:spPr>
        <p:txBody>
          <a:bodyPr wrap="square" rtlCol="0">
            <a:spAutoFit/>
          </a:bodyPr>
          <a:lstStyle/>
          <a:p>
            <a:pPr algn="r"/>
            <a:r>
              <a:rPr lang="en-US" sz="3400" dirty="0">
                <a:solidFill>
                  <a:schemeClr val="accent5">
                    <a:lumMod val="60000"/>
                    <a:lumOff val="40000"/>
                  </a:schemeClr>
                </a:solidFill>
                <a:latin typeface="Avenir Next Ultra Light" panose="020B0203020202020204" pitchFamily="34" charset="77"/>
              </a:rPr>
              <a:t>is in God’s image</a:t>
            </a:r>
          </a:p>
        </p:txBody>
      </p:sp>
      <p:sp>
        <p:nvSpPr>
          <p:cNvPr id="6" name="TextBox 5">
            <a:extLst>
              <a:ext uri="{FF2B5EF4-FFF2-40B4-BE49-F238E27FC236}">
                <a16:creationId xmlns:a16="http://schemas.microsoft.com/office/drawing/2014/main" id="{E2BFE0E1-4824-7A40-B7ED-BE06AC8DF86F}"/>
              </a:ext>
            </a:extLst>
          </p:cNvPr>
          <p:cNvSpPr txBox="1"/>
          <p:nvPr/>
        </p:nvSpPr>
        <p:spPr>
          <a:xfrm>
            <a:off x="814309" y="1076100"/>
            <a:ext cx="11377691" cy="3877985"/>
          </a:xfrm>
          <a:prstGeom prst="rect">
            <a:avLst/>
          </a:prstGeom>
          <a:noFill/>
        </p:spPr>
        <p:txBody>
          <a:bodyPr wrap="square" rtlCol="0">
            <a:spAutoFit/>
          </a:bodyPr>
          <a:lstStyle/>
          <a:p>
            <a:pPr marL="571500" indent="-571500">
              <a:spcAft>
                <a:spcPts val="1800"/>
              </a:spcAft>
              <a:buFont typeface="System Font Regular"/>
              <a:buChar char="-"/>
            </a:pPr>
            <a:r>
              <a:rPr lang="en-US" sz="3600" dirty="0">
                <a:latin typeface="Avenir Next" panose="020B0503020202020204" pitchFamily="34" charset="0"/>
              </a:rPr>
              <a:t>There are consequences to rejecting Him </a:t>
            </a:r>
            <a:br>
              <a:rPr lang="en-US" sz="3600" dirty="0">
                <a:latin typeface="Avenir Next" panose="020B0503020202020204" pitchFamily="34" charset="0"/>
              </a:rPr>
            </a:br>
            <a:r>
              <a:rPr lang="en-US" sz="3600" dirty="0">
                <a:latin typeface="Avenir Next" panose="020B0503020202020204" pitchFamily="34" charset="0"/>
              </a:rPr>
              <a:t>(Leviticus 20.7-8; Deuteronomy 9.5)</a:t>
            </a:r>
          </a:p>
          <a:p>
            <a:pPr marL="571500" indent="-571500">
              <a:spcAft>
                <a:spcPts val="1800"/>
              </a:spcAft>
              <a:buFont typeface="System Font Regular"/>
              <a:buChar char="-"/>
            </a:pPr>
            <a:r>
              <a:rPr lang="en-US" sz="3600" dirty="0">
                <a:latin typeface="Avenir Next" panose="020B0503020202020204" pitchFamily="34" charset="0"/>
              </a:rPr>
              <a:t>There are consequences to taking life </a:t>
            </a:r>
            <a:br>
              <a:rPr lang="en-US" sz="3600" dirty="0">
                <a:latin typeface="Avenir Next" panose="020B0503020202020204" pitchFamily="34" charset="0"/>
              </a:rPr>
            </a:br>
            <a:r>
              <a:rPr lang="en-US" sz="3600" dirty="0">
                <a:latin typeface="Avenir Next" panose="020B0503020202020204" pitchFamily="34" charset="0"/>
              </a:rPr>
              <a:t>(Genesis 9.6; Leviticus 24.17)</a:t>
            </a:r>
          </a:p>
          <a:p>
            <a:pPr marL="571500" indent="-571500">
              <a:spcAft>
                <a:spcPts val="1800"/>
              </a:spcAft>
              <a:buFont typeface="System Font Regular"/>
              <a:buChar char="-"/>
            </a:pPr>
            <a:r>
              <a:rPr lang="en-US" sz="3600" dirty="0">
                <a:latin typeface="Avenir Next" panose="020B0503020202020204" pitchFamily="34" charset="0"/>
              </a:rPr>
              <a:t>There are consequences to de-valuing life </a:t>
            </a:r>
            <a:br>
              <a:rPr lang="en-US" sz="3600" dirty="0">
                <a:latin typeface="Avenir Next" panose="020B0503020202020204" pitchFamily="34" charset="0"/>
              </a:rPr>
            </a:br>
            <a:r>
              <a:rPr lang="en-US" sz="3600" dirty="0">
                <a:latin typeface="Avenir Next" panose="020B0503020202020204" pitchFamily="34" charset="0"/>
              </a:rPr>
              <a:t>(James 3.9)</a:t>
            </a:r>
            <a:endParaRPr lang="en-US" sz="2800" dirty="0">
              <a:latin typeface="Avenir Next" panose="020B0503020202020204" pitchFamily="34" charset="0"/>
            </a:endParaRPr>
          </a:p>
        </p:txBody>
      </p:sp>
    </p:spTree>
    <p:extLst>
      <p:ext uri="{BB962C8B-B14F-4D97-AF65-F5344CB8AC3E}">
        <p14:creationId xmlns:p14="http://schemas.microsoft.com/office/powerpoint/2010/main" val="8546931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7FC964-D04F-8740-9D59-62C53C6AF28D}"/>
              </a:ext>
            </a:extLst>
          </p:cNvPr>
          <p:cNvPicPr>
            <a:picLocks noChangeAspect="1"/>
          </p:cNvPicPr>
          <p:nvPr/>
        </p:nvPicPr>
        <p:blipFill>
          <a:blip r:embed="rId2"/>
          <a:stretch>
            <a:fillRect/>
          </a:stretch>
        </p:blipFill>
        <p:spPr>
          <a:xfrm>
            <a:off x="-736" y="414"/>
            <a:ext cx="12192736" cy="6857586"/>
          </a:xfrm>
          <a:prstGeom prst="rect">
            <a:avLst/>
          </a:prstGeom>
        </p:spPr>
      </p:pic>
      <p:sp>
        <p:nvSpPr>
          <p:cNvPr id="4" name="TextBox 3">
            <a:extLst>
              <a:ext uri="{FF2B5EF4-FFF2-40B4-BE49-F238E27FC236}">
                <a16:creationId xmlns:a16="http://schemas.microsoft.com/office/drawing/2014/main" id="{54D5C5BD-57E7-A94A-B315-6D353EA0C172}"/>
              </a:ext>
            </a:extLst>
          </p:cNvPr>
          <p:cNvSpPr txBox="1"/>
          <p:nvPr/>
        </p:nvSpPr>
        <p:spPr>
          <a:xfrm>
            <a:off x="147143" y="5780689"/>
            <a:ext cx="4109545" cy="646331"/>
          </a:xfrm>
          <a:prstGeom prst="rect">
            <a:avLst/>
          </a:prstGeom>
          <a:noFill/>
        </p:spPr>
        <p:txBody>
          <a:bodyPr wrap="square" rtlCol="0">
            <a:spAutoFit/>
          </a:bodyPr>
          <a:lstStyle/>
          <a:p>
            <a:pPr algn="r"/>
            <a:r>
              <a:rPr lang="en-US" sz="3600" dirty="0">
                <a:latin typeface="Avenir Next Ultra Light" panose="020B0203020202020204" pitchFamily="34" charset="77"/>
              </a:rPr>
              <a:t>the challenge</a:t>
            </a:r>
          </a:p>
        </p:txBody>
      </p:sp>
      <p:sp>
        <p:nvSpPr>
          <p:cNvPr id="5" name="TextBox 4">
            <a:extLst>
              <a:ext uri="{FF2B5EF4-FFF2-40B4-BE49-F238E27FC236}">
                <a16:creationId xmlns:a16="http://schemas.microsoft.com/office/drawing/2014/main" id="{68A02985-814E-5444-9CB5-6CA632C232B7}"/>
              </a:ext>
            </a:extLst>
          </p:cNvPr>
          <p:cNvSpPr txBox="1"/>
          <p:nvPr/>
        </p:nvSpPr>
        <p:spPr>
          <a:xfrm>
            <a:off x="147143" y="6312601"/>
            <a:ext cx="4109545" cy="615553"/>
          </a:xfrm>
          <a:prstGeom prst="rect">
            <a:avLst/>
          </a:prstGeom>
          <a:noFill/>
        </p:spPr>
        <p:txBody>
          <a:bodyPr wrap="square" rtlCol="0">
            <a:spAutoFit/>
          </a:bodyPr>
          <a:lstStyle/>
          <a:p>
            <a:pPr algn="r"/>
            <a:r>
              <a:rPr lang="en-US" sz="3400" dirty="0">
                <a:solidFill>
                  <a:schemeClr val="accent5">
                    <a:lumMod val="60000"/>
                    <a:lumOff val="40000"/>
                  </a:schemeClr>
                </a:solidFill>
                <a:latin typeface="Avenir Next Ultra Light" panose="020B0203020202020204" pitchFamily="34" charset="77"/>
              </a:rPr>
              <a:t>to show value</a:t>
            </a:r>
          </a:p>
        </p:txBody>
      </p:sp>
      <p:sp>
        <p:nvSpPr>
          <p:cNvPr id="6" name="TextBox 5">
            <a:extLst>
              <a:ext uri="{FF2B5EF4-FFF2-40B4-BE49-F238E27FC236}">
                <a16:creationId xmlns:a16="http://schemas.microsoft.com/office/drawing/2014/main" id="{A6DEC62A-4913-3E4F-BA77-ED9E6736CA36}"/>
              </a:ext>
            </a:extLst>
          </p:cNvPr>
          <p:cNvSpPr txBox="1"/>
          <p:nvPr/>
        </p:nvSpPr>
        <p:spPr>
          <a:xfrm>
            <a:off x="814309" y="1076100"/>
            <a:ext cx="11377691" cy="3877985"/>
          </a:xfrm>
          <a:prstGeom prst="rect">
            <a:avLst/>
          </a:prstGeom>
          <a:noFill/>
        </p:spPr>
        <p:txBody>
          <a:bodyPr wrap="square" rtlCol="0">
            <a:spAutoFit/>
          </a:bodyPr>
          <a:lstStyle/>
          <a:p>
            <a:pPr marL="571500" indent="-571500">
              <a:spcAft>
                <a:spcPts val="1800"/>
              </a:spcAft>
              <a:buFont typeface="System Font Regular"/>
              <a:buChar char="-"/>
            </a:pPr>
            <a:r>
              <a:rPr lang="en-US" sz="3600" dirty="0">
                <a:latin typeface="Avenir Next" panose="020B0503020202020204" pitchFamily="34" charset="0"/>
              </a:rPr>
              <a:t>For the lives of those who would be your enemy (Matthew 5.43-48)</a:t>
            </a:r>
          </a:p>
          <a:p>
            <a:pPr marL="571500" indent="-571500">
              <a:spcAft>
                <a:spcPts val="1800"/>
              </a:spcAft>
              <a:buFont typeface="System Font Regular"/>
              <a:buChar char="-"/>
            </a:pPr>
            <a:r>
              <a:rPr lang="en-US" sz="3600" dirty="0">
                <a:latin typeface="Avenir Next" panose="020B0503020202020204" pitchFamily="34" charset="0"/>
              </a:rPr>
              <a:t>For the lives of those you consider sinners </a:t>
            </a:r>
            <a:br>
              <a:rPr lang="en-US" sz="3600" dirty="0">
                <a:latin typeface="Avenir Next" panose="020B0503020202020204" pitchFamily="34" charset="0"/>
              </a:rPr>
            </a:br>
            <a:r>
              <a:rPr lang="en-US" sz="3600" dirty="0">
                <a:latin typeface="Avenir Next" panose="020B0503020202020204" pitchFamily="34" charset="0"/>
              </a:rPr>
              <a:t>(Jonah 4.11)</a:t>
            </a:r>
          </a:p>
          <a:p>
            <a:pPr marL="571500" indent="-571500">
              <a:spcAft>
                <a:spcPts val="1800"/>
              </a:spcAft>
              <a:buFont typeface="System Font Regular"/>
              <a:buChar char="-"/>
            </a:pPr>
            <a:r>
              <a:rPr lang="en-US" sz="3600" dirty="0">
                <a:latin typeface="Avenir Next" panose="020B0503020202020204" pitchFamily="34" charset="0"/>
              </a:rPr>
              <a:t>For the lives of those who are despised </a:t>
            </a:r>
            <a:br>
              <a:rPr lang="en-US" sz="3600" dirty="0">
                <a:latin typeface="Avenir Next" panose="020B0503020202020204" pitchFamily="34" charset="0"/>
              </a:rPr>
            </a:br>
            <a:r>
              <a:rPr lang="en-US" sz="3600" dirty="0">
                <a:latin typeface="Avenir Next" panose="020B0503020202020204" pitchFamily="34" charset="0"/>
              </a:rPr>
              <a:t>(Matthew 9.10-13)</a:t>
            </a:r>
            <a:endParaRPr lang="en-US" sz="2800" dirty="0">
              <a:latin typeface="Avenir Next" panose="020B0503020202020204" pitchFamily="34" charset="0"/>
            </a:endParaRPr>
          </a:p>
        </p:txBody>
      </p:sp>
    </p:spTree>
    <p:extLst>
      <p:ext uri="{BB962C8B-B14F-4D97-AF65-F5344CB8AC3E}">
        <p14:creationId xmlns:p14="http://schemas.microsoft.com/office/powerpoint/2010/main" val="15108650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5455862"/>
      </p:ext>
    </p:extLst>
  </p:cSld>
  <p:clrMapOvr>
    <a:masterClrMapping/>
  </p:clrMapOvr>
  <p:transition spd="slow">
    <p:fade/>
  </p:transition>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docProps/app.xml><?xml version="1.0" encoding="utf-8"?>
<Properties xmlns="http://schemas.openxmlformats.org/officeDocument/2006/extended-properties" xmlns:vt="http://schemas.openxmlformats.org/officeDocument/2006/docPropsVTypes">
  <Template>Office Theme</Template>
  <TotalTime>30</TotalTime>
  <Words>134</Words>
  <Application>Microsoft Macintosh PowerPoint</Application>
  <PresentationFormat>Widescreen</PresentationFormat>
  <Paragraphs>16</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Avenir Next</vt:lpstr>
      <vt:lpstr>Avenir Next Heavy</vt:lpstr>
      <vt:lpstr>Avenir Next Ultra Light</vt:lpstr>
      <vt:lpstr>Calibri</vt:lpstr>
      <vt:lpstr>Calibri Light</vt:lpstr>
      <vt:lpstr>System Font Regular</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Creel</dc:creator>
  <cp:lastModifiedBy>Joshua Creel</cp:lastModifiedBy>
  <cp:revision>3</cp:revision>
  <dcterms:created xsi:type="dcterms:W3CDTF">2019-08-09T13:18:46Z</dcterms:created>
  <dcterms:modified xsi:type="dcterms:W3CDTF">2019-08-09T13:48:58Z</dcterms:modified>
</cp:coreProperties>
</file>