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65" r:id="rId4"/>
    <p:sldId id="259" r:id="rId5"/>
    <p:sldId id="266" r:id="rId6"/>
    <p:sldId id="267" r:id="rId7"/>
    <p:sldId id="264"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579"/>
    <a:srgbClr val="F6965B"/>
    <a:srgbClr val="F0EC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431"/>
    <p:restoredTop sz="94853"/>
  </p:normalViewPr>
  <p:slideViewPr>
    <p:cSldViewPr snapToGrid="0" snapToObjects="1">
      <p:cViewPr varScale="1">
        <p:scale>
          <a:sx n="88" d="100"/>
          <a:sy n="88" d="100"/>
        </p:scale>
        <p:origin x="39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4C8C8FE-FE55-3E40-96A8-5A6765A66947}" type="datetimeFigureOut">
              <a:rPr lang="en-US" smtClean="0"/>
              <a:t>9/19/19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D2D246-28E0-DC44-830F-930DD2A4E56A}" type="slidenum">
              <a:rPr lang="en-US" smtClean="0"/>
              <a:t>‹#›</a:t>
            </a:fld>
            <a:endParaRPr lang="en-US"/>
          </a:p>
        </p:txBody>
      </p:sp>
    </p:spTree>
    <p:extLst>
      <p:ext uri="{BB962C8B-B14F-4D97-AF65-F5344CB8AC3E}">
        <p14:creationId xmlns:p14="http://schemas.microsoft.com/office/powerpoint/2010/main" val="210375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C8C8FE-FE55-3E40-96A8-5A6765A66947}" type="datetimeFigureOut">
              <a:rPr lang="en-US" smtClean="0"/>
              <a:t>9/19/19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D2D246-28E0-DC44-830F-930DD2A4E56A}" type="slidenum">
              <a:rPr lang="en-US" smtClean="0"/>
              <a:t>‹#›</a:t>
            </a:fld>
            <a:endParaRPr lang="en-US"/>
          </a:p>
        </p:txBody>
      </p:sp>
    </p:spTree>
    <p:extLst>
      <p:ext uri="{BB962C8B-B14F-4D97-AF65-F5344CB8AC3E}">
        <p14:creationId xmlns:p14="http://schemas.microsoft.com/office/powerpoint/2010/main" val="992047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C8C8FE-FE55-3E40-96A8-5A6765A66947}" type="datetimeFigureOut">
              <a:rPr lang="en-US" smtClean="0"/>
              <a:t>9/19/19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D2D246-28E0-DC44-830F-930DD2A4E56A}" type="slidenum">
              <a:rPr lang="en-US" smtClean="0"/>
              <a:t>‹#›</a:t>
            </a:fld>
            <a:endParaRPr lang="en-US"/>
          </a:p>
        </p:txBody>
      </p:sp>
    </p:spTree>
    <p:extLst>
      <p:ext uri="{BB962C8B-B14F-4D97-AF65-F5344CB8AC3E}">
        <p14:creationId xmlns:p14="http://schemas.microsoft.com/office/powerpoint/2010/main" val="2206198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C8C8FE-FE55-3E40-96A8-5A6765A66947}" type="datetimeFigureOut">
              <a:rPr lang="en-US" smtClean="0"/>
              <a:t>9/19/19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D2D246-28E0-DC44-830F-930DD2A4E56A}" type="slidenum">
              <a:rPr lang="en-US" smtClean="0"/>
              <a:t>‹#›</a:t>
            </a:fld>
            <a:endParaRPr lang="en-US"/>
          </a:p>
        </p:txBody>
      </p:sp>
    </p:spTree>
    <p:extLst>
      <p:ext uri="{BB962C8B-B14F-4D97-AF65-F5344CB8AC3E}">
        <p14:creationId xmlns:p14="http://schemas.microsoft.com/office/powerpoint/2010/main" val="3773218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C8C8FE-FE55-3E40-96A8-5A6765A66947}" type="datetimeFigureOut">
              <a:rPr lang="en-US" smtClean="0"/>
              <a:t>9/19/19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D2D246-28E0-DC44-830F-930DD2A4E56A}" type="slidenum">
              <a:rPr lang="en-US" smtClean="0"/>
              <a:t>‹#›</a:t>
            </a:fld>
            <a:endParaRPr lang="en-US"/>
          </a:p>
        </p:txBody>
      </p:sp>
    </p:spTree>
    <p:extLst>
      <p:ext uri="{BB962C8B-B14F-4D97-AF65-F5344CB8AC3E}">
        <p14:creationId xmlns:p14="http://schemas.microsoft.com/office/powerpoint/2010/main" val="1331098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4C8C8FE-FE55-3E40-96A8-5A6765A66947}" type="datetimeFigureOut">
              <a:rPr lang="en-US" smtClean="0"/>
              <a:t>9/19/19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D2D246-28E0-DC44-830F-930DD2A4E56A}" type="slidenum">
              <a:rPr lang="en-US" smtClean="0"/>
              <a:t>‹#›</a:t>
            </a:fld>
            <a:endParaRPr lang="en-US"/>
          </a:p>
        </p:txBody>
      </p:sp>
    </p:spTree>
    <p:extLst>
      <p:ext uri="{BB962C8B-B14F-4D97-AF65-F5344CB8AC3E}">
        <p14:creationId xmlns:p14="http://schemas.microsoft.com/office/powerpoint/2010/main" val="2733219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4C8C8FE-FE55-3E40-96A8-5A6765A66947}" type="datetimeFigureOut">
              <a:rPr lang="en-US" smtClean="0"/>
              <a:t>9/19/19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D2D246-28E0-DC44-830F-930DD2A4E56A}" type="slidenum">
              <a:rPr lang="en-US" smtClean="0"/>
              <a:t>‹#›</a:t>
            </a:fld>
            <a:endParaRPr lang="en-US"/>
          </a:p>
        </p:txBody>
      </p:sp>
    </p:spTree>
    <p:extLst>
      <p:ext uri="{BB962C8B-B14F-4D97-AF65-F5344CB8AC3E}">
        <p14:creationId xmlns:p14="http://schemas.microsoft.com/office/powerpoint/2010/main" val="1247065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4C8C8FE-FE55-3E40-96A8-5A6765A66947}" type="datetimeFigureOut">
              <a:rPr lang="en-US" smtClean="0"/>
              <a:t>9/19/19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D2D246-28E0-DC44-830F-930DD2A4E56A}" type="slidenum">
              <a:rPr lang="en-US" smtClean="0"/>
              <a:t>‹#›</a:t>
            </a:fld>
            <a:endParaRPr lang="en-US"/>
          </a:p>
        </p:txBody>
      </p:sp>
    </p:spTree>
    <p:extLst>
      <p:ext uri="{BB962C8B-B14F-4D97-AF65-F5344CB8AC3E}">
        <p14:creationId xmlns:p14="http://schemas.microsoft.com/office/powerpoint/2010/main" val="753797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C8C8FE-FE55-3E40-96A8-5A6765A66947}" type="datetimeFigureOut">
              <a:rPr lang="en-US" smtClean="0"/>
              <a:t>9/19/19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D2D246-28E0-DC44-830F-930DD2A4E56A}" type="slidenum">
              <a:rPr lang="en-US" smtClean="0"/>
              <a:t>‹#›</a:t>
            </a:fld>
            <a:endParaRPr lang="en-US"/>
          </a:p>
        </p:txBody>
      </p:sp>
    </p:spTree>
    <p:extLst>
      <p:ext uri="{BB962C8B-B14F-4D97-AF65-F5344CB8AC3E}">
        <p14:creationId xmlns:p14="http://schemas.microsoft.com/office/powerpoint/2010/main" val="1640730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4C8C8FE-FE55-3E40-96A8-5A6765A66947}" type="datetimeFigureOut">
              <a:rPr lang="en-US" smtClean="0"/>
              <a:t>9/19/19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D2D246-28E0-DC44-830F-930DD2A4E56A}" type="slidenum">
              <a:rPr lang="en-US" smtClean="0"/>
              <a:t>‹#›</a:t>
            </a:fld>
            <a:endParaRPr lang="en-US"/>
          </a:p>
        </p:txBody>
      </p:sp>
    </p:spTree>
    <p:extLst>
      <p:ext uri="{BB962C8B-B14F-4D97-AF65-F5344CB8AC3E}">
        <p14:creationId xmlns:p14="http://schemas.microsoft.com/office/powerpoint/2010/main" val="47836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4C8C8FE-FE55-3E40-96A8-5A6765A66947}" type="datetimeFigureOut">
              <a:rPr lang="en-US" smtClean="0"/>
              <a:t>9/19/19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D2D246-28E0-DC44-830F-930DD2A4E56A}" type="slidenum">
              <a:rPr lang="en-US" smtClean="0"/>
              <a:t>‹#›</a:t>
            </a:fld>
            <a:endParaRPr lang="en-US"/>
          </a:p>
        </p:txBody>
      </p:sp>
    </p:spTree>
    <p:extLst>
      <p:ext uri="{BB962C8B-B14F-4D97-AF65-F5344CB8AC3E}">
        <p14:creationId xmlns:p14="http://schemas.microsoft.com/office/powerpoint/2010/main" val="3236033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C8C8FE-FE55-3E40-96A8-5A6765A66947}" type="datetimeFigureOut">
              <a:rPr lang="en-US" smtClean="0"/>
              <a:t>9/19/19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D2D246-28E0-DC44-830F-930DD2A4E56A}" type="slidenum">
              <a:rPr lang="en-US" smtClean="0"/>
              <a:t>‹#›</a:t>
            </a:fld>
            <a:endParaRPr lang="en-US"/>
          </a:p>
        </p:txBody>
      </p:sp>
    </p:spTree>
    <p:extLst>
      <p:ext uri="{BB962C8B-B14F-4D97-AF65-F5344CB8AC3E}">
        <p14:creationId xmlns:p14="http://schemas.microsoft.com/office/powerpoint/2010/main" val="366598464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9094503"/>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C45C42D-8611-F148-9A45-125ABAEA05EB}"/>
              </a:ext>
            </a:extLst>
          </p:cNvPr>
          <p:cNvPicPr>
            <a:picLocks noChangeAspect="1"/>
          </p:cNvPicPr>
          <p:nvPr/>
        </p:nvPicPr>
        <p:blipFill rotWithShape="1">
          <a:blip r:embed="rId2"/>
          <a:srcRect/>
          <a:stretch/>
        </p:blipFill>
        <p:spPr>
          <a:xfrm>
            <a:off x="20" y="10"/>
            <a:ext cx="12191980" cy="6857990"/>
          </a:xfrm>
          <a:prstGeom prst="rect">
            <a:avLst/>
          </a:prstGeom>
        </p:spPr>
      </p:pic>
      <p:sp>
        <p:nvSpPr>
          <p:cNvPr id="5" name="TextBox 4">
            <a:extLst>
              <a:ext uri="{FF2B5EF4-FFF2-40B4-BE49-F238E27FC236}">
                <a16:creationId xmlns:a16="http://schemas.microsoft.com/office/drawing/2014/main" id="{3DE83D2C-6870-BE44-8F22-8C5B545D015B}"/>
              </a:ext>
            </a:extLst>
          </p:cNvPr>
          <p:cNvSpPr txBox="1"/>
          <p:nvPr/>
        </p:nvSpPr>
        <p:spPr>
          <a:xfrm>
            <a:off x="0" y="5301049"/>
            <a:ext cx="12192000" cy="830997"/>
          </a:xfrm>
          <a:prstGeom prst="rect">
            <a:avLst/>
          </a:prstGeom>
          <a:noFill/>
        </p:spPr>
        <p:txBody>
          <a:bodyPr wrap="square" rtlCol="0">
            <a:spAutoFit/>
          </a:bodyPr>
          <a:lstStyle/>
          <a:p>
            <a:pPr algn="ctr"/>
            <a:r>
              <a:rPr lang="en-US" sz="4800" dirty="0">
                <a:effectLst>
                  <a:glow rad="101600">
                    <a:schemeClr val="accent6">
                      <a:satMod val="175000"/>
                      <a:alpha val="40000"/>
                    </a:schemeClr>
                  </a:glow>
                  <a:reflection blurRad="6350" stA="55000" endA="300" endPos="45500" dir="5400000" sy="-100000" algn="bl" rotWithShape="0"/>
                </a:effectLst>
                <a:latin typeface="Garamond" panose="02020404030301010803" pitchFamily="18" charset="0"/>
              </a:rPr>
              <a:t>The Call To True Commitment</a:t>
            </a:r>
          </a:p>
        </p:txBody>
      </p:sp>
    </p:spTree>
    <p:extLst>
      <p:ext uri="{BB962C8B-B14F-4D97-AF65-F5344CB8AC3E}">
        <p14:creationId xmlns:p14="http://schemas.microsoft.com/office/powerpoint/2010/main" val="2392982048"/>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C45C42D-8611-F148-9A45-125ABAEA05EB}"/>
              </a:ext>
            </a:extLst>
          </p:cNvPr>
          <p:cNvPicPr>
            <a:picLocks noChangeAspect="1"/>
          </p:cNvPicPr>
          <p:nvPr/>
        </p:nvPicPr>
        <p:blipFill rotWithShape="1">
          <a:blip r:embed="rId2"/>
          <a:srcRect/>
          <a:stretch/>
        </p:blipFill>
        <p:spPr>
          <a:xfrm>
            <a:off x="20" y="10"/>
            <a:ext cx="12191980" cy="6857990"/>
          </a:xfrm>
          <a:prstGeom prst="rect">
            <a:avLst/>
          </a:prstGeom>
        </p:spPr>
      </p:pic>
      <p:sp>
        <p:nvSpPr>
          <p:cNvPr id="5" name="TextBox 4">
            <a:extLst>
              <a:ext uri="{FF2B5EF4-FFF2-40B4-BE49-F238E27FC236}">
                <a16:creationId xmlns:a16="http://schemas.microsoft.com/office/drawing/2014/main" id="{3DE83D2C-6870-BE44-8F22-8C5B545D015B}"/>
              </a:ext>
            </a:extLst>
          </p:cNvPr>
          <p:cNvSpPr txBox="1"/>
          <p:nvPr/>
        </p:nvSpPr>
        <p:spPr>
          <a:xfrm>
            <a:off x="0" y="5301049"/>
            <a:ext cx="12192000" cy="830997"/>
          </a:xfrm>
          <a:prstGeom prst="rect">
            <a:avLst/>
          </a:prstGeom>
          <a:noFill/>
        </p:spPr>
        <p:txBody>
          <a:bodyPr wrap="square" rtlCol="0">
            <a:spAutoFit/>
          </a:bodyPr>
          <a:lstStyle/>
          <a:p>
            <a:pPr algn="ctr"/>
            <a:r>
              <a:rPr lang="en-US" sz="4800" dirty="0">
                <a:effectLst>
                  <a:glow rad="101600">
                    <a:schemeClr val="accent6">
                      <a:satMod val="175000"/>
                      <a:alpha val="40000"/>
                    </a:schemeClr>
                  </a:glow>
                  <a:reflection blurRad="6350" stA="55000" endA="300" endPos="45500" dir="5400000" sy="-100000" algn="bl" rotWithShape="0"/>
                </a:effectLst>
                <a:latin typeface="Garamond" panose="02020404030301010803" pitchFamily="18" charset="0"/>
              </a:rPr>
              <a:t>Commitment to the Word (1.19-2.13)</a:t>
            </a:r>
          </a:p>
        </p:txBody>
      </p:sp>
    </p:spTree>
    <p:extLst>
      <p:ext uri="{BB962C8B-B14F-4D97-AF65-F5344CB8AC3E}">
        <p14:creationId xmlns:p14="http://schemas.microsoft.com/office/powerpoint/2010/main" val="1739368403"/>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F03CD7A-FC25-604C-8549-5263CEE6F315}"/>
              </a:ext>
            </a:extLst>
          </p:cNvPr>
          <p:cNvPicPr>
            <a:picLocks noChangeAspect="1"/>
          </p:cNvPicPr>
          <p:nvPr/>
        </p:nvPicPr>
        <p:blipFill rotWithShape="1">
          <a:blip r:embed="rId2"/>
          <a:srcRect/>
          <a:stretch/>
        </p:blipFill>
        <p:spPr>
          <a:xfrm>
            <a:off x="20" y="10"/>
            <a:ext cx="12191980" cy="6857990"/>
          </a:xfrm>
          <a:prstGeom prst="rect">
            <a:avLst/>
          </a:prstGeom>
        </p:spPr>
      </p:pic>
      <p:sp>
        <p:nvSpPr>
          <p:cNvPr id="4" name="TextBox 3">
            <a:extLst>
              <a:ext uri="{FF2B5EF4-FFF2-40B4-BE49-F238E27FC236}">
                <a16:creationId xmlns:a16="http://schemas.microsoft.com/office/drawing/2014/main" id="{5B727110-D56D-084E-BF18-782B02B4230F}"/>
              </a:ext>
            </a:extLst>
          </p:cNvPr>
          <p:cNvSpPr txBox="1"/>
          <p:nvPr/>
        </p:nvSpPr>
        <p:spPr>
          <a:xfrm>
            <a:off x="487136" y="395525"/>
            <a:ext cx="11381014" cy="3939540"/>
          </a:xfrm>
          <a:prstGeom prst="rect">
            <a:avLst/>
          </a:prstGeom>
          <a:noFill/>
        </p:spPr>
        <p:txBody>
          <a:bodyPr wrap="square" rtlCol="0">
            <a:spAutoFit/>
          </a:bodyPr>
          <a:lstStyle/>
          <a:p>
            <a:pPr marL="742950" indent="-742950">
              <a:spcAft>
                <a:spcPts val="1800"/>
              </a:spcAft>
              <a:buFont typeface="+mj-lt"/>
              <a:buAutoNum type="arabicPeriod"/>
            </a:pPr>
            <a:r>
              <a:rPr lang="en-US" sz="3800" dirty="0">
                <a:effectLst>
                  <a:outerShdw blurRad="50800" dist="38100" dir="2700000" algn="tl" rotWithShape="0">
                    <a:prstClr val="black">
                      <a:alpha val="40000"/>
                    </a:prstClr>
                  </a:outerShdw>
                </a:effectLst>
                <a:latin typeface="Garamond" panose="02020404030301010803" pitchFamily="18" charset="0"/>
              </a:rPr>
              <a:t>We are brought forth by the word (1.18)</a:t>
            </a:r>
          </a:p>
          <a:p>
            <a:pPr marL="742950" indent="-742950">
              <a:spcAft>
                <a:spcPts val="1800"/>
              </a:spcAft>
              <a:buFont typeface="+mj-lt"/>
              <a:buAutoNum type="arabicPeriod"/>
            </a:pPr>
            <a:r>
              <a:rPr lang="en-US" sz="3800" dirty="0">
                <a:effectLst>
                  <a:outerShdw blurRad="50800" dist="38100" dir="2700000" algn="tl" rotWithShape="0">
                    <a:prstClr val="black">
                      <a:alpha val="40000"/>
                    </a:prstClr>
                  </a:outerShdw>
                </a:effectLst>
                <a:latin typeface="Garamond" panose="02020404030301010803" pitchFamily="18" charset="0"/>
              </a:rPr>
              <a:t>The word continues to save us… if it’s implanted (1.21) </a:t>
            </a:r>
          </a:p>
          <a:p>
            <a:pPr marL="742950" indent="-742950">
              <a:spcAft>
                <a:spcPts val="1800"/>
              </a:spcAft>
              <a:buFont typeface="+mj-lt"/>
              <a:buAutoNum type="arabicPeriod"/>
            </a:pPr>
            <a:r>
              <a:rPr lang="en-US" sz="3800" dirty="0">
                <a:effectLst>
                  <a:outerShdw blurRad="50800" dist="38100" dir="2700000" algn="tl" rotWithShape="0">
                    <a:prstClr val="black">
                      <a:alpha val="40000"/>
                    </a:prstClr>
                  </a:outerShdw>
                </a:effectLst>
                <a:latin typeface="Garamond" panose="02020404030301010803" pitchFamily="18" charset="0"/>
              </a:rPr>
              <a:t>The word is perfect and gives us liberty (1.25)</a:t>
            </a:r>
          </a:p>
          <a:p>
            <a:pPr marL="742950" indent="-742950">
              <a:spcAft>
                <a:spcPts val="1800"/>
              </a:spcAft>
              <a:buFont typeface="+mj-lt"/>
              <a:buAutoNum type="arabicPeriod"/>
            </a:pPr>
            <a:r>
              <a:rPr lang="en-US" sz="3800" dirty="0">
                <a:effectLst>
                  <a:outerShdw blurRad="50800" dist="38100" dir="2700000" algn="tl" rotWithShape="0">
                    <a:prstClr val="black">
                      <a:alpha val="40000"/>
                    </a:prstClr>
                  </a:outerShdw>
                </a:effectLst>
                <a:latin typeface="Garamond" panose="02020404030301010803" pitchFamily="18" charset="0"/>
              </a:rPr>
              <a:t>The word is the law of the King (2.8,1)</a:t>
            </a:r>
          </a:p>
          <a:p>
            <a:pPr marL="742950" indent="-742950">
              <a:spcAft>
                <a:spcPts val="1800"/>
              </a:spcAft>
              <a:buFont typeface="+mj-lt"/>
              <a:buAutoNum type="arabicPeriod"/>
            </a:pPr>
            <a:r>
              <a:rPr lang="en-US" sz="3800" dirty="0">
                <a:effectLst>
                  <a:outerShdw blurRad="50800" dist="38100" dir="2700000" algn="tl" rotWithShape="0">
                    <a:prstClr val="black">
                      <a:alpha val="40000"/>
                    </a:prstClr>
                  </a:outerShdw>
                </a:effectLst>
                <a:latin typeface="Garamond" panose="02020404030301010803" pitchFamily="18" charset="0"/>
              </a:rPr>
              <a:t>All of God’s word must be kept (2.10-11)</a:t>
            </a:r>
          </a:p>
        </p:txBody>
      </p:sp>
      <p:sp>
        <p:nvSpPr>
          <p:cNvPr id="5" name="TextBox 4">
            <a:extLst>
              <a:ext uri="{FF2B5EF4-FFF2-40B4-BE49-F238E27FC236}">
                <a16:creationId xmlns:a16="http://schemas.microsoft.com/office/drawing/2014/main" id="{F880B750-0A04-1A4E-9138-5EA8B9B8F389}"/>
              </a:ext>
            </a:extLst>
          </p:cNvPr>
          <p:cNvSpPr txBox="1"/>
          <p:nvPr/>
        </p:nvSpPr>
        <p:spPr>
          <a:xfrm>
            <a:off x="81643" y="6150104"/>
            <a:ext cx="12192000" cy="707886"/>
          </a:xfrm>
          <a:prstGeom prst="rect">
            <a:avLst/>
          </a:prstGeom>
          <a:noFill/>
        </p:spPr>
        <p:txBody>
          <a:bodyPr wrap="square" rtlCol="0">
            <a:spAutoFit/>
          </a:bodyPr>
          <a:lstStyle/>
          <a:p>
            <a:pPr algn="ctr"/>
            <a:r>
              <a:rPr lang="en-US" sz="4000" dirty="0">
                <a:effectLst>
                  <a:glow rad="101600">
                    <a:schemeClr val="accent6">
                      <a:satMod val="175000"/>
                      <a:alpha val="40000"/>
                    </a:schemeClr>
                  </a:glow>
                </a:effectLst>
                <a:latin typeface="Garamond" panose="02020404030301010803" pitchFamily="18" charset="0"/>
              </a:rPr>
              <a:t>Essential Truths About The Word</a:t>
            </a:r>
          </a:p>
        </p:txBody>
      </p:sp>
    </p:spTree>
    <p:extLst>
      <p:ext uri="{BB962C8B-B14F-4D97-AF65-F5344CB8AC3E}">
        <p14:creationId xmlns:p14="http://schemas.microsoft.com/office/powerpoint/2010/main" val="4343871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Effect transition="in" filter="fade">
                                      <p:cBhvr>
                                        <p:cTn id="35" dur="1000"/>
                                        <p:tgtEl>
                                          <p:spTgt spid="4">
                                            <p:txEl>
                                              <p:pRg st="4" end="4"/>
                                            </p:txEl>
                                          </p:spTgt>
                                        </p:tgtEl>
                                      </p:cBhvr>
                                    </p:animEffect>
                                    <p:anim calcmode="lin" valueType="num">
                                      <p:cBhvr>
                                        <p:cTn id="36"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F03CD7A-FC25-604C-8549-5263CEE6F315}"/>
              </a:ext>
            </a:extLst>
          </p:cNvPr>
          <p:cNvPicPr>
            <a:picLocks noChangeAspect="1"/>
          </p:cNvPicPr>
          <p:nvPr/>
        </p:nvPicPr>
        <p:blipFill rotWithShape="1">
          <a:blip r:embed="rId2"/>
          <a:srcRect/>
          <a:stretch/>
        </p:blipFill>
        <p:spPr>
          <a:xfrm>
            <a:off x="20" y="10"/>
            <a:ext cx="12191980" cy="6857990"/>
          </a:xfrm>
          <a:prstGeom prst="rect">
            <a:avLst/>
          </a:prstGeom>
        </p:spPr>
      </p:pic>
      <p:sp>
        <p:nvSpPr>
          <p:cNvPr id="4" name="TextBox 3">
            <a:extLst>
              <a:ext uri="{FF2B5EF4-FFF2-40B4-BE49-F238E27FC236}">
                <a16:creationId xmlns:a16="http://schemas.microsoft.com/office/drawing/2014/main" id="{5B727110-D56D-084E-BF18-782B02B4230F}"/>
              </a:ext>
            </a:extLst>
          </p:cNvPr>
          <p:cNvSpPr txBox="1"/>
          <p:nvPr/>
        </p:nvSpPr>
        <p:spPr>
          <a:xfrm>
            <a:off x="487136" y="440854"/>
            <a:ext cx="11381014" cy="4278094"/>
          </a:xfrm>
          <a:prstGeom prst="rect">
            <a:avLst/>
          </a:prstGeom>
          <a:noFill/>
        </p:spPr>
        <p:txBody>
          <a:bodyPr wrap="square" rtlCol="0">
            <a:spAutoFit/>
          </a:bodyPr>
          <a:lstStyle/>
          <a:p>
            <a:pPr>
              <a:spcAft>
                <a:spcPts val="1800"/>
              </a:spcAft>
            </a:pPr>
            <a:r>
              <a:rPr lang="en-US" sz="3400" dirty="0">
                <a:effectLst>
                  <a:outerShdw blurRad="50800" dist="38100" dir="2700000" algn="tl" rotWithShape="0">
                    <a:prstClr val="black">
                      <a:alpha val="40000"/>
                    </a:prstClr>
                  </a:outerShdw>
                </a:effectLst>
                <a:latin typeface="Garamond" panose="02020404030301010803" pitchFamily="18" charset="0"/>
              </a:rPr>
              <a:t>“But prove yourselves doers of the word, and not merely hearers who delude themselves. For if anyone is a hearer of the word and not a doer, he is like a man who looks at his natural face in a mirror; for once he has looked at himself and gone away, he has immediately forgotten what kind of person he was. But one who looks intently at the perfect law, the law of liberty, and abides by it, not having become a forgetful hearer but an effectual doer, this man will be blessed in what he does.” (James 1:22–25, NASB95) </a:t>
            </a:r>
          </a:p>
        </p:txBody>
      </p:sp>
      <p:sp>
        <p:nvSpPr>
          <p:cNvPr id="5" name="TextBox 4">
            <a:extLst>
              <a:ext uri="{FF2B5EF4-FFF2-40B4-BE49-F238E27FC236}">
                <a16:creationId xmlns:a16="http://schemas.microsoft.com/office/drawing/2014/main" id="{F880B750-0A04-1A4E-9138-5EA8B9B8F389}"/>
              </a:ext>
            </a:extLst>
          </p:cNvPr>
          <p:cNvSpPr txBox="1"/>
          <p:nvPr/>
        </p:nvSpPr>
        <p:spPr>
          <a:xfrm>
            <a:off x="81643" y="6150104"/>
            <a:ext cx="12192000" cy="707886"/>
          </a:xfrm>
          <a:prstGeom prst="rect">
            <a:avLst/>
          </a:prstGeom>
          <a:noFill/>
        </p:spPr>
        <p:txBody>
          <a:bodyPr wrap="square" rtlCol="0">
            <a:spAutoFit/>
          </a:bodyPr>
          <a:lstStyle/>
          <a:p>
            <a:pPr algn="ctr"/>
            <a:r>
              <a:rPr lang="en-US" sz="4000" dirty="0">
                <a:effectLst>
                  <a:glow rad="101600">
                    <a:schemeClr val="accent6">
                      <a:satMod val="175000"/>
                      <a:alpha val="40000"/>
                    </a:schemeClr>
                  </a:glow>
                </a:effectLst>
                <a:latin typeface="Garamond" panose="02020404030301010803" pitchFamily="18" charset="0"/>
              </a:rPr>
              <a:t>Knowing The Word Is Not Enough… Doing Is Essential</a:t>
            </a:r>
          </a:p>
        </p:txBody>
      </p:sp>
    </p:spTree>
    <p:extLst>
      <p:ext uri="{BB962C8B-B14F-4D97-AF65-F5344CB8AC3E}">
        <p14:creationId xmlns:p14="http://schemas.microsoft.com/office/powerpoint/2010/main" val="4097676182"/>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C45C42D-8611-F148-9A45-125ABAEA05EB}"/>
              </a:ext>
            </a:extLst>
          </p:cNvPr>
          <p:cNvPicPr>
            <a:picLocks noChangeAspect="1"/>
          </p:cNvPicPr>
          <p:nvPr/>
        </p:nvPicPr>
        <p:blipFill rotWithShape="1">
          <a:blip r:embed="rId2"/>
          <a:srcRect/>
          <a:stretch/>
        </p:blipFill>
        <p:spPr>
          <a:xfrm>
            <a:off x="20" y="10"/>
            <a:ext cx="12191980" cy="6857990"/>
          </a:xfrm>
          <a:prstGeom prst="rect">
            <a:avLst/>
          </a:prstGeom>
        </p:spPr>
      </p:pic>
      <p:sp>
        <p:nvSpPr>
          <p:cNvPr id="5" name="TextBox 4">
            <a:extLst>
              <a:ext uri="{FF2B5EF4-FFF2-40B4-BE49-F238E27FC236}">
                <a16:creationId xmlns:a16="http://schemas.microsoft.com/office/drawing/2014/main" id="{3DE83D2C-6870-BE44-8F22-8C5B545D015B}"/>
              </a:ext>
            </a:extLst>
          </p:cNvPr>
          <p:cNvSpPr txBox="1"/>
          <p:nvPr/>
        </p:nvSpPr>
        <p:spPr>
          <a:xfrm>
            <a:off x="0" y="5301049"/>
            <a:ext cx="12192000" cy="830997"/>
          </a:xfrm>
          <a:prstGeom prst="rect">
            <a:avLst/>
          </a:prstGeom>
          <a:noFill/>
        </p:spPr>
        <p:txBody>
          <a:bodyPr wrap="square" rtlCol="0">
            <a:spAutoFit/>
          </a:bodyPr>
          <a:lstStyle/>
          <a:p>
            <a:pPr algn="ctr"/>
            <a:r>
              <a:rPr lang="en-US" sz="4800" dirty="0">
                <a:effectLst>
                  <a:glow rad="101600">
                    <a:schemeClr val="accent6">
                      <a:satMod val="175000"/>
                      <a:alpha val="40000"/>
                    </a:schemeClr>
                  </a:glow>
                  <a:reflection blurRad="6350" stA="55000" endA="300" endPos="45500" dir="5400000" sy="-100000" algn="bl" rotWithShape="0"/>
                </a:effectLst>
                <a:latin typeface="Garamond" panose="02020404030301010803" pitchFamily="18" charset="0"/>
              </a:rPr>
              <a:t>Commitment to the Word (1.19-2.13)</a:t>
            </a:r>
          </a:p>
        </p:txBody>
      </p:sp>
    </p:spTree>
    <p:extLst>
      <p:ext uri="{BB962C8B-B14F-4D97-AF65-F5344CB8AC3E}">
        <p14:creationId xmlns:p14="http://schemas.microsoft.com/office/powerpoint/2010/main" val="3329644569"/>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2493629"/>
      </p:ext>
    </p:extLst>
  </p:cSld>
  <p:clrMapOvr>
    <a:masterClrMapping/>
  </p:clrMapOvr>
  <p:transition spd="slow">
    <p:fade/>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otalTime>1073</TotalTime>
  <Words>204</Words>
  <Application>Microsoft Macintosh PowerPoint</Application>
  <PresentationFormat>Widescreen</PresentationFormat>
  <Paragraphs>11</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Garamond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Joshua Creel</dc:creator>
  <cp:lastModifiedBy>Joshua Creel</cp:lastModifiedBy>
  <cp:revision>7</cp:revision>
  <dcterms:created xsi:type="dcterms:W3CDTF">2019-08-21T17:18:36Z</dcterms:created>
  <dcterms:modified xsi:type="dcterms:W3CDTF">2019-09-20T13:18:20Z</dcterms:modified>
</cp:coreProperties>
</file>