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4"/>
  </p:notesMasterIdLst>
  <p:sldIdLst>
    <p:sldId id="259" r:id="rId4"/>
    <p:sldId id="390" r:id="rId5"/>
    <p:sldId id="374" r:id="rId6"/>
    <p:sldId id="407" r:id="rId7"/>
    <p:sldId id="408" r:id="rId8"/>
    <p:sldId id="399" r:id="rId9"/>
    <p:sldId id="406" r:id="rId10"/>
    <p:sldId id="410" r:id="rId11"/>
    <p:sldId id="411" r:id="rId12"/>
    <p:sldId id="41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0331" autoAdjust="0"/>
  </p:normalViewPr>
  <p:slideViewPr>
    <p:cSldViewPr snapToGrid="0">
      <p:cViewPr varScale="1">
        <p:scale>
          <a:sx n="29" d="100"/>
          <a:sy n="29" d="100"/>
        </p:scale>
        <p:origin x="23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639E9-CD51-4C0E-9B99-06030965BE37}" type="datetimeFigureOut">
              <a:rPr lang="en-US" smtClean="0"/>
              <a:t>10/8/2019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CA893F-9C07-461A-A011-C33446F69B71}" type="slidenum">
              <a:rPr lang="en-US" smtClean="0"/>
              <a:t>‹#›</a:t>
            </a:fld>
            <a:endParaRPr lang="en-US"/>
          </a:p>
        </p:txBody>
      </p:sp>
    </p:spTree>
    <p:extLst>
      <p:ext uri="{BB962C8B-B14F-4D97-AF65-F5344CB8AC3E}">
        <p14:creationId xmlns:p14="http://schemas.microsoft.com/office/powerpoint/2010/main" val="364150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Jews taken into captivity: </a:t>
            </a:r>
            <a:r>
              <a:rPr lang="en-US" dirty="0" err="1"/>
              <a:t>Jer</a:t>
            </a:r>
            <a:r>
              <a:rPr lang="en-US" dirty="0"/>
              <a:t> 52- 4600 total (just the men) Probably 14,000-18,000 total were actually deported </a:t>
            </a:r>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233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Esther 480BC</a:t>
            </a:r>
          </a:p>
          <a:p>
            <a:endParaRPr lang="en-US" dirty="0"/>
          </a:p>
          <a:p>
            <a:r>
              <a:rPr lang="en-US" dirty="0" err="1"/>
              <a:t>Neh</a:t>
            </a:r>
            <a:r>
              <a:rPr lang="en-US" dirty="0"/>
              <a:t> 445 </a:t>
            </a:r>
          </a:p>
        </p:txBody>
      </p:sp>
      <p:sp>
        <p:nvSpPr>
          <p:cNvPr id="4" name="Slide Number Placeholder 3"/>
          <p:cNvSpPr>
            <a:spLocks noGrp="1"/>
          </p:cNvSpPr>
          <p:nvPr>
            <p:ph type="sldNum" sz="quarter" idx="5"/>
          </p:nvPr>
        </p:nvSpPr>
        <p:spPr/>
        <p:txBody>
          <a:bodyPr/>
          <a:lstStyle/>
          <a:p>
            <a:pPr marL="0" marR="0" lvl="0" indent="0" algn="r" defTabSz="949478" rtl="0" eaLnBrk="1" fontAlgn="auto" latinLnBrk="0" hangingPunct="1">
              <a:lnSpc>
                <a:spcPct val="100000"/>
              </a:lnSpc>
              <a:spcBef>
                <a:spcPts val="0"/>
              </a:spcBef>
              <a:spcAft>
                <a:spcPts val="0"/>
              </a:spcAft>
              <a:buClrTx/>
              <a:buSzTx/>
              <a:buFontTx/>
              <a:buNone/>
              <a:tabLst/>
              <a:defRPr/>
            </a:pPr>
            <a:fld id="{B06CE117-7B39-4355-93BE-4EF9AD926BD0}"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9478"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0199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months later, 4 months of Ezra teaching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8094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months later, 4 months of Ezra teaching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077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genealogy? (about 1500; around 5000 if women and children were included) </a:t>
            </a:r>
          </a:p>
          <a:p>
            <a:r>
              <a:rPr lang="en-US" dirty="0"/>
              <a:t>	just like Ezra 1 &amp; 2- decree to return, followed by those who did return </a:t>
            </a:r>
          </a:p>
          <a:p>
            <a:pPr marL="291179" indent="-291179">
              <a:spcAft>
                <a:spcPts val="1223"/>
              </a:spcAft>
              <a:buFont typeface="Arial" panose="020B0604020202020204" pitchFamily="34" charset="0"/>
              <a:buChar char="•"/>
            </a:pPr>
            <a:r>
              <a:rPr lang="en-US" dirty="0">
                <a:solidFill>
                  <a:srgbClr val="E60000"/>
                </a:solidFill>
              </a:rPr>
              <a:t>National identity</a:t>
            </a:r>
          </a:p>
          <a:p>
            <a:pPr marL="291179" indent="-291179">
              <a:spcAft>
                <a:spcPts val="1223"/>
              </a:spcAft>
              <a:buFont typeface="Arial" panose="020B0604020202020204" pitchFamily="34" charset="0"/>
              <a:buChar char="•"/>
            </a:pPr>
            <a:r>
              <a:rPr lang="en-US" dirty="0">
                <a:solidFill>
                  <a:srgbClr val="E60000"/>
                </a:solidFill>
              </a:rPr>
              <a:t>Respect for roles</a:t>
            </a:r>
          </a:p>
          <a:p>
            <a:pPr marL="291179" indent="-291179">
              <a:spcAft>
                <a:spcPts val="1223"/>
              </a:spcAft>
              <a:buFont typeface="Arial" panose="020B0604020202020204" pitchFamily="34" charset="0"/>
              <a:buChar char="•"/>
            </a:pPr>
            <a:r>
              <a:rPr lang="en-US" dirty="0">
                <a:solidFill>
                  <a:srgbClr val="E60000"/>
                </a:solidFill>
              </a:rPr>
              <a:t>Respect for the priesthood</a:t>
            </a:r>
          </a:p>
          <a:p>
            <a:pPr marL="291179" indent="-291179">
              <a:spcAft>
                <a:spcPts val="1223"/>
              </a:spcAft>
              <a:buFont typeface="Arial" panose="020B0604020202020204" pitchFamily="34" charset="0"/>
              <a:buChar char="•"/>
            </a:pPr>
            <a:r>
              <a:rPr lang="en-US" dirty="0">
                <a:solidFill>
                  <a:srgbClr val="E60000"/>
                </a:solidFill>
              </a:rPr>
              <a:t>Documenting the remnant</a:t>
            </a:r>
          </a:p>
          <a:p>
            <a:pPr marL="291179" indent="-291179">
              <a:spcAft>
                <a:spcPts val="1223"/>
              </a:spcAft>
              <a:buFont typeface="Arial" panose="020B0604020202020204" pitchFamily="34" charset="0"/>
              <a:buChar char="•"/>
            </a:pPr>
            <a:r>
              <a:rPr lang="en-US" dirty="0">
                <a:solidFill>
                  <a:srgbClr val="E60000"/>
                </a:solidFill>
              </a:rPr>
              <a:t>Reclaiming land </a:t>
            </a:r>
          </a:p>
          <a:p>
            <a:endParaRPr lang="en-US" dirty="0"/>
          </a:p>
          <a:p>
            <a:endParaRPr lang="en-US" dirty="0"/>
          </a:p>
          <a:p>
            <a:r>
              <a:rPr lang="en-US" dirty="0"/>
              <a:t>Significance of lack of Levites? Levites work and assist with the temple and with the priests- this greatly affects the laws that Ezra is going to teach. Noble of the </a:t>
            </a:r>
            <a:r>
              <a:rPr lang="en-US" dirty="0" err="1"/>
              <a:t>levites</a:t>
            </a:r>
            <a:r>
              <a:rPr lang="en-US" dirty="0"/>
              <a:t> to agree to come to Ezra’s group. Verse 18 God gets the credit. </a:t>
            </a:r>
          </a:p>
          <a:p>
            <a:endParaRPr lang="en-US" dirty="0"/>
          </a:p>
          <a:p>
            <a:r>
              <a:rPr lang="en-US" dirty="0"/>
              <a:t>Seeking God because of fear of enemies, and words to Artaxerxes</a:t>
            </a:r>
          </a:p>
          <a:p>
            <a:endParaRPr lang="en-US" dirty="0"/>
          </a:p>
          <a:p>
            <a:r>
              <a:rPr lang="en-US" dirty="0"/>
              <a:t>Priests given charge over treasure, and successfully delivered it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62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was people who were already here from </a:t>
            </a:r>
            <a:r>
              <a:rPr lang="en-US" dirty="0" err="1"/>
              <a:t>Zer</a:t>
            </a:r>
            <a:r>
              <a:rPr lang="en-US" dirty="0"/>
              <a:t> time, not those who came back with Ezra. </a:t>
            </a:r>
          </a:p>
          <a:p>
            <a:endParaRPr lang="en-US" dirty="0"/>
          </a:p>
          <a:p>
            <a:r>
              <a:rPr lang="en-US" dirty="0"/>
              <a:t>What was God’s law on marrying foreigners? </a:t>
            </a:r>
          </a:p>
          <a:p>
            <a:r>
              <a:rPr lang="en-US" dirty="0"/>
              <a:t>--Exo 34:11; </a:t>
            </a:r>
            <a:r>
              <a:rPr lang="en-US" dirty="0" err="1"/>
              <a:t>Deut</a:t>
            </a:r>
            <a:r>
              <a:rPr lang="en-US" dirty="0"/>
              <a:t> 7:3ff; </a:t>
            </a:r>
            <a:r>
              <a:rPr lang="en-US" dirty="0" err="1"/>
              <a:t>Deut</a:t>
            </a:r>
            <a:r>
              <a:rPr lang="en-US" dirty="0"/>
              <a:t> 20:10-18 </a:t>
            </a:r>
          </a:p>
          <a:p>
            <a:r>
              <a:rPr lang="en-US" dirty="0"/>
              <a:t>-Rahab, Ruth, Uriah, </a:t>
            </a:r>
            <a:r>
              <a:rPr lang="en-US" dirty="0" err="1"/>
              <a:t>Araunah</a:t>
            </a:r>
            <a:r>
              <a:rPr lang="en-US" dirty="0"/>
              <a:t>, </a:t>
            </a:r>
          </a:p>
          <a:p>
            <a:endParaRPr lang="en-US" dirty="0"/>
          </a:p>
          <a:p>
            <a:r>
              <a:rPr lang="en-US" dirty="0"/>
              <a:t>Don’t just look at the sin they’ve committed. Look at the way Ezra and the leaders and the people react to it</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4229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context, it seems like the people who were already here from </a:t>
            </a:r>
            <a:r>
              <a:rPr lang="en-US" dirty="0" err="1"/>
              <a:t>Zer</a:t>
            </a:r>
            <a:r>
              <a:rPr lang="en-US" dirty="0"/>
              <a:t> time, not those who came back with Ezra. </a:t>
            </a:r>
          </a:p>
          <a:p>
            <a:endParaRPr lang="en-US" dirty="0"/>
          </a:p>
          <a:p>
            <a:r>
              <a:rPr lang="en-US" dirty="0"/>
              <a:t>What was God’s law on marrying foreigners? </a:t>
            </a:r>
          </a:p>
          <a:p>
            <a:r>
              <a:rPr lang="en-US" dirty="0"/>
              <a:t>--Exo 34:11; </a:t>
            </a:r>
            <a:r>
              <a:rPr lang="en-US" dirty="0" err="1"/>
              <a:t>Deut</a:t>
            </a:r>
            <a:r>
              <a:rPr lang="en-US" dirty="0"/>
              <a:t> 7:3ff; </a:t>
            </a:r>
            <a:r>
              <a:rPr lang="en-US" dirty="0" err="1"/>
              <a:t>Deut</a:t>
            </a:r>
            <a:r>
              <a:rPr lang="en-US" dirty="0"/>
              <a:t> 20:10-18 </a:t>
            </a:r>
          </a:p>
          <a:p>
            <a:r>
              <a:rPr lang="en-US" dirty="0"/>
              <a:t>-Rahab, Ruth, Uriah, </a:t>
            </a:r>
            <a:r>
              <a:rPr lang="en-US" dirty="0" err="1"/>
              <a:t>Araunah</a:t>
            </a:r>
            <a:r>
              <a:rPr lang="en-US" dirty="0"/>
              <a:t>, </a:t>
            </a:r>
          </a:p>
          <a:p>
            <a:endParaRPr lang="en-US" dirty="0"/>
          </a:p>
          <a:p>
            <a:r>
              <a:rPr lang="en-US" dirty="0"/>
              <a:t>Don’t just look at the sin they’ve committed. Look at the way Ezra and the leaders and the people react to it</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396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context, it seems like the people who were already here from </a:t>
            </a:r>
            <a:r>
              <a:rPr lang="en-US" dirty="0" err="1"/>
              <a:t>Zer</a:t>
            </a:r>
            <a:r>
              <a:rPr lang="en-US" dirty="0"/>
              <a:t> time, not those who came back with Ezra. </a:t>
            </a:r>
          </a:p>
          <a:p>
            <a:endParaRPr lang="en-US" dirty="0"/>
          </a:p>
          <a:p>
            <a:r>
              <a:rPr lang="en-US" dirty="0"/>
              <a:t>What was God’s law on marrying foreigners? </a:t>
            </a:r>
          </a:p>
          <a:p>
            <a:r>
              <a:rPr lang="en-US" dirty="0"/>
              <a:t>--Exo 34:11; </a:t>
            </a:r>
            <a:r>
              <a:rPr lang="en-US" dirty="0" err="1"/>
              <a:t>Deut</a:t>
            </a:r>
            <a:r>
              <a:rPr lang="en-US" dirty="0"/>
              <a:t> 7:3ff; </a:t>
            </a:r>
            <a:r>
              <a:rPr lang="en-US" dirty="0" err="1"/>
              <a:t>Deut</a:t>
            </a:r>
            <a:r>
              <a:rPr lang="en-US" dirty="0"/>
              <a:t> 20:10-18 </a:t>
            </a:r>
          </a:p>
          <a:p>
            <a:r>
              <a:rPr lang="en-US" dirty="0"/>
              <a:t>-Rahab, Ruth, Uriah, </a:t>
            </a:r>
            <a:r>
              <a:rPr lang="en-US" dirty="0" err="1"/>
              <a:t>Araunah</a:t>
            </a:r>
            <a:r>
              <a:rPr lang="en-US" dirty="0"/>
              <a:t>, </a:t>
            </a:r>
          </a:p>
          <a:p>
            <a:endParaRPr lang="en-US" dirty="0"/>
          </a:p>
          <a:p>
            <a:r>
              <a:rPr lang="en-US" dirty="0"/>
              <a:t>Don’t just look at the sin they’ve committed. Look at the way Ezra and the leaders and the people react to it</a:t>
            </a:r>
          </a:p>
          <a:p>
            <a:endParaRPr lang="en-US" dirty="0"/>
          </a:p>
          <a:p>
            <a:r>
              <a:rPr lang="en-US" dirty="0"/>
              <a:t>Sin is being mourned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2225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Building the temple of God is easy; building the people is the difficult part. </a:t>
            </a:r>
          </a:p>
          <a:p>
            <a:endParaRPr lang="en-US" dirty="0"/>
          </a:p>
          <a:p>
            <a:r>
              <a:rPr lang="en-US" dirty="0"/>
              <a:t>Mourning the sin; immediate action; </a:t>
            </a:r>
          </a:p>
          <a:p>
            <a:endParaRPr lang="en-US" dirty="0"/>
          </a:p>
          <a:p>
            <a:r>
              <a:rPr lang="en-US" dirty="0"/>
              <a:t>God’s hand was upon them, which is what lead to this repentance </a:t>
            </a:r>
          </a:p>
          <a:p>
            <a:endParaRPr lang="en-US" dirty="0"/>
          </a:p>
          <a:p>
            <a:r>
              <a:rPr lang="en-US" dirty="0"/>
              <a:t>People are held accountable</a:t>
            </a:r>
          </a:p>
          <a:p>
            <a:r>
              <a:rPr lang="en-US" dirty="0"/>
              <a:t>People are willing to be held accountable and are willing to repent and make correction</a:t>
            </a:r>
          </a:p>
          <a:p>
            <a:r>
              <a:rPr lang="en-US" dirty="0"/>
              <a:t>Divorce because they never had a right to marry these people in the first place </a:t>
            </a:r>
          </a:p>
          <a:p>
            <a:endParaRPr lang="en-US" dirty="0"/>
          </a:p>
          <a:p>
            <a:r>
              <a:rPr lang="en-US" dirty="0"/>
              <a:t>Doesn’t mean they abandoned them, they probably sent them back to their father’s house</a:t>
            </a:r>
          </a:p>
          <a:p>
            <a:r>
              <a:rPr lang="en-US" dirty="0"/>
              <a:t>These would have been people who didn’t want to convert </a:t>
            </a:r>
          </a:p>
          <a:p>
            <a:endParaRPr lang="en-US" dirty="0"/>
          </a:p>
          <a:p>
            <a:r>
              <a:rPr lang="en-US" dirty="0"/>
              <a:t>Sacrifice </a:t>
            </a:r>
          </a:p>
          <a:p>
            <a:r>
              <a:rPr lang="en-US" dirty="0"/>
              <a:t>Ezra’s work was effective, it caused people to have repentant hearts</a:t>
            </a:r>
          </a:p>
          <a:p>
            <a:r>
              <a:rPr lang="en-US" dirty="0"/>
              <a:t>God’s work </a:t>
            </a:r>
          </a:p>
          <a:p>
            <a:endParaRPr lang="en-US" dirty="0"/>
          </a:p>
        </p:txBody>
      </p:sp>
      <p:sp>
        <p:nvSpPr>
          <p:cNvPr id="4" name="Slide Number Placeholder 3"/>
          <p:cNvSpPr>
            <a:spLocks noGrp="1"/>
          </p:cNvSpPr>
          <p:nvPr>
            <p:ph type="sldNum" sz="quarter" idx="5"/>
          </p:nvPr>
        </p:nvSpPr>
        <p:spPr/>
        <p:txBody>
          <a:bodyPr/>
          <a:lstStyle/>
          <a:p>
            <a:pPr marL="0" marR="0" lvl="0" indent="0" algn="r" defTabSz="1004633" rtl="0" eaLnBrk="1" fontAlgn="auto" latinLnBrk="0" hangingPunct="1">
              <a:lnSpc>
                <a:spcPct val="100000"/>
              </a:lnSpc>
              <a:spcBef>
                <a:spcPts val="0"/>
              </a:spcBef>
              <a:spcAft>
                <a:spcPts val="0"/>
              </a:spcAft>
              <a:buClrTx/>
              <a:buSzTx/>
              <a:buFontTx/>
              <a:buNone/>
              <a:tabLst/>
              <a:defRPr/>
            </a:pPr>
            <a:fld id="{F419AC73-7893-467A-B15F-F881DF248F4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1004633"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8088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30899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75957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19604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701592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372264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506848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416259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637898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531218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99516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623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213639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97987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588954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661404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79026D61-A1BC-4E1B-8679-3732CE476D9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286528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6E10713-2AC9-47C2-9BF3-FD21D514944C}"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8291098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8993C5F2-DEE9-415C-82EE-5C38A197FD8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86624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83EEA771-5B0A-4894-8A2C-3CA53C641CC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809364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C1A160D3-7F1D-4E71-800C-198F68BDE14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84838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AFA2723D-7568-4FED-BE3C-BA83EC5CF37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945777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5AD4DA41-DA87-4428-9090-72059A897984}"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01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8021439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5AB2119-F7F5-464D-8EDB-E7EF57C769E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589331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08D52644-3A2F-4016-8DBD-A066A4A22DB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09863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B5244A9-B170-4514-8A29-41EC000FF07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822521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C634322-6B17-4917-BC26-3AD4177C658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5380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93302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185474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8401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82378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82813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10/5/2019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52640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flickr.com/photos/nancynance/16299963884"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2619831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10/5/2019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1819864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5000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19"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pPr>
            <a:endParaRPr lang="en-US">
              <a:solidFill>
                <a:srgbClr val="FFFFFF"/>
              </a:solidFill>
            </a:endParaRPr>
          </a:p>
        </p:txBody>
      </p:sp>
      <p:sp>
        <p:nvSpPr>
          <p:cNvPr id="922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pPr>
            <a:endParaRPr lang="en-US">
              <a:solidFill>
                <a:srgbClr val="FFFFFF"/>
              </a:solidFill>
            </a:endParaRPr>
          </a:p>
        </p:txBody>
      </p:sp>
      <p:sp>
        <p:nvSpPr>
          <p:cNvPr id="9222"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pPr>
            <a:fld id="{5A3041A0-A2FD-49A0-BA2B-BE5500FBE15F}" type="slidenum">
              <a:rPr lang="en-US">
                <a:solidFill>
                  <a:srgbClr val="FFFFFF"/>
                </a:solidFill>
              </a:rPr>
              <a:pPr fontAlgn="base">
                <a:spcBef>
                  <a:spcPct val="0"/>
                </a:spcBef>
                <a:spcAft>
                  <a:spcPct val="0"/>
                </a:spcAft>
              </a:pPr>
              <a:t>‹#›</a:t>
            </a:fld>
            <a:endParaRPr lang="en-US">
              <a:solidFill>
                <a:srgbClr val="FFFFFF"/>
              </a:solidFill>
            </a:endParaRPr>
          </a:p>
        </p:txBody>
      </p:sp>
    </p:spTree>
    <p:extLst>
      <p:ext uri="{BB962C8B-B14F-4D97-AF65-F5344CB8AC3E}">
        <p14:creationId xmlns:p14="http://schemas.microsoft.com/office/powerpoint/2010/main" val="1475066557"/>
      </p:ext>
    </p:extLst>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wall-stone-wall-stones-bricks-45495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21FBE-66F0-4FB0-A8EA-34ED23C73B90}"/>
              </a:ext>
            </a:extLst>
          </p:cNvPr>
          <p:cNvSpPr>
            <a:spLocks noGrp="1"/>
          </p:cNvSpPr>
          <p:nvPr>
            <p:ph type="ctrTitle"/>
          </p:nvPr>
        </p:nvSpPr>
        <p:spPr>
          <a:xfrm>
            <a:off x="1524000" y="1544394"/>
            <a:ext cx="9144000" cy="1367618"/>
          </a:xfrm>
          <a:solidFill>
            <a:schemeClr val="bg1"/>
          </a:solidFill>
          <a:ln w="28575">
            <a:solidFill>
              <a:schemeClr val="tx1"/>
            </a:solidFill>
          </a:ln>
          <a:effectLst>
            <a:outerShdw blurRad="50800" dist="101600" dir="5400000" algn="t" rotWithShape="0">
              <a:prstClr val="black">
                <a:alpha val="40000"/>
              </a:prstClr>
            </a:outerShdw>
          </a:effectLst>
        </p:spPr>
        <p:txBody>
          <a:bodyPr anchor="b">
            <a:normAutofit/>
          </a:bodyPr>
          <a:lstStyle/>
          <a:p>
            <a:r>
              <a:rPr lang="en-US" sz="8000" b="1" dirty="0">
                <a:solidFill>
                  <a:srgbClr val="C00000"/>
                </a:solidFill>
                <a:latin typeface="Aharoni" panose="02010803020104030203" pitchFamily="2" charset="-79"/>
                <a:cs typeface="Aharoni" panose="02010803020104030203" pitchFamily="2" charset="-79"/>
              </a:rPr>
              <a:t>EZRA </a:t>
            </a:r>
            <a:r>
              <a:rPr lang="en-US" sz="7200" b="1" dirty="0">
                <a:solidFill>
                  <a:srgbClr val="C00000"/>
                </a:solidFill>
                <a:latin typeface="Aharoni" panose="02010803020104030203" pitchFamily="2" charset="-79"/>
                <a:cs typeface="Aharoni" panose="02010803020104030203" pitchFamily="2" charset="-79"/>
              </a:rPr>
              <a:t>&amp;</a:t>
            </a:r>
            <a:r>
              <a:rPr lang="en-US" sz="8000" b="1" dirty="0">
                <a:solidFill>
                  <a:srgbClr val="C00000"/>
                </a:solidFill>
                <a:latin typeface="Aharoni" panose="02010803020104030203" pitchFamily="2" charset="-79"/>
                <a:cs typeface="Aharoni" panose="02010803020104030203" pitchFamily="2" charset="-79"/>
              </a:rPr>
              <a:t> NEHEMIAH</a:t>
            </a:r>
          </a:p>
        </p:txBody>
      </p:sp>
    </p:spTree>
    <p:extLst>
      <p:ext uri="{BB962C8B-B14F-4D97-AF65-F5344CB8AC3E}">
        <p14:creationId xmlns:p14="http://schemas.microsoft.com/office/powerpoint/2010/main" val="32733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10</a:t>
            </a:r>
            <a:endParaRPr lang="en-US" sz="4800" b="1" dirty="0"/>
          </a:p>
        </p:txBody>
      </p:sp>
    </p:spTree>
    <p:extLst>
      <p:ext uri="{BB962C8B-B14F-4D97-AF65-F5344CB8AC3E}">
        <p14:creationId xmlns:p14="http://schemas.microsoft.com/office/powerpoint/2010/main" val="297218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4104A7E-39BA-41B5-AC75-59A1CAED9984}"/>
              </a:ext>
            </a:extLst>
          </p:cNvPr>
          <p:cNvSpPr>
            <a:spLocks noGrp="1"/>
          </p:cNvSpPr>
          <p:nvPr>
            <p:ph idx="1"/>
          </p:nvPr>
        </p:nvSpPr>
        <p:spPr/>
        <p:txBody>
          <a:bodyPr/>
          <a:lstStyle/>
          <a:p>
            <a:pPr marL="0" lvl="0" indent="0">
              <a:lnSpc>
                <a:spcPct val="100000"/>
              </a:lnSpc>
              <a:spcBef>
                <a:spcPts val="0"/>
              </a:spcBef>
              <a:spcAft>
                <a:spcPts val="1200"/>
              </a:spcAft>
              <a:buNone/>
            </a:pPr>
            <a:r>
              <a:rPr lang="en-US" sz="4000" b="1" cap="small" dirty="0">
                <a:solidFill>
                  <a:srgbClr val="FF0000"/>
                </a:solidFill>
                <a:latin typeface="Calibri" pitchFamily="34" charset="0"/>
                <a:cs typeface="Calibri" pitchFamily="34" charset="0"/>
              </a:rPr>
              <a:t>Ezra</a:t>
            </a:r>
            <a:r>
              <a:rPr lang="en-US" sz="4000" b="1" dirty="0">
                <a:solidFill>
                  <a:srgbClr val="FF0000"/>
                </a:solidFill>
                <a:latin typeface="Calibri" pitchFamily="34" charset="0"/>
                <a:cs typeface="Calibri" pitchFamily="34" charset="0"/>
              </a:rPr>
              <a:t> 1-6</a:t>
            </a:r>
            <a:r>
              <a:rPr lang="en-US" sz="4000" b="1" dirty="0">
                <a:solidFill>
                  <a:srgbClr val="EE0000"/>
                </a:solidFill>
                <a:latin typeface="Calibri" pitchFamily="34" charset="0"/>
                <a:cs typeface="Calibri" pitchFamily="34" charset="0"/>
              </a:rPr>
              <a:t>		</a:t>
            </a:r>
            <a:r>
              <a:rPr lang="en-US" sz="4000" dirty="0">
                <a:solidFill>
                  <a:srgbClr val="FF0000"/>
                </a:solidFill>
                <a:latin typeface="Calibri" pitchFamily="34" charset="0"/>
                <a:cs typeface="Calibri" pitchFamily="34" charset="0"/>
              </a:rPr>
              <a:t>Zerubbabel’s</a:t>
            </a:r>
            <a:r>
              <a:rPr lang="en-US" sz="4000" dirty="0">
                <a:solidFill>
                  <a:srgbClr val="EE0000"/>
                </a:solidFill>
                <a:latin typeface="Calibri" pitchFamily="34" charset="0"/>
                <a:cs typeface="Calibri" pitchFamily="34" charset="0"/>
              </a:rPr>
              <a:t> </a:t>
            </a:r>
            <a:r>
              <a:rPr lang="en-US" sz="4000" dirty="0">
                <a:solidFill>
                  <a:srgbClr val="FF0000"/>
                </a:solidFill>
                <a:latin typeface="Calibri" pitchFamily="34" charset="0"/>
                <a:cs typeface="Calibri" pitchFamily="34" charset="0"/>
              </a:rPr>
              <a:t>expedition</a:t>
            </a:r>
          </a:p>
          <a:p>
            <a:pPr marL="0" lvl="0" indent="0">
              <a:lnSpc>
                <a:spcPct val="100000"/>
              </a:lnSpc>
              <a:spcBef>
                <a:spcPts val="0"/>
              </a:spcBef>
              <a:spcAft>
                <a:spcPts val="1200"/>
              </a:spcAft>
              <a:buNone/>
            </a:pP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b="1" dirty="0">
                <a:solidFill>
                  <a:srgbClr val="FF0000"/>
                </a:solidFill>
                <a:latin typeface="Calibri" pitchFamily="34" charset="0"/>
                <a:cs typeface="Calibri" pitchFamily="34" charset="0"/>
              </a:rPr>
              <a:t>	</a:t>
            </a: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dirty="0">
                <a:solidFill>
                  <a:srgbClr val="C00000"/>
                </a:solidFill>
                <a:latin typeface="Calibri" pitchFamily="34" charset="0"/>
                <a:cs typeface="Calibri" pitchFamily="34" charset="0"/>
              </a:rPr>
              <a:t>       </a:t>
            </a:r>
            <a:endParaRPr lang="en-US" dirty="0"/>
          </a:p>
        </p:txBody>
      </p:sp>
      <p:sp>
        <p:nvSpPr>
          <p:cNvPr id="6" name="TextBox 5">
            <a:extLst>
              <a:ext uri="{FF2B5EF4-FFF2-40B4-BE49-F238E27FC236}">
                <a16:creationId xmlns:a16="http://schemas.microsoft.com/office/drawing/2014/main" id="{F5B52C2E-25FC-4F09-BCA5-71234DF4D6AB}"/>
              </a:ext>
            </a:extLst>
          </p:cNvPr>
          <p:cNvSpPr txBox="1"/>
          <p:nvPr/>
        </p:nvSpPr>
        <p:spPr>
          <a:xfrm>
            <a:off x="3552667" y="3998765"/>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Reestablishing the law and holiness</a:t>
            </a:r>
          </a:p>
        </p:txBody>
      </p:sp>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solidFill>
                  <a:srgbClr val="C00000"/>
                </a:solidFill>
              </a:rPr>
              <a:t>Ezra-Nehemiah</a:t>
            </a:r>
            <a:r>
              <a:rPr lang="en-US" sz="4800" dirty="0"/>
              <a:t> </a:t>
            </a:r>
          </a:p>
        </p:txBody>
      </p:sp>
      <p:sp>
        <p:nvSpPr>
          <p:cNvPr id="4" name="TextBox 3">
            <a:extLst>
              <a:ext uri="{FF2B5EF4-FFF2-40B4-BE49-F238E27FC236}">
                <a16:creationId xmlns:a16="http://schemas.microsoft.com/office/drawing/2014/main" id="{647E18FD-1C58-412C-8A31-6F8F02AF873E}"/>
              </a:ext>
            </a:extLst>
          </p:cNvPr>
          <p:cNvSpPr txBox="1"/>
          <p:nvPr/>
        </p:nvSpPr>
        <p:spPr>
          <a:xfrm>
            <a:off x="3552667" y="2404745"/>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Rebuilding the temple in Jerusalem </a:t>
            </a:r>
          </a:p>
        </p:txBody>
      </p:sp>
      <p:sp>
        <p:nvSpPr>
          <p:cNvPr id="3" name="TextBox 2">
            <a:extLst>
              <a:ext uri="{FF2B5EF4-FFF2-40B4-BE49-F238E27FC236}">
                <a16:creationId xmlns:a16="http://schemas.microsoft.com/office/drawing/2014/main" id="{AA9BE96F-9905-4D81-A15A-A4B0B7A8E9E4}"/>
              </a:ext>
            </a:extLst>
          </p:cNvPr>
          <p:cNvSpPr txBox="1"/>
          <p:nvPr/>
        </p:nvSpPr>
        <p:spPr>
          <a:xfrm>
            <a:off x="1600740" y="3414587"/>
            <a:ext cx="718267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7-10	 </a:t>
            </a:r>
            <a:r>
              <a:rPr kumimoji="0" lang="en-US" sz="4000" b="0"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Ezra’s expedition</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01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cxnSp>
        <p:nvCxnSpPr>
          <p:cNvPr id="35" name="Straight Connector 34">
            <a:extLst>
              <a:ext uri="{FF2B5EF4-FFF2-40B4-BE49-F238E27FC236}">
                <a16:creationId xmlns:a16="http://schemas.microsoft.com/office/drawing/2014/main" id="{A98023ED-2B03-4DB6-B28D-BD3B93D4B98F}"/>
              </a:ext>
            </a:extLst>
          </p:cNvPr>
          <p:cNvCxnSpPr>
            <a:cxnSpLocks/>
          </p:cNvCxnSpPr>
          <p:nvPr/>
        </p:nvCxnSpPr>
        <p:spPr>
          <a:xfrm>
            <a:off x="3309843" y="4295421"/>
            <a:ext cx="0" cy="163489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6E8E5C1-6340-4E1E-A1A6-C12187A9FA33}"/>
              </a:ext>
            </a:extLst>
          </p:cNvPr>
          <p:cNvCxnSpPr>
            <a:cxnSpLocks/>
          </p:cNvCxnSpPr>
          <p:nvPr/>
        </p:nvCxnSpPr>
        <p:spPr>
          <a:xfrm>
            <a:off x="9169116" y="4307818"/>
            <a:ext cx="0" cy="163489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Picture 1" hidden="1"/>
          <p:cNvPicPr>
            <a:picLocks noChangeAspect="1"/>
          </p:cNvPicPr>
          <p:nvPr/>
        </p:nvPicPr>
        <p:blipFill rotWithShape="1">
          <a:blip r:embed="rId3">
            <a:extLst>
              <a:ext uri="{28A0092B-C50C-407E-A947-70E740481C1C}">
                <a14:useLocalDpi xmlns:a14="http://schemas.microsoft.com/office/drawing/2010/main" val="0"/>
              </a:ext>
            </a:extLst>
          </a:blip>
          <a:srcRect l="14509" t="-376" r="623" b="754"/>
          <a:stretch/>
        </p:blipFill>
        <p:spPr>
          <a:xfrm>
            <a:off x="6736081" y="1737360"/>
            <a:ext cx="3153301" cy="402336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4" name="Rectangle 43"/>
          <p:cNvSpPr/>
          <p:nvPr/>
        </p:nvSpPr>
        <p:spPr>
          <a:xfrm>
            <a:off x="1966385" y="254299"/>
            <a:ext cx="648119" cy="780365"/>
          </a:xfrm>
          <a:prstGeom prst="rect">
            <a:avLst/>
          </a:prstGeom>
          <a:solidFill>
            <a:schemeClr val="accent3">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39" name="Rectangle 38"/>
          <p:cNvSpPr/>
          <p:nvPr/>
        </p:nvSpPr>
        <p:spPr>
          <a:xfrm>
            <a:off x="2614504" y="254299"/>
            <a:ext cx="320008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1" name="Rectangle 40"/>
          <p:cNvSpPr/>
          <p:nvPr/>
        </p:nvSpPr>
        <p:spPr>
          <a:xfrm>
            <a:off x="5774085" y="254299"/>
            <a:ext cx="2187403"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22" name="Rectangle 21"/>
          <p:cNvSpPr/>
          <p:nvPr/>
        </p:nvSpPr>
        <p:spPr>
          <a:xfrm>
            <a:off x="670146" y="254298"/>
            <a:ext cx="1296239"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sp>
        <p:nvSpPr>
          <p:cNvPr id="42" name="Rectangle 41"/>
          <p:cNvSpPr/>
          <p:nvPr/>
        </p:nvSpPr>
        <p:spPr>
          <a:xfrm>
            <a:off x="7961489" y="254299"/>
            <a:ext cx="2955038" cy="780365"/>
          </a:xfrm>
          <a:prstGeom prst="rect">
            <a:avLst/>
          </a:prstGeom>
          <a:solidFill>
            <a:schemeClr val="accent3">
              <a:lumMod val="1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ahoma"/>
              <a:ea typeface="+mn-ea"/>
              <a:cs typeface="+mn-cs"/>
            </a:endParaRPr>
          </a:p>
        </p:txBody>
      </p:sp>
      <p:cxnSp>
        <p:nvCxnSpPr>
          <p:cNvPr id="24" name="Straight Connector 23"/>
          <p:cNvCxnSpPr/>
          <p:nvPr/>
        </p:nvCxnSpPr>
        <p:spPr>
          <a:xfrm>
            <a:off x="1553855" y="623183"/>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94012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09234"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70145" y="5930314"/>
            <a:ext cx="10724686" cy="584775"/>
          </a:xfrm>
          <a:prstGeom prst="rect">
            <a:avLst/>
          </a:prstGeom>
          <a:solidFill>
            <a:schemeClr val="tx1"/>
          </a:solidFill>
          <a:ln>
            <a:solidFill>
              <a:schemeClr val="bg2"/>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Calibri" pitchFamily="34" charset="0"/>
                <a:ea typeface="+mn-ea"/>
                <a:cs typeface="Calibri" pitchFamily="34" charset="0"/>
              </a:rPr>
              <a:t>  530                          500                             470                             440</a:t>
            </a:r>
          </a:p>
        </p:txBody>
      </p:sp>
      <p:sp>
        <p:nvSpPr>
          <p:cNvPr id="7" name="TextBox 6">
            <a:extLst>
              <a:ext uri="{FF2B5EF4-FFF2-40B4-BE49-F238E27FC236}">
                <a16:creationId xmlns:a16="http://schemas.microsoft.com/office/drawing/2014/main" id="{5F1C197A-A92A-4E9E-AB13-64FA128C9286}"/>
              </a:ext>
            </a:extLst>
          </p:cNvPr>
          <p:cNvSpPr txBox="1"/>
          <p:nvPr/>
        </p:nvSpPr>
        <p:spPr>
          <a:xfrm>
            <a:off x="757047" y="1456192"/>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Cyrus </a:t>
            </a:r>
          </a:p>
        </p:txBody>
      </p:sp>
      <p:sp>
        <p:nvSpPr>
          <p:cNvPr id="31" name="TextBox 30">
            <a:extLst>
              <a:ext uri="{FF2B5EF4-FFF2-40B4-BE49-F238E27FC236}">
                <a16:creationId xmlns:a16="http://schemas.microsoft.com/office/drawing/2014/main" id="{2B0ECEA6-A1E8-4D4A-B9DE-F411543BFAD6}"/>
              </a:ext>
            </a:extLst>
          </p:cNvPr>
          <p:cNvSpPr txBox="1"/>
          <p:nvPr/>
        </p:nvSpPr>
        <p:spPr>
          <a:xfrm>
            <a:off x="3309843" y="1443795"/>
            <a:ext cx="1744391"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Darius </a:t>
            </a:r>
          </a:p>
        </p:txBody>
      </p:sp>
      <p:sp>
        <p:nvSpPr>
          <p:cNvPr id="33" name="TextBox 32">
            <a:extLst>
              <a:ext uri="{FF2B5EF4-FFF2-40B4-BE49-F238E27FC236}">
                <a16:creationId xmlns:a16="http://schemas.microsoft.com/office/drawing/2014/main" id="{E93B6162-2AF5-47C1-B826-A2BA4ABB4128}"/>
              </a:ext>
            </a:extLst>
          </p:cNvPr>
          <p:cNvSpPr txBox="1"/>
          <p:nvPr/>
        </p:nvSpPr>
        <p:spPr>
          <a:xfrm>
            <a:off x="5910465" y="1456192"/>
            <a:ext cx="2257235"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Ahasuerus </a:t>
            </a:r>
          </a:p>
        </p:txBody>
      </p:sp>
      <p:sp>
        <p:nvSpPr>
          <p:cNvPr id="34" name="TextBox 33">
            <a:extLst>
              <a:ext uri="{FF2B5EF4-FFF2-40B4-BE49-F238E27FC236}">
                <a16:creationId xmlns:a16="http://schemas.microsoft.com/office/drawing/2014/main" id="{5071BC4A-DB8F-47D9-B339-CED183AC83C3}"/>
              </a:ext>
            </a:extLst>
          </p:cNvPr>
          <p:cNvSpPr txBox="1"/>
          <p:nvPr/>
        </p:nvSpPr>
        <p:spPr>
          <a:xfrm>
            <a:off x="8378381" y="1452060"/>
            <a:ext cx="2650689"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Tahoma"/>
                <a:ea typeface="+mn-ea"/>
                <a:cs typeface="+mn-cs"/>
              </a:rPr>
              <a:t>Artaxerxes</a:t>
            </a:r>
          </a:p>
        </p:txBody>
      </p:sp>
      <p:cxnSp>
        <p:nvCxnSpPr>
          <p:cNvPr id="28" name="Straight Connector 27"/>
          <p:cNvCxnSpPr/>
          <p:nvPr/>
        </p:nvCxnSpPr>
        <p:spPr>
          <a:xfrm>
            <a:off x="7039083" y="635298"/>
            <a:ext cx="0" cy="822960"/>
          </a:xfrm>
          <a:prstGeom prst="line">
            <a:avLst/>
          </a:prstGeom>
          <a:ln w="38100">
            <a:solidFill>
              <a:schemeClr val="tx2">
                <a:lumMod val="60000"/>
                <a:lumOff val="40000"/>
              </a:schemeClr>
            </a:solidFill>
            <a:headEnd type="oval" w="lg" len="lg"/>
            <a:tailEnd w="lg" len="lg"/>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1E0E93D-DF0C-49C1-A75D-5A27E2E25C4A}"/>
              </a:ext>
            </a:extLst>
          </p:cNvPr>
          <p:cNvSpPr txBox="1"/>
          <p:nvPr/>
        </p:nvSpPr>
        <p:spPr>
          <a:xfrm>
            <a:off x="5713737" y="1839257"/>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0000"/>
                </a:solidFill>
                <a:effectLst/>
                <a:uLnTx/>
                <a:uFillTx/>
                <a:latin typeface="Tahoma"/>
                <a:ea typeface="+mn-ea"/>
                <a:cs typeface="+mn-cs"/>
              </a:rPr>
              <a:t>(Xerxes)</a:t>
            </a:r>
          </a:p>
        </p:txBody>
      </p:sp>
      <p:cxnSp>
        <p:nvCxnSpPr>
          <p:cNvPr id="10" name="Straight Connector 9">
            <a:extLst>
              <a:ext uri="{FF2B5EF4-FFF2-40B4-BE49-F238E27FC236}">
                <a16:creationId xmlns:a16="http://schemas.microsoft.com/office/drawing/2014/main" id="{2E661D4B-7305-4B6D-AD02-EAA37EF94FF1}"/>
              </a:ext>
            </a:extLst>
          </p:cNvPr>
          <p:cNvCxnSpPr>
            <a:cxnSpLocks/>
          </p:cNvCxnSpPr>
          <p:nvPr/>
        </p:nvCxnSpPr>
        <p:spPr>
          <a:xfrm>
            <a:off x="899411" y="4295421"/>
            <a:ext cx="0" cy="1634893"/>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5D80C57-DACB-4291-A884-46504A2D798C}"/>
              </a:ext>
            </a:extLst>
          </p:cNvPr>
          <p:cNvSpPr txBox="1"/>
          <p:nvPr/>
        </p:nvSpPr>
        <p:spPr>
          <a:xfrm>
            <a:off x="210661" y="3429000"/>
            <a:ext cx="1896435" cy="1569660"/>
          </a:xfrm>
          <a:prstGeom prst="rect">
            <a:avLst/>
          </a:prstGeom>
          <a:solidFill>
            <a:schemeClr val="tx2"/>
          </a:solidFill>
          <a:ln>
            <a:solidFill>
              <a:schemeClr val="bg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538 </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r>
              <a:rPr kumimoji="0" lang="en-US" sz="2400" b="0" i="0" u="none" strike="noStrike" kern="1200" cap="none" spc="0" normalizeH="0" baseline="0" noProof="0" dirty="0">
                <a:ln>
                  <a:noFill/>
                </a:ln>
                <a:solidFill>
                  <a:srgbClr val="000000"/>
                </a:solidFill>
                <a:effectLst/>
                <a:uLnTx/>
                <a:uFillTx/>
                <a:latin typeface="Tahoma"/>
                <a:ea typeface="+mn-ea"/>
                <a:cs typeface="+mn-cs"/>
              </a:rPr>
              <a:t>Zerubbabel’s group returns </a:t>
            </a:r>
          </a:p>
        </p:txBody>
      </p:sp>
      <p:sp>
        <p:nvSpPr>
          <p:cNvPr id="32" name="TextBox 31">
            <a:extLst>
              <a:ext uri="{FF2B5EF4-FFF2-40B4-BE49-F238E27FC236}">
                <a16:creationId xmlns:a16="http://schemas.microsoft.com/office/drawing/2014/main" id="{5BCFDE5E-B667-47E5-B00A-90CD1067BCD8}"/>
              </a:ext>
            </a:extLst>
          </p:cNvPr>
          <p:cNvSpPr txBox="1"/>
          <p:nvPr/>
        </p:nvSpPr>
        <p:spPr>
          <a:xfrm>
            <a:off x="2501438" y="3429000"/>
            <a:ext cx="1991727" cy="1569660"/>
          </a:xfrm>
          <a:prstGeom prst="rect">
            <a:avLst/>
          </a:prstGeom>
          <a:solidFill>
            <a:schemeClr val="tx2"/>
          </a:solidFill>
          <a:ln>
            <a:solidFill>
              <a:schemeClr val="bg2"/>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515 </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r>
              <a:rPr kumimoji="0" lang="en-US" sz="2400" b="0" i="0" u="none" strike="noStrike" kern="1200" cap="none" spc="0" normalizeH="0" baseline="0" noProof="0" dirty="0">
                <a:ln>
                  <a:noFill/>
                </a:ln>
                <a:solidFill>
                  <a:srgbClr val="000000"/>
                </a:solidFill>
                <a:effectLst/>
                <a:uLnTx/>
                <a:uFillTx/>
                <a:latin typeface="Tahoma"/>
                <a:ea typeface="+mn-ea"/>
                <a:cs typeface="+mn-cs"/>
              </a:rPr>
              <a:t>Temple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Finished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 </a:t>
            </a:r>
          </a:p>
        </p:txBody>
      </p:sp>
      <p:sp>
        <p:nvSpPr>
          <p:cNvPr id="29" name="TextBox 28">
            <a:extLst>
              <a:ext uri="{FF2B5EF4-FFF2-40B4-BE49-F238E27FC236}">
                <a16:creationId xmlns:a16="http://schemas.microsoft.com/office/drawing/2014/main" id="{C04CC8F3-2078-4347-BEDC-F4FC22336864}"/>
              </a:ext>
            </a:extLst>
          </p:cNvPr>
          <p:cNvSpPr txBox="1"/>
          <p:nvPr/>
        </p:nvSpPr>
        <p:spPr>
          <a:xfrm>
            <a:off x="7985793" y="3409963"/>
            <a:ext cx="2366645" cy="1569660"/>
          </a:xfrm>
          <a:prstGeom prst="rect">
            <a:avLst/>
          </a:prstGeom>
          <a:solidFill>
            <a:schemeClr val="tx2"/>
          </a:solidFill>
          <a:ln>
            <a:solidFill>
              <a:schemeClr val="bg2"/>
            </a:solidFill>
          </a:ln>
        </p:spPr>
        <p:txBody>
          <a:bodyPr wrap="square" rtlCol="0"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458 </a:t>
            </a:r>
            <a:r>
              <a:rPr kumimoji="0" lang="en-US" sz="2000" b="1" i="0" u="none" strike="noStrike" kern="1200" cap="none" spc="0" normalizeH="0" baseline="0" noProof="0" dirty="0">
                <a:ln>
                  <a:noFill/>
                </a:ln>
                <a:solidFill>
                  <a:srgbClr val="000000"/>
                </a:solidFill>
                <a:effectLst/>
                <a:uLnTx/>
                <a:uFillTx/>
                <a:latin typeface="Tahoma"/>
                <a:ea typeface="+mn-ea"/>
                <a:cs typeface="+mn-cs"/>
              </a:rPr>
              <a:t>B.C.</a:t>
            </a:r>
            <a:r>
              <a:rPr kumimoji="0" lang="en-US" sz="2400" b="1" i="0" u="none" strike="noStrike" kern="1200" cap="none" spc="0" normalizeH="0" baseline="0" noProof="0" dirty="0">
                <a:ln>
                  <a:noFill/>
                </a:ln>
                <a:solidFill>
                  <a:srgbClr val="000000"/>
                </a:solidFill>
                <a:effectLst/>
                <a:uLnTx/>
                <a:uFillTx/>
                <a:latin typeface="Tahoma"/>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Ezra’s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group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ahoma"/>
                <a:ea typeface="+mn-ea"/>
                <a:cs typeface="+mn-cs"/>
              </a:rPr>
              <a:t>returns </a:t>
            </a:r>
          </a:p>
        </p:txBody>
      </p:sp>
      <p:sp>
        <p:nvSpPr>
          <p:cNvPr id="38" name="TextBox 37">
            <a:extLst>
              <a:ext uri="{FF2B5EF4-FFF2-40B4-BE49-F238E27FC236}">
                <a16:creationId xmlns:a16="http://schemas.microsoft.com/office/drawing/2014/main" id="{13098E35-116A-47BF-868E-DA917A57985D}"/>
              </a:ext>
            </a:extLst>
          </p:cNvPr>
          <p:cNvSpPr txBox="1"/>
          <p:nvPr/>
        </p:nvSpPr>
        <p:spPr>
          <a:xfrm>
            <a:off x="8265838" y="1864503"/>
            <a:ext cx="265068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Tahoma"/>
                <a:ea typeface="+mn-ea"/>
                <a:cs typeface="+mn-cs"/>
              </a:rPr>
              <a:t>464-424</a:t>
            </a:r>
          </a:p>
        </p:txBody>
      </p:sp>
    </p:spTree>
    <p:extLst>
      <p:ext uri="{BB962C8B-B14F-4D97-AF65-F5344CB8AC3E}">
        <p14:creationId xmlns:p14="http://schemas.microsoft.com/office/powerpoint/2010/main" val="33989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xit" presetSubtype="0" fill="hold" nodeType="clickEffect">
                                  <p:stCondLst>
                                    <p:cond delay="0"/>
                                  </p:stCondLst>
                                  <p:childTnLst>
                                    <p:animEffect transition="out" filter="fade">
                                      <p:cBhvr>
                                        <p:cTn id="13" dur="1000"/>
                                        <p:tgtEl>
                                          <p:spTgt spid="2"/>
                                        </p:tgtEl>
                                      </p:cBhvr>
                                    </p:animEffect>
                                    <p:anim calcmode="lin" valueType="num">
                                      <p:cBhvr>
                                        <p:cTn id="14" dur="1000"/>
                                        <p:tgtEl>
                                          <p:spTgt spid="2"/>
                                        </p:tgtEl>
                                        <p:attrNameLst>
                                          <p:attrName>ppt_x</p:attrName>
                                        </p:attrNameLst>
                                      </p:cBhvr>
                                      <p:tavLst>
                                        <p:tav tm="0">
                                          <p:val>
                                            <p:strVal val="ppt_x"/>
                                          </p:val>
                                        </p:tav>
                                        <p:tav tm="100000">
                                          <p:val>
                                            <p:strVal val="ppt_x"/>
                                          </p:val>
                                        </p:tav>
                                      </p:tavLst>
                                    </p:anim>
                                    <p:anim calcmode="lin" valueType="num">
                                      <p:cBhvr>
                                        <p:cTn id="15" dur="1000"/>
                                        <p:tgtEl>
                                          <p:spTgt spid="2"/>
                                        </p:tgtEl>
                                        <p:attrNameLst>
                                          <p:attrName>ppt_y</p:attrName>
                                        </p:attrNameLst>
                                      </p:cBhvr>
                                      <p:tavLst>
                                        <p:tav tm="0">
                                          <p:val>
                                            <p:strVal val="ppt_y"/>
                                          </p:val>
                                        </p:tav>
                                        <p:tav tm="100000">
                                          <p:val>
                                            <p:strVal val="ppt_y-.1"/>
                                          </p:val>
                                        </p:tav>
                                      </p:tavLst>
                                    </p:anim>
                                    <p:set>
                                      <p:cBhvr>
                                        <p:cTn id="16" dur="1" fill="hold">
                                          <p:stCondLst>
                                            <p:cond delay="9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7-8</a:t>
            </a:r>
            <a:endParaRPr lang="en-US" sz="4800" b="1" dirty="0"/>
          </a:p>
        </p:txBody>
      </p:sp>
      <p:sp>
        <p:nvSpPr>
          <p:cNvPr id="3" name="Rectangle 2">
            <a:extLst>
              <a:ext uri="{FF2B5EF4-FFF2-40B4-BE49-F238E27FC236}">
                <a16:creationId xmlns:a16="http://schemas.microsoft.com/office/drawing/2014/main" id="{7F96494E-87BF-484A-9EA6-33AD1912CDC3}"/>
              </a:ext>
            </a:extLst>
          </p:cNvPr>
          <p:cNvSpPr/>
          <p:nvPr/>
        </p:nvSpPr>
        <p:spPr>
          <a:xfrm>
            <a:off x="634163" y="1846106"/>
            <a:ext cx="11234057" cy="3016210"/>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3200" dirty="0">
                <a:solidFill>
                  <a:prstClr val="black"/>
                </a:solidFill>
                <a:latin typeface="Calibri" panose="020F0502020204030204"/>
              </a:rPr>
              <a:t>They have no Levites at first, but a group of Levites joins them</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They have no soldiers or guards, but they arrive safely</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3200" dirty="0">
                <a:solidFill>
                  <a:prstClr val="black"/>
                </a:solidFill>
                <a:latin typeface="Calibri" panose="020F0502020204030204"/>
              </a:rPr>
              <a:t>They’re carrying treasure, but it’s all protected and arrives safely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F173D31-B2D1-4BCF-9379-1E2E241C1094}"/>
              </a:ext>
            </a:extLst>
          </p:cNvPr>
          <p:cNvSpPr txBox="1"/>
          <p:nvPr/>
        </p:nvSpPr>
        <p:spPr>
          <a:xfrm>
            <a:off x="1213338" y="4642338"/>
            <a:ext cx="9765323" cy="646331"/>
          </a:xfrm>
          <a:prstGeom prst="rect">
            <a:avLst/>
          </a:prstGeom>
          <a:solidFill>
            <a:schemeClr val="bg1"/>
          </a:solidFill>
          <a:ln w="19050">
            <a:solidFill>
              <a:schemeClr val="tx1"/>
            </a:solidFill>
          </a:ln>
        </p:spPr>
        <p:txBody>
          <a:bodyPr wrap="square" rtlCol="0">
            <a:spAutoFit/>
          </a:bodyPr>
          <a:lstStyle/>
          <a:p>
            <a:pPr algn="ctr"/>
            <a:r>
              <a:rPr lang="en-US" sz="3600" dirty="0"/>
              <a:t>The hand of our God was on us</a:t>
            </a:r>
          </a:p>
        </p:txBody>
      </p:sp>
    </p:spTree>
    <p:extLst>
      <p:ext uri="{BB962C8B-B14F-4D97-AF65-F5344CB8AC3E}">
        <p14:creationId xmlns:p14="http://schemas.microsoft.com/office/powerpoint/2010/main" val="184275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7-8</a:t>
            </a:r>
            <a:endParaRPr lang="en-US" sz="4800" b="1" dirty="0"/>
          </a:p>
        </p:txBody>
      </p:sp>
      <p:sp>
        <p:nvSpPr>
          <p:cNvPr id="3" name="Rectangle 2">
            <a:extLst>
              <a:ext uri="{FF2B5EF4-FFF2-40B4-BE49-F238E27FC236}">
                <a16:creationId xmlns:a16="http://schemas.microsoft.com/office/drawing/2014/main" id="{7F96494E-87BF-484A-9EA6-33AD1912CDC3}"/>
              </a:ext>
            </a:extLst>
          </p:cNvPr>
          <p:cNvSpPr/>
          <p:nvPr/>
        </p:nvSpPr>
        <p:spPr>
          <a:xfrm>
            <a:off x="634163" y="1846106"/>
            <a:ext cx="11234057" cy="3539430"/>
          </a:xfrm>
          <a:prstGeom prst="rect">
            <a:avLst/>
          </a:prstGeom>
        </p:spPr>
        <p:txBody>
          <a:bodyPr wrap="square">
            <a:spAutoFit/>
          </a:bodyPr>
          <a:lstStyle/>
          <a:p>
            <a:pPr lvl="0">
              <a:spcAft>
                <a:spcPts val="1200"/>
              </a:spcAft>
              <a:defRPr/>
            </a:pPr>
            <a:r>
              <a:rPr lang="en-US" sz="3200" dirty="0"/>
              <a:t>At that time those who had come from captivity, the returned exiles, offered burnt offerings to the God of Israel, twelve bulls for all Israel, ninety-six rams, seventy-seven lambs, and as a sin offering twelve male goats. All this was a burnt offering to the </a:t>
            </a:r>
            <a:r>
              <a:rPr lang="en-US" sz="3200" cap="small" dirty="0"/>
              <a:t>Lord</a:t>
            </a:r>
            <a:r>
              <a:rPr lang="en-US" sz="3200" dirty="0"/>
              <a:t>. They also delivered the king's commissions to the king's satraps and to the governors of the province Beyond the River, and they aided the people and the house of God.</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755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solidFill>
            <a:schemeClr val="bg1"/>
          </a:solidFill>
          <a:ln w="38100">
            <a:solidFill>
              <a:schemeClr val="tx1"/>
            </a:solidFill>
          </a:ln>
        </p:spPr>
        <p:txBody>
          <a:bodyPr>
            <a:normAutofit/>
          </a:bodyPr>
          <a:lstStyle/>
          <a:p>
            <a:pPr algn="ctr"/>
            <a:r>
              <a:rPr lang="en-US" sz="6000" b="1" dirty="0"/>
              <a:t>Ezra 9</a:t>
            </a:r>
            <a:endParaRPr lang="en-US" sz="4800" b="1" dirty="0"/>
          </a:p>
        </p:txBody>
      </p:sp>
    </p:spTree>
    <p:extLst>
      <p:ext uri="{BB962C8B-B14F-4D97-AF65-F5344CB8AC3E}">
        <p14:creationId xmlns:p14="http://schemas.microsoft.com/office/powerpoint/2010/main" val="194161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52014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9:1-2</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3200" dirty="0"/>
              <a:t>After these things had been done, the officials approached me and said, “The people of Israel and the priests and the Levites have not separated themselves from the peoples of the lands with their abominations, from the Canaanites, the Hittites, the Perizzites, the Jebusites, the Ammonites, the Moabites, the Egyptians, and the Amorites. For they have taken some of their daughters to be wives for themselves and for their sons, so that the holy race has mixed itself with the peoples of the lands. And in this faithlessness the hand of the officials and chief men has been foremost.” </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469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47089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9:3-5</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r>
              <a:rPr lang="en-US" sz="3200" dirty="0"/>
              <a:t>As soon as I heard this, I tore my garment and my cloak and pulled hair from my head and beard and sat appalled. Then all who trembled at the words of the God of Israel, because of the faithlessness of the returned exiles, gathered around me while I sat appalled until the evening sacrifice. And at the evening sacrifice I rose from my fasting, with my garment and my cloak torn, and fell upon my knees and spread out my hands to the </a:t>
            </a:r>
            <a:r>
              <a:rPr lang="en-US" sz="3200" cap="small" dirty="0">
                <a:effectLst/>
              </a:rPr>
              <a:t>Lord</a:t>
            </a:r>
            <a:r>
              <a:rPr lang="en-US" sz="3200" dirty="0"/>
              <a:t> my God, saying:</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392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D249F39-512F-42A6-8B82-E39126796B2A}"/>
              </a:ext>
            </a:extLst>
          </p:cNvPr>
          <p:cNvSpPr/>
          <p:nvPr/>
        </p:nvSpPr>
        <p:spPr>
          <a:xfrm>
            <a:off x="493486" y="333829"/>
            <a:ext cx="11234057"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400" b="1" dirty="0">
                <a:solidFill>
                  <a:srgbClr val="FF0000"/>
                </a:solidFill>
                <a:latin typeface="Calibri Light" panose="020F0302020204030204"/>
              </a:rPr>
              <a:t>9:6-15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400" b="1" i="0" u="none" strike="noStrike" kern="1200" cap="none" spc="0" normalizeH="0" baseline="0" noProof="0" dirty="0">
                <a:ln>
                  <a:noFill/>
                </a:ln>
                <a:solidFill>
                  <a:srgbClr val="FF0000"/>
                </a:solidFill>
                <a:effectLst/>
                <a:uLnTx/>
                <a:uFillTx/>
                <a:latin typeface="Calibri Light" panose="020F0302020204030204"/>
                <a:ea typeface="+mn-ea"/>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986948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Default Design">
  <a:themeElements>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1_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alpha val="60000"/>
          </a:srgbClr>
        </a:solidFill>
        <a:ln>
          <a:noFill/>
        </a:ln>
        <a:effectLst>
          <a:softEdge rad="635000"/>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803</Words>
  <Application>Microsoft Office PowerPoint</Application>
  <PresentationFormat>Widescreen</PresentationFormat>
  <Paragraphs>108</Paragraphs>
  <Slides>10</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10</vt:i4>
      </vt:variant>
    </vt:vector>
  </HeadingPairs>
  <TitlesOfParts>
    <vt:vector size="18" baseType="lpstr">
      <vt:lpstr>Aharoni</vt:lpstr>
      <vt:lpstr>Arial</vt:lpstr>
      <vt:lpstr>Calibri</vt:lpstr>
      <vt:lpstr>Calibri Light</vt:lpstr>
      <vt:lpstr>Tahoma</vt:lpstr>
      <vt:lpstr>1_Office Theme</vt:lpstr>
      <vt:lpstr>2_Office Theme</vt:lpstr>
      <vt:lpstr>3_Default Design</vt:lpstr>
      <vt:lpstr>EZRA &amp; NEHEMIAH</vt:lpstr>
      <vt:lpstr>Ezra-Nehemiah </vt:lpstr>
      <vt:lpstr>PowerPoint Presentation</vt:lpstr>
      <vt:lpstr>Ezra 7-8</vt:lpstr>
      <vt:lpstr>Ezra 7-8</vt:lpstr>
      <vt:lpstr>Ezra 9</vt:lpstr>
      <vt:lpstr>PowerPoint Presentation</vt:lpstr>
      <vt:lpstr>PowerPoint Presentation</vt:lpstr>
      <vt:lpstr>PowerPoint Presentation</vt:lpstr>
      <vt:lpstr>Ezra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&amp; NEHEMIAH</dc:title>
  <dc:creator>Taylor Pickup</dc:creator>
  <cp:lastModifiedBy>Taylor Pickup</cp:lastModifiedBy>
  <cp:revision>12</cp:revision>
  <dcterms:created xsi:type="dcterms:W3CDTF">2019-10-08T20:22:06Z</dcterms:created>
  <dcterms:modified xsi:type="dcterms:W3CDTF">2019-10-09T21:55:27Z</dcterms:modified>
</cp:coreProperties>
</file>