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0"/>
    <p:restoredTop sz="96327"/>
  </p:normalViewPr>
  <p:slideViewPr>
    <p:cSldViewPr snapToGrid="0" snapToObjects="1">
      <p:cViewPr varScale="1">
        <p:scale>
          <a:sx n="71" d="100"/>
          <a:sy n="71"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A7BCCD-EE3B-9E40-8C92-F8597FCDC894}"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105297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7BCCD-EE3B-9E40-8C92-F8597FCDC894}"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387408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7BCCD-EE3B-9E40-8C92-F8597FCDC894}"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118525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7BCCD-EE3B-9E40-8C92-F8597FCDC894}"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325202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7BCCD-EE3B-9E40-8C92-F8597FCDC894}"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298132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A7BCCD-EE3B-9E40-8C92-F8597FCDC894}"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193512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A7BCCD-EE3B-9E40-8C92-F8597FCDC894}" type="datetimeFigureOut">
              <a:rPr lang="en-US" smtClean="0"/>
              <a:t>10/12/19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12570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A7BCCD-EE3B-9E40-8C92-F8597FCDC894}" type="datetimeFigureOut">
              <a:rPr lang="en-US" smtClean="0"/>
              <a:t>10/12/19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382427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7BCCD-EE3B-9E40-8C92-F8597FCDC894}" type="datetimeFigureOut">
              <a:rPr lang="en-US" smtClean="0"/>
              <a:t>10/12/19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282464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A7BCCD-EE3B-9E40-8C92-F8597FCDC894}"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226183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A7BCCD-EE3B-9E40-8C92-F8597FCDC894}"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32C83-F91F-0D4C-AE08-919DC249FEA1}" type="slidenum">
              <a:rPr lang="en-US" smtClean="0"/>
              <a:t>‹#›</a:t>
            </a:fld>
            <a:endParaRPr lang="en-US"/>
          </a:p>
        </p:txBody>
      </p:sp>
    </p:spTree>
    <p:extLst>
      <p:ext uri="{BB962C8B-B14F-4D97-AF65-F5344CB8AC3E}">
        <p14:creationId xmlns:p14="http://schemas.microsoft.com/office/powerpoint/2010/main" val="373941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7BCCD-EE3B-9E40-8C92-F8597FCDC894}" type="datetimeFigureOut">
              <a:rPr lang="en-US" smtClean="0"/>
              <a:t>10/12/19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32C83-F91F-0D4C-AE08-919DC249FEA1}" type="slidenum">
              <a:rPr lang="en-US" smtClean="0"/>
              <a:t>‹#›</a:t>
            </a:fld>
            <a:endParaRPr lang="en-US"/>
          </a:p>
        </p:txBody>
      </p:sp>
    </p:spTree>
    <p:extLst>
      <p:ext uri="{BB962C8B-B14F-4D97-AF65-F5344CB8AC3E}">
        <p14:creationId xmlns:p14="http://schemas.microsoft.com/office/powerpoint/2010/main" val="3102045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8387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96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529B7-E82B-0249-870E-719184025596}"/>
              </a:ext>
            </a:extLst>
          </p:cNvPr>
          <p:cNvPicPr>
            <a:picLocks noChangeAspect="1"/>
          </p:cNvPicPr>
          <p:nvPr/>
        </p:nvPicPr>
        <p:blipFill>
          <a:blip r:embed="rId2"/>
          <a:stretch>
            <a:fillRect/>
          </a:stretch>
        </p:blipFill>
        <p:spPr>
          <a:xfrm>
            <a:off x="-1471" y="0"/>
            <a:ext cx="12193471" cy="6858000"/>
          </a:xfrm>
          <a:prstGeom prst="rect">
            <a:avLst/>
          </a:prstGeom>
        </p:spPr>
      </p:pic>
      <p:sp>
        <p:nvSpPr>
          <p:cNvPr id="5" name="Cloud Callout 4">
            <a:extLst>
              <a:ext uri="{FF2B5EF4-FFF2-40B4-BE49-F238E27FC236}">
                <a16:creationId xmlns:a16="http://schemas.microsoft.com/office/drawing/2014/main" id="{42783BBE-8C29-D544-8F8E-91CDF5C768AD}"/>
              </a:ext>
            </a:extLst>
          </p:cNvPr>
          <p:cNvSpPr/>
          <p:nvPr/>
        </p:nvSpPr>
        <p:spPr>
          <a:xfrm>
            <a:off x="374073" y="387927"/>
            <a:ext cx="5971309" cy="4710546"/>
          </a:xfrm>
          <a:prstGeom prst="cloudCallout">
            <a:avLst>
              <a:gd name="adj1" fmla="val 62687"/>
              <a:gd name="adj2" fmla="val -249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70C0"/>
                </a:solidFill>
                <a:effectLst>
                  <a:outerShdw blurRad="50800" dist="38100" dir="2700000" algn="tl" rotWithShape="0">
                    <a:prstClr val="black">
                      <a:alpha val="40000"/>
                    </a:prstClr>
                  </a:outerShdw>
                </a:effectLst>
                <a:latin typeface="Avenir Next" panose="020B0503020202020204" pitchFamily="34" charset="0"/>
              </a:rPr>
              <a:t>“O Lord, my heart is not proud, nor my eyes haughty; Nor do I involve myself in great matters, Or in things too difficult for me.” </a:t>
            </a:r>
          </a:p>
          <a:p>
            <a:pPr algn="r"/>
            <a:r>
              <a:rPr lang="en-US" sz="2800" dirty="0">
                <a:solidFill>
                  <a:srgbClr val="0070C0"/>
                </a:solidFill>
                <a:effectLst>
                  <a:outerShdw blurRad="50800" dist="38100" dir="2700000" algn="tl" rotWithShape="0">
                    <a:prstClr val="black">
                      <a:alpha val="40000"/>
                    </a:prstClr>
                  </a:outerShdw>
                </a:effectLst>
                <a:latin typeface="Avenir Next" panose="020B0503020202020204" pitchFamily="34" charset="0"/>
              </a:rPr>
              <a:t>(Psalm 131:1) </a:t>
            </a:r>
          </a:p>
        </p:txBody>
      </p:sp>
    </p:spTree>
    <p:extLst>
      <p:ext uri="{BB962C8B-B14F-4D97-AF65-F5344CB8AC3E}">
        <p14:creationId xmlns:p14="http://schemas.microsoft.com/office/powerpoint/2010/main" val="3976677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529B7-E82B-0249-870E-719184025596}"/>
              </a:ext>
            </a:extLst>
          </p:cNvPr>
          <p:cNvPicPr>
            <a:picLocks noChangeAspect="1"/>
          </p:cNvPicPr>
          <p:nvPr/>
        </p:nvPicPr>
        <p:blipFill>
          <a:blip r:embed="rId2"/>
          <a:stretch>
            <a:fillRect/>
          </a:stretch>
        </p:blipFill>
        <p:spPr>
          <a:xfrm>
            <a:off x="-1471" y="0"/>
            <a:ext cx="12193471" cy="6858000"/>
          </a:xfrm>
          <a:prstGeom prst="rect">
            <a:avLst/>
          </a:prstGeom>
        </p:spPr>
      </p:pic>
      <p:sp>
        <p:nvSpPr>
          <p:cNvPr id="4" name="TextBox 3">
            <a:extLst>
              <a:ext uri="{FF2B5EF4-FFF2-40B4-BE49-F238E27FC236}">
                <a16:creationId xmlns:a16="http://schemas.microsoft.com/office/drawing/2014/main" id="{386DC947-03C6-0449-B09F-2E5A57EAC295}"/>
              </a:ext>
            </a:extLst>
          </p:cNvPr>
          <p:cNvSpPr txBox="1"/>
          <p:nvPr/>
        </p:nvSpPr>
        <p:spPr>
          <a:xfrm>
            <a:off x="727397" y="2551837"/>
            <a:ext cx="5367867" cy="1938992"/>
          </a:xfrm>
          <a:prstGeom prst="rect">
            <a:avLst/>
          </a:prstGeom>
          <a:noFill/>
        </p:spPr>
        <p:txBody>
          <a:bodyPr wrap="square" rtlCol="0">
            <a:spAutoFit/>
          </a:bodyPr>
          <a:lstStyle/>
          <a:p>
            <a:r>
              <a:rPr lang="en-US" sz="6000" dirty="0">
                <a:effectLst>
                  <a:outerShdw blurRad="50800" dist="38100" dir="2700000" algn="tl" rotWithShape="0">
                    <a:prstClr val="black">
                      <a:alpha val="40000"/>
                    </a:prstClr>
                  </a:outerShdw>
                </a:effectLst>
                <a:latin typeface="Avenir Next" panose="020B0503020202020204" pitchFamily="34" charset="0"/>
              </a:rPr>
              <a:t>THE NEED TO THINK small</a:t>
            </a:r>
          </a:p>
        </p:txBody>
      </p:sp>
    </p:spTree>
    <p:extLst>
      <p:ext uri="{BB962C8B-B14F-4D97-AF65-F5344CB8AC3E}">
        <p14:creationId xmlns:p14="http://schemas.microsoft.com/office/powerpoint/2010/main" val="21567355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8466667" cy="1323439"/>
          </a:xfrm>
          <a:prstGeom prst="rect">
            <a:avLst/>
          </a:prstGeom>
          <a:noFill/>
        </p:spPr>
        <p:txBody>
          <a:bodyPr wrap="square" rtlCol="0">
            <a:spAutoFit/>
          </a:bodyPr>
          <a:lstStyle/>
          <a:p>
            <a:pPr algn="r"/>
            <a:r>
              <a:rPr lang="en-US" sz="4000" dirty="0">
                <a:effectLst>
                  <a:outerShdw blurRad="50800" dist="38100" dir="2700000" algn="tl" rotWithShape="0">
                    <a:prstClr val="black">
                      <a:alpha val="40000"/>
                    </a:prstClr>
                  </a:outerShdw>
                </a:effectLst>
                <a:latin typeface="Avenir Next" panose="020B0503020202020204" pitchFamily="34" charset="0"/>
              </a:rPr>
              <a:t>THINK small ABOUT </a:t>
            </a:r>
          </a:p>
          <a:p>
            <a:pPr algn="r"/>
            <a:r>
              <a:rPr lang="en-US" sz="4000" dirty="0">
                <a:effectLst>
                  <a:outerShdw blurRad="50800" dist="38100" dir="2700000" algn="tl" rotWithShape="0">
                    <a:prstClr val="black">
                      <a:alpha val="40000"/>
                    </a:prstClr>
                  </a:outerShdw>
                </a:effectLst>
                <a:latin typeface="Avenir Next" panose="020B0503020202020204" pitchFamily="34" charset="0"/>
              </a:rPr>
              <a:t>THE CHURCH</a:t>
            </a:r>
          </a:p>
        </p:txBody>
      </p:sp>
      <p:sp>
        <p:nvSpPr>
          <p:cNvPr id="6" name="Cloud Callout 5">
            <a:extLst>
              <a:ext uri="{FF2B5EF4-FFF2-40B4-BE49-F238E27FC236}">
                <a16:creationId xmlns:a16="http://schemas.microsoft.com/office/drawing/2014/main" id="{A9725F9D-8D6B-5D4A-864A-17AD96A02AC2}"/>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2" name="TextBox 1">
            <a:extLst>
              <a:ext uri="{FF2B5EF4-FFF2-40B4-BE49-F238E27FC236}">
                <a16:creationId xmlns:a16="http://schemas.microsoft.com/office/drawing/2014/main" id="{F8A10286-A65E-6843-B1BD-DD5A775C791E}"/>
              </a:ext>
            </a:extLst>
          </p:cNvPr>
          <p:cNvSpPr txBox="1"/>
          <p:nvPr/>
        </p:nvSpPr>
        <p:spPr>
          <a:xfrm>
            <a:off x="1482436" y="1186869"/>
            <a:ext cx="7107382" cy="2862322"/>
          </a:xfrm>
          <a:prstGeom prst="rect">
            <a:avLst/>
          </a:prstGeom>
          <a:noFill/>
        </p:spPr>
        <p:txBody>
          <a:bodyPr wrap="square" rtlCol="0">
            <a:spAutoFit/>
          </a:bodyPr>
          <a:lstStyle/>
          <a:p>
            <a:r>
              <a:rPr lang="en-US" sz="3000" dirty="0">
                <a:solidFill>
                  <a:srgbClr val="0070C0"/>
                </a:solidFill>
                <a:latin typeface="Avenir Next" panose="020B0503020202020204" pitchFamily="34" charset="0"/>
              </a:rPr>
              <a:t>“Surely I have composed and quieted my soul; Like a weaned child rests against his mother, My soul is like a weaned child within me. O Israel, hope in the Lord From this time forth and forever.” (Psalm 131:2–3) </a:t>
            </a:r>
          </a:p>
        </p:txBody>
      </p:sp>
    </p:spTree>
    <p:extLst>
      <p:ext uri="{BB962C8B-B14F-4D97-AF65-F5344CB8AC3E}">
        <p14:creationId xmlns:p14="http://schemas.microsoft.com/office/powerpoint/2010/main" val="1857769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9279467" cy="1446550"/>
          </a:xfrm>
          <a:prstGeom prst="rect">
            <a:avLst/>
          </a:prstGeom>
          <a:noFill/>
        </p:spPr>
        <p:txBody>
          <a:bodyPr wrap="square" rtlCol="0">
            <a:spAutoFit/>
          </a:bodyPr>
          <a:lstStyle/>
          <a:p>
            <a:pPr algn="r"/>
            <a:r>
              <a:rPr lang="en-US" sz="4400" dirty="0">
                <a:effectLst>
                  <a:outerShdw blurRad="50800" dist="38100" dir="2700000" algn="tl" rotWithShape="0">
                    <a:prstClr val="black">
                      <a:alpha val="40000"/>
                    </a:prstClr>
                  </a:outerShdw>
                </a:effectLst>
                <a:latin typeface="Avenir Next" panose="020B0503020202020204" pitchFamily="34" charset="0"/>
              </a:rPr>
              <a:t>THINK small ABOUT YOUR ROLE </a:t>
            </a:r>
            <a:br>
              <a:rPr lang="en-US" sz="4400" dirty="0">
                <a:effectLst>
                  <a:outerShdw blurRad="50800" dist="38100" dir="2700000" algn="tl" rotWithShape="0">
                    <a:prstClr val="black">
                      <a:alpha val="40000"/>
                    </a:prstClr>
                  </a:outerShdw>
                </a:effectLst>
                <a:latin typeface="Avenir Next" panose="020B0503020202020204" pitchFamily="34" charset="0"/>
              </a:rPr>
            </a:br>
            <a:r>
              <a:rPr lang="en-US" sz="4400" dirty="0">
                <a:effectLst>
                  <a:outerShdw blurRad="50800" dist="38100" dir="2700000" algn="tl" rotWithShape="0">
                    <a:prstClr val="black">
                      <a:alpha val="40000"/>
                    </a:prstClr>
                  </a:outerShdw>
                </a:effectLst>
                <a:latin typeface="Avenir Next" panose="020B0503020202020204" pitchFamily="34" charset="0"/>
              </a:rPr>
              <a:t>IN THE  CONGREGATION</a:t>
            </a:r>
          </a:p>
        </p:txBody>
      </p:sp>
      <p:sp>
        <p:nvSpPr>
          <p:cNvPr id="6" name="Cloud Callout 5">
            <a:extLst>
              <a:ext uri="{FF2B5EF4-FFF2-40B4-BE49-F238E27FC236}">
                <a16:creationId xmlns:a16="http://schemas.microsoft.com/office/drawing/2014/main" id="{8A7571F7-E325-5347-A3AD-FC5F3B771192}"/>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7" name="TextBox 6">
            <a:extLst>
              <a:ext uri="{FF2B5EF4-FFF2-40B4-BE49-F238E27FC236}">
                <a16:creationId xmlns:a16="http://schemas.microsoft.com/office/drawing/2014/main" id="{9CD8F261-FA36-264B-8DD4-DF4BCCA8FFE1}"/>
              </a:ext>
            </a:extLst>
          </p:cNvPr>
          <p:cNvSpPr txBox="1"/>
          <p:nvPr/>
        </p:nvSpPr>
        <p:spPr>
          <a:xfrm>
            <a:off x="1482436" y="1186869"/>
            <a:ext cx="7107382" cy="2862322"/>
          </a:xfrm>
          <a:prstGeom prst="rect">
            <a:avLst/>
          </a:prstGeom>
          <a:noFill/>
        </p:spPr>
        <p:txBody>
          <a:bodyPr wrap="square" rtlCol="0">
            <a:spAutoFit/>
          </a:bodyPr>
          <a:lstStyle/>
          <a:p>
            <a:r>
              <a:rPr lang="en-US" sz="3000" dirty="0">
                <a:solidFill>
                  <a:srgbClr val="0070C0"/>
                </a:solidFill>
                <a:latin typeface="Avenir Next" panose="020B0503020202020204" pitchFamily="34" charset="0"/>
              </a:rPr>
              <a:t>“Obey your leaders and submit to them, for they keep watch over your souls as those who will give an account. Let them do this with joy and not with grief, for this would be unprofitable for you.” (Hebrews 13:17) </a:t>
            </a:r>
          </a:p>
        </p:txBody>
      </p:sp>
    </p:spTree>
    <p:extLst>
      <p:ext uri="{BB962C8B-B14F-4D97-AF65-F5344CB8AC3E}">
        <p14:creationId xmlns:p14="http://schemas.microsoft.com/office/powerpoint/2010/main" val="2515861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9279467" cy="1446550"/>
          </a:xfrm>
          <a:prstGeom prst="rect">
            <a:avLst/>
          </a:prstGeom>
          <a:noFill/>
        </p:spPr>
        <p:txBody>
          <a:bodyPr wrap="square" rtlCol="0">
            <a:spAutoFit/>
          </a:bodyPr>
          <a:lstStyle/>
          <a:p>
            <a:pPr algn="r"/>
            <a:r>
              <a:rPr lang="en-US" sz="4400" dirty="0">
                <a:effectLst>
                  <a:outerShdw blurRad="50800" dist="38100" dir="2700000" algn="tl" rotWithShape="0">
                    <a:prstClr val="black">
                      <a:alpha val="40000"/>
                    </a:prstClr>
                  </a:outerShdw>
                </a:effectLst>
                <a:latin typeface="Avenir Next" panose="020B0503020202020204" pitchFamily="34" charset="0"/>
              </a:rPr>
              <a:t>THINK small ABOUT YOUR ROLE </a:t>
            </a:r>
            <a:br>
              <a:rPr lang="en-US" sz="4400" dirty="0">
                <a:effectLst>
                  <a:outerShdw blurRad="50800" dist="38100" dir="2700000" algn="tl" rotWithShape="0">
                    <a:prstClr val="black">
                      <a:alpha val="40000"/>
                    </a:prstClr>
                  </a:outerShdw>
                </a:effectLst>
                <a:latin typeface="Avenir Next" panose="020B0503020202020204" pitchFamily="34" charset="0"/>
              </a:rPr>
            </a:br>
            <a:r>
              <a:rPr lang="en-US" sz="4400" dirty="0">
                <a:effectLst>
                  <a:outerShdw blurRad="50800" dist="38100" dir="2700000" algn="tl" rotWithShape="0">
                    <a:prstClr val="black">
                      <a:alpha val="40000"/>
                    </a:prstClr>
                  </a:outerShdw>
                </a:effectLst>
                <a:latin typeface="Avenir Next" panose="020B0503020202020204" pitchFamily="34" charset="0"/>
              </a:rPr>
              <a:t>IN THE  CONGREGATION</a:t>
            </a:r>
          </a:p>
        </p:txBody>
      </p:sp>
      <p:sp>
        <p:nvSpPr>
          <p:cNvPr id="6" name="Cloud Callout 5">
            <a:extLst>
              <a:ext uri="{FF2B5EF4-FFF2-40B4-BE49-F238E27FC236}">
                <a16:creationId xmlns:a16="http://schemas.microsoft.com/office/drawing/2014/main" id="{AD0B6974-6B13-EA41-9A95-2C1059C20FA3}"/>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7" name="TextBox 6">
            <a:extLst>
              <a:ext uri="{FF2B5EF4-FFF2-40B4-BE49-F238E27FC236}">
                <a16:creationId xmlns:a16="http://schemas.microsoft.com/office/drawing/2014/main" id="{ED673834-3C92-2E4E-8B22-BCBAB61555FC}"/>
              </a:ext>
            </a:extLst>
          </p:cNvPr>
          <p:cNvSpPr txBox="1"/>
          <p:nvPr/>
        </p:nvSpPr>
        <p:spPr>
          <a:xfrm>
            <a:off x="1482436" y="1186869"/>
            <a:ext cx="7107382" cy="2862322"/>
          </a:xfrm>
          <a:prstGeom prst="rect">
            <a:avLst/>
          </a:prstGeom>
          <a:noFill/>
        </p:spPr>
        <p:txBody>
          <a:bodyPr wrap="square" rtlCol="0">
            <a:spAutoFit/>
          </a:bodyPr>
          <a:lstStyle/>
          <a:p>
            <a:r>
              <a:rPr lang="en-US" sz="3000" dirty="0">
                <a:solidFill>
                  <a:srgbClr val="0070C0"/>
                </a:solidFill>
                <a:latin typeface="Avenir Next" panose="020B0503020202020204" pitchFamily="34" charset="0"/>
              </a:rPr>
              <a:t>“Surely I have composed and quieted my soul; Like a weaned child rests against his mother, My soul is like a weaned child within me. O Israel, hope in the Lord From this time forth and forever.” (Psalm 131:2–3) </a:t>
            </a:r>
          </a:p>
        </p:txBody>
      </p:sp>
    </p:spTree>
    <p:extLst>
      <p:ext uri="{BB962C8B-B14F-4D97-AF65-F5344CB8AC3E}">
        <p14:creationId xmlns:p14="http://schemas.microsoft.com/office/powerpoint/2010/main" val="36292542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9279467" cy="1446550"/>
          </a:xfrm>
          <a:prstGeom prst="rect">
            <a:avLst/>
          </a:prstGeom>
          <a:noFill/>
        </p:spPr>
        <p:txBody>
          <a:bodyPr wrap="square" rtlCol="0">
            <a:spAutoFit/>
          </a:bodyPr>
          <a:lstStyle/>
          <a:p>
            <a:pPr algn="r"/>
            <a:r>
              <a:rPr lang="en-US" sz="4400" dirty="0">
                <a:effectLst>
                  <a:outerShdw blurRad="50800" dist="38100" dir="2700000" algn="tl" rotWithShape="0">
                    <a:prstClr val="black">
                      <a:alpha val="40000"/>
                    </a:prstClr>
                  </a:outerShdw>
                </a:effectLst>
                <a:latin typeface="Avenir Next" panose="020B0503020202020204" pitchFamily="34" charset="0"/>
              </a:rPr>
              <a:t>THINK small ABOUT </a:t>
            </a:r>
            <a:br>
              <a:rPr lang="en-US" sz="4400" dirty="0">
                <a:effectLst>
                  <a:outerShdw blurRad="50800" dist="38100" dir="2700000" algn="tl" rotWithShape="0">
                    <a:prstClr val="black">
                      <a:alpha val="40000"/>
                    </a:prstClr>
                  </a:outerShdw>
                </a:effectLst>
                <a:latin typeface="Avenir Next" panose="020B0503020202020204" pitchFamily="34" charset="0"/>
              </a:rPr>
            </a:br>
            <a:r>
              <a:rPr lang="en-US" sz="4400" dirty="0">
                <a:effectLst>
                  <a:outerShdw blurRad="50800" dist="38100" dir="2700000" algn="tl" rotWithShape="0">
                    <a:prstClr val="black">
                      <a:alpha val="40000"/>
                    </a:prstClr>
                  </a:outerShdw>
                </a:effectLst>
                <a:latin typeface="Avenir Next" panose="020B0503020202020204" pitchFamily="34" charset="0"/>
              </a:rPr>
              <a:t>YOUR RELATIONSHIPS</a:t>
            </a:r>
          </a:p>
        </p:txBody>
      </p:sp>
      <p:sp>
        <p:nvSpPr>
          <p:cNvPr id="6" name="Cloud Callout 5">
            <a:extLst>
              <a:ext uri="{FF2B5EF4-FFF2-40B4-BE49-F238E27FC236}">
                <a16:creationId xmlns:a16="http://schemas.microsoft.com/office/drawing/2014/main" id="{BC00FC0A-012E-2D4C-A269-3404C246D7E5}"/>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7" name="TextBox 6">
            <a:extLst>
              <a:ext uri="{FF2B5EF4-FFF2-40B4-BE49-F238E27FC236}">
                <a16:creationId xmlns:a16="http://schemas.microsoft.com/office/drawing/2014/main" id="{5B1970FF-7A34-0B41-86B0-16674934ADB2}"/>
              </a:ext>
            </a:extLst>
          </p:cNvPr>
          <p:cNvSpPr txBox="1"/>
          <p:nvPr/>
        </p:nvSpPr>
        <p:spPr>
          <a:xfrm>
            <a:off x="1765685" y="1609696"/>
            <a:ext cx="7107382" cy="1754326"/>
          </a:xfrm>
          <a:prstGeom prst="rect">
            <a:avLst/>
          </a:prstGeom>
          <a:noFill/>
        </p:spPr>
        <p:txBody>
          <a:bodyPr wrap="square" rtlCol="0">
            <a:spAutoFit/>
          </a:bodyPr>
          <a:lstStyle/>
          <a:p>
            <a:r>
              <a:rPr lang="en-US" sz="3600" dirty="0">
                <a:solidFill>
                  <a:srgbClr val="0070C0"/>
                </a:solidFill>
                <a:latin typeface="Avenir Next" panose="020B0503020202020204" pitchFamily="34" charset="0"/>
              </a:rPr>
              <a:t>“If possible, so far as it depends on you, be at peace with all men.” (Romans 12:18)</a:t>
            </a:r>
          </a:p>
        </p:txBody>
      </p:sp>
    </p:spTree>
    <p:extLst>
      <p:ext uri="{BB962C8B-B14F-4D97-AF65-F5344CB8AC3E}">
        <p14:creationId xmlns:p14="http://schemas.microsoft.com/office/powerpoint/2010/main" val="67364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9279467" cy="1446550"/>
          </a:xfrm>
          <a:prstGeom prst="rect">
            <a:avLst/>
          </a:prstGeom>
          <a:noFill/>
        </p:spPr>
        <p:txBody>
          <a:bodyPr wrap="square" rtlCol="0">
            <a:spAutoFit/>
          </a:bodyPr>
          <a:lstStyle/>
          <a:p>
            <a:pPr algn="r"/>
            <a:r>
              <a:rPr lang="en-US" sz="4400" dirty="0">
                <a:effectLst>
                  <a:outerShdw blurRad="50800" dist="38100" dir="2700000" algn="tl" rotWithShape="0">
                    <a:prstClr val="black">
                      <a:alpha val="40000"/>
                    </a:prstClr>
                  </a:outerShdw>
                </a:effectLst>
                <a:latin typeface="Avenir Next" panose="020B0503020202020204" pitchFamily="34" charset="0"/>
              </a:rPr>
              <a:t>THINK small ABOUT </a:t>
            </a:r>
            <a:br>
              <a:rPr lang="en-US" sz="4400" dirty="0">
                <a:effectLst>
                  <a:outerShdw blurRad="50800" dist="38100" dir="2700000" algn="tl" rotWithShape="0">
                    <a:prstClr val="black">
                      <a:alpha val="40000"/>
                    </a:prstClr>
                  </a:outerShdw>
                </a:effectLst>
                <a:latin typeface="Avenir Next" panose="020B0503020202020204" pitchFamily="34" charset="0"/>
              </a:rPr>
            </a:br>
            <a:r>
              <a:rPr lang="en-US" sz="4400" dirty="0">
                <a:effectLst>
                  <a:outerShdw blurRad="50800" dist="38100" dir="2700000" algn="tl" rotWithShape="0">
                    <a:prstClr val="black">
                      <a:alpha val="40000"/>
                    </a:prstClr>
                  </a:outerShdw>
                </a:effectLst>
                <a:latin typeface="Avenir Next" panose="020B0503020202020204" pitchFamily="34" charset="0"/>
              </a:rPr>
              <a:t>YOUR RELATIONSHIPS</a:t>
            </a:r>
          </a:p>
        </p:txBody>
      </p:sp>
      <p:sp>
        <p:nvSpPr>
          <p:cNvPr id="6" name="Cloud Callout 5">
            <a:extLst>
              <a:ext uri="{FF2B5EF4-FFF2-40B4-BE49-F238E27FC236}">
                <a16:creationId xmlns:a16="http://schemas.microsoft.com/office/drawing/2014/main" id="{A019367C-DDB9-8142-98A4-B60AC7635C4C}"/>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7" name="TextBox 6">
            <a:extLst>
              <a:ext uri="{FF2B5EF4-FFF2-40B4-BE49-F238E27FC236}">
                <a16:creationId xmlns:a16="http://schemas.microsoft.com/office/drawing/2014/main" id="{75C3E774-41CB-6642-BD00-6B002CDB23EB}"/>
              </a:ext>
            </a:extLst>
          </p:cNvPr>
          <p:cNvSpPr txBox="1"/>
          <p:nvPr/>
        </p:nvSpPr>
        <p:spPr>
          <a:xfrm>
            <a:off x="1491491" y="1463868"/>
            <a:ext cx="7546291" cy="2308324"/>
          </a:xfrm>
          <a:prstGeom prst="rect">
            <a:avLst/>
          </a:prstGeom>
          <a:noFill/>
        </p:spPr>
        <p:txBody>
          <a:bodyPr wrap="square" rtlCol="0">
            <a:spAutoFit/>
          </a:bodyPr>
          <a:lstStyle/>
          <a:p>
            <a:r>
              <a:rPr lang="en-US" sz="3600" dirty="0">
                <a:solidFill>
                  <a:srgbClr val="0070C0"/>
                </a:solidFill>
                <a:latin typeface="Avenir Next" panose="020B0503020202020204" pitchFamily="34" charset="0"/>
              </a:rPr>
              <a:t> “So then we pursue the things which make for peace and the building up of one another.” </a:t>
            </a:r>
          </a:p>
          <a:p>
            <a:r>
              <a:rPr lang="en-US" sz="3600" dirty="0">
                <a:solidFill>
                  <a:srgbClr val="0070C0"/>
                </a:solidFill>
                <a:latin typeface="Avenir Next" panose="020B0503020202020204" pitchFamily="34" charset="0"/>
              </a:rPr>
              <a:t>(Romans 14:19)</a:t>
            </a:r>
          </a:p>
        </p:txBody>
      </p:sp>
    </p:spTree>
    <p:extLst>
      <p:ext uri="{BB962C8B-B14F-4D97-AF65-F5344CB8AC3E}">
        <p14:creationId xmlns:p14="http://schemas.microsoft.com/office/powerpoint/2010/main" val="36932824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F2F0-219F-CE4E-B656-7F3DC9191DC6}"/>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84A30875-161D-C740-983B-9AFD522B3F2D}"/>
              </a:ext>
            </a:extLst>
          </p:cNvPr>
          <p:cNvSpPr txBox="1"/>
          <p:nvPr/>
        </p:nvSpPr>
        <p:spPr>
          <a:xfrm>
            <a:off x="-406400" y="4973303"/>
            <a:ext cx="9279467" cy="1446550"/>
          </a:xfrm>
          <a:prstGeom prst="rect">
            <a:avLst/>
          </a:prstGeom>
          <a:noFill/>
        </p:spPr>
        <p:txBody>
          <a:bodyPr wrap="square" rtlCol="0">
            <a:spAutoFit/>
          </a:bodyPr>
          <a:lstStyle/>
          <a:p>
            <a:pPr algn="r"/>
            <a:r>
              <a:rPr lang="en-US" sz="4400" dirty="0">
                <a:effectLst>
                  <a:outerShdw blurRad="50800" dist="38100" dir="2700000" algn="tl" rotWithShape="0">
                    <a:prstClr val="black">
                      <a:alpha val="40000"/>
                    </a:prstClr>
                  </a:outerShdw>
                </a:effectLst>
                <a:latin typeface="Avenir Next" panose="020B0503020202020204" pitchFamily="34" charset="0"/>
              </a:rPr>
              <a:t>THINK small ABOUT </a:t>
            </a:r>
            <a:br>
              <a:rPr lang="en-US" sz="4400" dirty="0">
                <a:effectLst>
                  <a:outerShdw blurRad="50800" dist="38100" dir="2700000" algn="tl" rotWithShape="0">
                    <a:prstClr val="black">
                      <a:alpha val="40000"/>
                    </a:prstClr>
                  </a:outerShdw>
                </a:effectLst>
                <a:latin typeface="Avenir Next" panose="020B0503020202020204" pitchFamily="34" charset="0"/>
              </a:rPr>
            </a:br>
            <a:r>
              <a:rPr lang="en-US" sz="4400" dirty="0">
                <a:effectLst>
                  <a:outerShdw blurRad="50800" dist="38100" dir="2700000" algn="tl" rotWithShape="0">
                    <a:prstClr val="black">
                      <a:alpha val="40000"/>
                    </a:prstClr>
                  </a:outerShdw>
                </a:effectLst>
                <a:latin typeface="Avenir Next" panose="020B0503020202020204" pitchFamily="34" charset="0"/>
              </a:rPr>
              <a:t>YOUR RELATIONSHIPS</a:t>
            </a:r>
          </a:p>
        </p:txBody>
      </p:sp>
      <p:sp>
        <p:nvSpPr>
          <p:cNvPr id="6" name="Cloud Callout 5">
            <a:extLst>
              <a:ext uri="{FF2B5EF4-FFF2-40B4-BE49-F238E27FC236}">
                <a16:creationId xmlns:a16="http://schemas.microsoft.com/office/drawing/2014/main" id="{1BA92259-F4DE-2E4A-B715-7F26737239D0}"/>
              </a:ext>
            </a:extLst>
          </p:cNvPr>
          <p:cNvSpPr/>
          <p:nvPr/>
        </p:nvSpPr>
        <p:spPr>
          <a:xfrm>
            <a:off x="406400" y="262757"/>
            <a:ext cx="8631382" cy="4710546"/>
          </a:xfrm>
          <a:prstGeom prst="cloudCallout">
            <a:avLst>
              <a:gd name="adj1" fmla="val 51063"/>
              <a:gd name="adj2" fmla="val 289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70C0"/>
              </a:solidFill>
              <a:effectLst>
                <a:outerShdw blurRad="50800" dist="38100" dir="2700000" algn="tl" rotWithShape="0">
                  <a:prstClr val="black">
                    <a:alpha val="40000"/>
                  </a:prstClr>
                </a:outerShdw>
              </a:effectLst>
              <a:latin typeface="Avenir Next" panose="020B0503020202020204" pitchFamily="34" charset="0"/>
            </a:endParaRPr>
          </a:p>
        </p:txBody>
      </p:sp>
      <p:sp>
        <p:nvSpPr>
          <p:cNvPr id="7" name="TextBox 6">
            <a:extLst>
              <a:ext uri="{FF2B5EF4-FFF2-40B4-BE49-F238E27FC236}">
                <a16:creationId xmlns:a16="http://schemas.microsoft.com/office/drawing/2014/main" id="{81B7D174-A26D-7547-BCBC-682C23D63658}"/>
              </a:ext>
            </a:extLst>
          </p:cNvPr>
          <p:cNvSpPr txBox="1"/>
          <p:nvPr/>
        </p:nvSpPr>
        <p:spPr>
          <a:xfrm>
            <a:off x="1482436" y="1186869"/>
            <a:ext cx="7107382" cy="2862322"/>
          </a:xfrm>
          <a:prstGeom prst="rect">
            <a:avLst/>
          </a:prstGeom>
          <a:noFill/>
        </p:spPr>
        <p:txBody>
          <a:bodyPr wrap="square" rtlCol="0">
            <a:spAutoFit/>
          </a:bodyPr>
          <a:lstStyle/>
          <a:p>
            <a:r>
              <a:rPr lang="en-US" sz="3000" dirty="0">
                <a:solidFill>
                  <a:srgbClr val="0070C0"/>
                </a:solidFill>
                <a:latin typeface="Avenir Next" panose="020B0503020202020204" pitchFamily="34" charset="0"/>
              </a:rPr>
              <a:t>“Surely I have composed and quieted my soul; Like a weaned child rests against his mother, My soul is like a weaned child within me. O Israel, hope in the Lord From this time forth and forever.” (Psalm 131:2–3) </a:t>
            </a:r>
          </a:p>
        </p:txBody>
      </p:sp>
    </p:spTree>
    <p:extLst>
      <p:ext uri="{BB962C8B-B14F-4D97-AF65-F5344CB8AC3E}">
        <p14:creationId xmlns:p14="http://schemas.microsoft.com/office/powerpoint/2010/main" val="254780606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300</Words>
  <Application>Microsoft Macintosh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2019-10-11T17:57:19Z</dcterms:created>
  <dcterms:modified xsi:type="dcterms:W3CDTF">2019-10-12T19:38:29Z</dcterms:modified>
</cp:coreProperties>
</file>