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9" r:id="rId4"/>
    <p:sldId id="258" r:id="rId5"/>
    <p:sldId id="259" r:id="rId6"/>
    <p:sldId id="260" r:id="rId7"/>
    <p:sldId id="261" r:id="rId8"/>
    <p:sldId id="268" r:id="rId9"/>
    <p:sldId id="27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69"/>
  </p:normalViewPr>
  <p:slideViewPr>
    <p:cSldViewPr snapToGrid="0" snapToObjects="1">
      <p:cViewPr varScale="1">
        <p:scale>
          <a:sx n="93" d="100"/>
          <a:sy n="93" d="100"/>
        </p:scale>
        <p:origin x="7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D14D-6006-8C43-ABAC-F2F487EAE5CE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85355-FB1F-334C-9135-649F3C3C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27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D14D-6006-8C43-ABAC-F2F487EAE5CE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85355-FB1F-334C-9135-649F3C3C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19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D14D-6006-8C43-ABAC-F2F487EAE5CE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85355-FB1F-334C-9135-649F3C3C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84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D14D-6006-8C43-ABAC-F2F487EAE5CE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85355-FB1F-334C-9135-649F3C3C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8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D14D-6006-8C43-ABAC-F2F487EAE5CE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85355-FB1F-334C-9135-649F3C3C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89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D14D-6006-8C43-ABAC-F2F487EAE5CE}" type="datetimeFigureOut">
              <a:rPr lang="en-US" smtClean="0"/>
              <a:t>10/4/19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85355-FB1F-334C-9135-649F3C3C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D14D-6006-8C43-ABAC-F2F487EAE5CE}" type="datetimeFigureOut">
              <a:rPr lang="en-US" smtClean="0"/>
              <a:t>10/4/19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85355-FB1F-334C-9135-649F3C3C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89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D14D-6006-8C43-ABAC-F2F487EAE5CE}" type="datetimeFigureOut">
              <a:rPr lang="en-US" smtClean="0"/>
              <a:t>10/4/19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85355-FB1F-334C-9135-649F3C3C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11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D14D-6006-8C43-ABAC-F2F487EAE5CE}" type="datetimeFigureOut">
              <a:rPr lang="en-US" smtClean="0"/>
              <a:t>10/4/19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85355-FB1F-334C-9135-649F3C3C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34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D14D-6006-8C43-ABAC-F2F487EAE5CE}" type="datetimeFigureOut">
              <a:rPr lang="en-US" smtClean="0"/>
              <a:t>10/4/19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85355-FB1F-334C-9135-649F3C3C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98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D14D-6006-8C43-ABAC-F2F487EAE5CE}" type="datetimeFigureOut">
              <a:rPr lang="en-US" smtClean="0"/>
              <a:t>10/4/19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85355-FB1F-334C-9135-649F3C3C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90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9D14D-6006-8C43-ABAC-F2F487EAE5CE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85355-FB1F-334C-9135-649F3C3C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880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537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erson&#10;&#10;Description automatically generated">
            <a:extLst>
              <a:ext uri="{FF2B5EF4-FFF2-40B4-BE49-F238E27FC236}">
                <a16:creationId xmlns:a16="http://schemas.microsoft.com/office/drawing/2014/main" id="{6A151DC7-F0F3-D74A-8FDC-10DFB2271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6" y="414"/>
            <a:ext cx="12192736" cy="68575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957FDE-CC76-2045-ACF7-53A4243E62C7}"/>
              </a:ext>
            </a:extLst>
          </p:cNvPr>
          <p:cNvSpPr txBox="1"/>
          <p:nvPr/>
        </p:nvSpPr>
        <p:spPr>
          <a:xfrm>
            <a:off x="0" y="3044279"/>
            <a:ext cx="70242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Ultra Light" panose="020B0203020202020204" pitchFamily="34" charset="77"/>
              </a:rPr>
              <a:t>THE </a:t>
            </a:r>
            <a:r>
              <a:rPr lang="en-US" sz="5200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Light" panose="020B0402020203020204" pitchFamily="34" charset="77"/>
              </a:rPr>
              <a:t>FAITH</a:t>
            </a:r>
            <a:r>
              <a:rPr lang="en-US" sz="5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Ultra Light" panose="020B0203020202020204" pitchFamily="34" charset="77"/>
              </a:rPr>
              <a:t> OF RAHAB</a:t>
            </a:r>
          </a:p>
        </p:txBody>
      </p:sp>
    </p:spTree>
    <p:extLst>
      <p:ext uri="{BB962C8B-B14F-4D97-AF65-F5344CB8AC3E}">
        <p14:creationId xmlns:p14="http://schemas.microsoft.com/office/powerpoint/2010/main" val="372704527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9D7437-3CBF-A342-A66B-FED2ED865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8481AA-C6CB-EB4C-B1B9-76D8E78204D0}"/>
              </a:ext>
            </a:extLst>
          </p:cNvPr>
          <p:cNvSpPr txBox="1"/>
          <p:nvPr/>
        </p:nvSpPr>
        <p:spPr>
          <a:xfrm>
            <a:off x="639366" y="1782395"/>
            <a:ext cx="85385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Trajan Pro" panose="02020502050506020301" pitchFamily="18" charset="0"/>
                <a:ea typeface="Century" charset="0"/>
                <a:cs typeface="Century" charset="0"/>
              </a:rPr>
              <a:t>Why Joshua Was Troubled</a:t>
            </a:r>
            <a:r>
              <a:rPr lang="is-IS" sz="4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Trajan Pro" panose="02020502050506020301" pitchFamily="18" charset="0"/>
                <a:ea typeface="Century" charset="0"/>
                <a:cs typeface="Century" charset="0"/>
              </a:rPr>
              <a:t>…</a:t>
            </a:r>
            <a:endParaRPr lang="en-US" sz="4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Trajan Pro" panose="02020502050506020301" pitchFamily="18" charset="0"/>
              <a:ea typeface="Century" charset="0"/>
              <a:cs typeface="Century" charset="0"/>
            </a:endParaRPr>
          </a:p>
          <a:p>
            <a:pPr marL="457200" indent="-457200">
              <a:spcBef>
                <a:spcPts val="1200"/>
              </a:spcBef>
              <a:buFont typeface="Arial" charset="0"/>
              <a:buChar char="•"/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Century" charset="0"/>
                <a:ea typeface="Century" charset="0"/>
                <a:cs typeface="Century" charset="0"/>
              </a:rPr>
              <a:t>Past experience </a:t>
            </a:r>
          </a:p>
          <a:p>
            <a:pPr marL="457200" indent="-457200">
              <a:spcBef>
                <a:spcPts val="1200"/>
              </a:spcBef>
              <a:buFont typeface="Arial" charset="0"/>
              <a:buChar char="•"/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Century" charset="0"/>
                <a:ea typeface="Century" charset="0"/>
                <a:cs typeface="Century" charset="0"/>
              </a:rPr>
              <a:t>Attitude of the people</a:t>
            </a:r>
          </a:p>
          <a:p>
            <a:pPr marL="457200" indent="-457200">
              <a:spcBef>
                <a:spcPts val="1200"/>
              </a:spcBef>
              <a:buFont typeface="Arial" charset="0"/>
              <a:buChar char="•"/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Century" charset="0"/>
                <a:ea typeface="Century" charset="0"/>
                <a:cs typeface="Century" charset="0"/>
              </a:rPr>
              <a:t>Death of Moses</a:t>
            </a:r>
          </a:p>
          <a:p>
            <a:pPr marL="457200" indent="-457200">
              <a:spcBef>
                <a:spcPts val="1200"/>
              </a:spcBef>
              <a:buFont typeface="Arial" charset="0"/>
              <a:buChar char="•"/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Century" charset="0"/>
                <a:ea typeface="Century" charset="0"/>
                <a:cs typeface="Century" charset="0"/>
              </a:rPr>
              <a:t>The first hurdle: Jericho</a:t>
            </a:r>
          </a:p>
        </p:txBody>
      </p:sp>
    </p:spTree>
    <p:extLst>
      <p:ext uri="{BB962C8B-B14F-4D97-AF65-F5344CB8AC3E}">
        <p14:creationId xmlns:p14="http://schemas.microsoft.com/office/powerpoint/2010/main" val="2710846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E70F60-55DC-7A4C-A86F-D759D1C61C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1" t="7156" r="17711" b="16697"/>
          <a:stretch/>
        </p:blipFill>
        <p:spPr>
          <a:xfrm>
            <a:off x="1579418" y="0"/>
            <a:ext cx="9144000" cy="6867496"/>
          </a:xfrm>
          <a:prstGeom prst="rect">
            <a:avLst/>
          </a:prstGeom>
        </p:spPr>
      </p:pic>
      <p:sp>
        <p:nvSpPr>
          <p:cNvPr id="2" name="5-Point Star 1">
            <a:extLst>
              <a:ext uri="{FF2B5EF4-FFF2-40B4-BE49-F238E27FC236}">
                <a16:creationId xmlns:a16="http://schemas.microsoft.com/office/drawing/2014/main" id="{67A4618F-2BC7-0243-86A6-71CAF3DEAD2B}"/>
              </a:ext>
            </a:extLst>
          </p:cNvPr>
          <p:cNvSpPr/>
          <p:nvPr/>
        </p:nvSpPr>
        <p:spPr>
          <a:xfrm>
            <a:off x="9422353" y="4993274"/>
            <a:ext cx="329515" cy="35658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xplosion 2 2">
            <a:extLst>
              <a:ext uri="{FF2B5EF4-FFF2-40B4-BE49-F238E27FC236}">
                <a16:creationId xmlns:a16="http://schemas.microsoft.com/office/drawing/2014/main" id="{6012FF8B-2032-A046-8EB9-71EE85391861}"/>
              </a:ext>
            </a:extLst>
          </p:cNvPr>
          <p:cNvSpPr/>
          <p:nvPr/>
        </p:nvSpPr>
        <p:spPr>
          <a:xfrm>
            <a:off x="6671482" y="4529138"/>
            <a:ext cx="294323" cy="343652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848C5C-5A25-A540-BF1E-84E36B7C8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63" y="2289160"/>
            <a:ext cx="4598670" cy="3832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D25ABFD-8FB8-C948-871B-A97774323C5D}"/>
              </a:ext>
            </a:extLst>
          </p:cNvPr>
          <p:cNvCxnSpPr/>
          <p:nvPr/>
        </p:nvCxnSpPr>
        <p:spPr>
          <a:xfrm flipV="1">
            <a:off x="3283527" y="2971801"/>
            <a:ext cx="187036" cy="477981"/>
          </a:xfrm>
          <a:prstGeom prst="straightConnector1">
            <a:avLst/>
          </a:prstGeom>
          <a:ln w="12700">
            <a:solidFill>
              <a:srgbClr val="FFFF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699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EE2866-CD40-2C4F-9138-950971FAC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" y="0"/>
            <a:ext cx="10278534" cy="685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95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8AD6B9-2DFE-4F4F-A756-DC5C177CE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9" y="0"/>
            <a:ext cx="101725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8358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7FE24B-E9EB-DC45-9297-E68CBAD93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5422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CC21B96B-E387-B740-BBB2-7614A1D00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39700"/>
            <a:ext cx="11696700" cy="6578600"/>
          </a:xfrm>
          <a:prstGeom prst="rect">
            <a:avLst/>
          </a:prstGeom>
        </p:spPr>
      </p:pic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BE8C4F3C-AED0-474C-B8A9-7CC9CF373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6" y="414"/>
            <a:ext cx="12192736" cy="68575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3EC171-42F2-BF4E-8054-132F2BEECEAE}"/>
              </a:ext>
            </a:extLst>
          </p:cNvPr>
          <p:cNvSpPr txBox="1"/>
          <p:nvPr/>
        </p:nvSpPr>
        <p:spPr>
          <a:xfrm>
            <a:off x="1049867" y="5825748"/>
            <a:ext cx="70242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Ultra Light" panose="020B0203020202020204" pitchFamily="34" charset="77"/>
              </a:rPr>
              <a:t>THE </a:t>
            </a:r>
            <a:r>
              <a:rPr lang="en-US" sz="5200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Light" panose="020B0402020203020204" pitchFamily="34" charset="77"/>
              </a:rPr>
              <a:t>FAITH</a:t>
            </a:r>
            <a:r>
              <a:rPr lang="en-US" sz="5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Ultra Light" panose="020B0203020202020204" pitchFamily="34" charset="77"/>
              </a:rPr>
              <a:t> OF RAHAB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76AE3A-A740-B546-BC01-D375543291EF}"/>
              </a:ext>
            </a:extLst>
          </p:cNvPr>
          <p:cNvSpPr txBox="1"/>
          <p:nvPr/>
        </p:nvSpPr>
        <p:spPr>
          <a:xfrm>
            <a:off x="495301" y="643467"/>
            <a:ext cx="116967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Ultra Light" panose="020B0203020202020204" pitchFamily="34" charset="77"/>
              </a:rPr>
              <a:t>Rahab </a:t>
            </a:r>
            <a:r>
              <a:rPr lang="en-US" sz="3600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Light" panose="020B0402020203020204" pitchFamily="34" charset="77"/>
              </a:rPr>
              <a:t>feared</a:t>
            </a: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Ultra Light" panose="020B0203020202020204" pitchFamily="34" charset="77"/>
              </a:rPr>
              <a:t> God more than anything </a:t>
            </a:r>
            <a:b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Ultra Light" panose="020B0203020202020204" pitchFamily="34" charset="77"/>
              </a:rPr>
            </a:b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Ultra Light" panose="020B0203020202020204" pitchFamily="34" charset="77"/>
              </a:rPr>
              <a:t>(Joshua 2.1-11)</a:t>
            </a:r>
          </a:p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Ultra Light" panose="020B0203020202020204" pitchFamily="34" charset="77"/>
              </a:rPr>
              <a:t>Rahab not only believed there is a God, but also that He </a:t>
            </a:r>
            <a:r>
              <a:rPr lang="en-US" sz="3600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Light" panose="020B0402020203020204" pitchFamily="34" charset="77"/>
              </a:rPr>
              <a:t>rewards</a:t>
            </a: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Ultra Light" panose="020B0203020202020204" pitchFamily="34" charset="77"/>
              </a:rPr>
              <a:t> those who seek Him (Joshua 2.12-21)</a:t>
            </a:r>
          </a:p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Ultra Light" panose="020B0203020202020204" pitchFamily="34" charset="77"/>
              </a:rPr>
              <a:t>Rahab’s faith made her a full member of God’s people and of His </a:t>
            </a:r>
            <a:r>
              <a:rPr lang="en-US" sz="3600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Light" panose="020B0402020203020204" pitchFamily="34" charset="77"/>
              </a:rPr>
              <a:t>family</a:t>
            </a: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Ultra Light" panose="020B0203020202020204" pitchFamily="34" charset="77"/>
              </a:rPr>
              <a:t> (Joshua 6.22-25)</a:t>
            </a:r>
          </a:p>
        </p:txBody>
      </p:sp>
    </p:spTree>
    <p:extLst>
      <p:ext uri="{BB962C8B-B14F-4D97-AF65-F5344CB8AC3E}">
        <p14:creationId xmlns:p14="http://schemas.microsoft.com/office/powerpoint/2010/main" val="28742858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47714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</TotalTime>
  <Words>33</Words>
  <Application>Microsoft Macintosh PowerPoint</Application>
  <PresentationFormat>Widescreen</PresentationFormat>
  <Paragraphs>10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Avenir Light</vt:lpstr>
      <vt:lpstr>Avenir Next Ultra Light</vt:lpstr>
      <vt:lpstr>Calibri</vt:lpstr>
      <vt:lpstr>Calibri Light</vt:lpstr>
      <vt:lpstr>Century</vt:lpstr>
      <vt:lpstr>Trajan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Creel</dc:creator>
  <cp:lastModifiedBy>Joshua Creel</cp:lastModifiedBy>
  <cp:revision>4</cp:revision>
  <dcterms:created xsi:type="dcterms:W3CDTF">2019-01-11T13:49:07Z</dcterms:created>
  <dcterms:modified xsi:type="dcterms:W3CDTF">2019-10-04T16:31:49Z</dcterms:modified>
</cp:coreProperties>
</file>