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9" r:id="rId3"/>
    <p:sldId id="268" r:id="rId4"/>
    <p:sldId id="267" r:id="rId5"/>
    <p:sldId id="258" r:id="rId6"/>
    <p:sldId id="270" r:id="rId7"/>
    <p:sldId id="279" r:id="rId8"/>
    <p:sldId id="280" r:id="rId9"/>
    <p:sldId id="284" r:id="rId10"/>
    <p:sldId id="283" r:id="rId11"/>
    <p:sldId id="261" r:id="rId12"/>
    <p:sldId id="262" r:id="rId13"/>
    <p:sldId id="285" r:id="rId14"/>
    <p:sldId id="26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3B2A7"/>
    <a:srgbClr val="5D555A"/>
    <a:srgbClr val="F8F6FC"/>
    <a:srgbClr val="ADF2E7"/>
    <a:srgbClr val="F9CB9A"/>
    <a:srgbClr val="EBE8C8"/>
    <a:srgbClr val="402F5A"/>
    <a:srgbClr val="E59C7C"/>
    <a:srgbClr val="5A3721"/>
    <a:srgbClr val="7E5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92" autoAdjust="0"/>
    <p:restoredTop sz="94565"/>
  </p:normalViewPr>
  <p:slideViewPr>
    <p:cSldViewPr snapToGrid="0" snapToObjects="1">
      <p:cViewPr varScale="1">
        <p:scale>
          <a:sx n="157" d="100"/>
          <a:sy n="157" d="100"/>
        </p:scale>
        <p:origin x="176" y="4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10980" y="3061982"/>
            <a:ext cx="3263317" cy="18455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10980" y="3061982"/>
            <a:ext cx="3263317" cy="18455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73416" y="1937857"/>
            <a:ext cx="4530055" cy="57884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3006" y="453006"/>
            <a:ext cx="8229600" cy="36576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3006" y="453006"/>
            <a:ext cx="8229600" cy="36576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64735" y="4320330"/>
            <a:ext cx="2424418" cy="31878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7858-4E38-C745-8826-CFA23474D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28723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E5ED-2A9B-7447-815C-DD31E98071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316014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9F-71E1-EB4F-91AE-B73F89E64D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070291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D555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3B2A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3B2A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3B2A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3B2A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3B2A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en-US" sz="22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spc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ROME</a:t>
            </a:r>
          </a:p>
        </p:txBody>
      </p:sp>
    </p:spTree>
    <p:extLst>
      <p:ext uri="{BB962C8B-B14F-4D97-AF65-F5344CB8AC3E}">
        <p14:creationId xmlns:p14="http://schemas.microsoft.com/office/powerpoint/2010/main" val="367623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28750" y="266700"/>
            <a:ext cx="6286500" cy="85725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Problems at Rome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idx="1"/>
          </p:nvPr>
        </p:nvSpPr>
        <p:spPr>
          <a:xfrm>
            <a:off x="2343150" y="1485900"/>
            <a:ext cx="6286500" cy="30861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contrary to the doctrine learned.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Discord among Jews and Gentiles.</a:t>
            </a:r>
          </a:p>
          <a:p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772" name="Object 1028"/>
          <p:cNvGraphicFramePr>
            <a:graphicFrameLocks noChangeAspect="1"/>
          </p:cNvGraphicFramePr>
          <p:nvPr/>
        </p:nvGraphicFramePr>
        <p:xfrm>
          <a:off x="1428750" y="971550"/>
          <a:ext cx="728663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rawing" r:id="rId3" imgW="313200" imgH="1512000" progId="FLW3Drawing">
                  <p:embed/>
                </p:oleObj>
              </mc:Choice>
              <mc:Fallback>
                <p:oleObj name="Drawing" r:id="rId3" imgW="313200" imgH="1512000" progId="FLW3Drawing">
                  <p:embed/>
                  <p:pic>
                    <p:nvPicPr>
                      <p:cNvPr id="32772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971550"/>
                        <a:ext cx="728663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99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71450"/>
            <a:ext cx="6286500" cy="85725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 of an Urban Church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157413" y="1200150"/>
            <a:ext cx="6038850" cy="27432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 one another 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&amp; 15)</a:t>
            </a:r>
          </a:p>
          <a:p>
            <a:pPr lvl="1" algn="l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do not tolerate the truly factious person 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(16:17,18)</a:t>
            </a:r>
          </a:p>
          <a:p>
            <a:pPr algn="l"/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Worldliness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28750" y="971550"/>
          <a:ext cx="728663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rawing" r:id="rId3" imgW="313200" imgH="1512000" progId="FLW3Drawing">
                  <p:embed/>
                </p:oleObj>
              </mc:Choice>
              <mc:Fallback>
                <p:oleObj name="Drawing" r:id="rId3" imgW="313200" imgH="1512000" progId="FLW3Drawing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971550"/>
                        <a:ext cx="728663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04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6" y="285750"/>
            <a:ext cx="6368716" cy="8572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Legacy of the Roman Church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39" y="1456823"/>
            <a:ext cx="7780381" cy="3086100"/>
          </a:xfrm>
          <a:solidFill>
            <a:srgbClr val="C3B2A7">
              <a:alpha val="35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potential for good or evil.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Prominent &amp; influential in apostasy.</a:t>
            </a:r>
          </a:p>
          <a:p>
            <a:pPr lvl="1" algn="l"/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Christian growth in Rome.</a:t>
            </a:r>
          </a:p>
          <a:p>
            <a:pPr lvl="1" algn="l"/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Bishops in Rome become prominent.</a:t>
            </a:r>
          </a:p>
          <a:p>
            <a:pPr lvl="1" algn="l"/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606 A.D. Boniface III crowned “Pope” by Empress </a:t>
            </a:r>
            <a:r>
              <a:rPr lang="en-US" alt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Phocas</a:t>
            </a:r>
            <a:r>
              <a:rPr lang="en-US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0666"/>
          <a:stretch/>
        </p:blipFill>
        <p:spPr>
          <a:xfrm>
            <a:off x="6966040" y="48126"/>
            <a:ext cx="2129834" cy="19241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3820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53963" y="2926054"/>
            <a:ext cx="4436074" cy="447337"/>
          </a:xfrm>
        </p:spPr>
        <p:txBody>
          <a:bodyPr>
            <a:noAutofit/>
          </a:bodyPr>
          <a:lstStyle/>
          <a:p>
            <a:r>
              <a:rPr lang="en-US" sz="3200" spc="300" dirty="0">
                <a:solidFill>
                  <a:schemeClr val="bg1">
                    <a:alpha val="52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Church at Rome</a:t>
            </a:r>
          </a:p>
        </p:txBody>
      </p:sp>
    </p:spTree>
    <p:extLst>
      <p:ext uri="{BB962C8B-B14F-4D97-AF65-F5344CB8AC3E}">
        <p14:creationId xmlns:p14="http://schemas.microsoft.com/office/powerpoint/2010/main" val="422468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22" y="1275460"/>
            <a:ext cx="8384995" cy="2754347"/>
          </a:xfrm>
          <a:prstGeom prst="rect">
            <a:avLst/>
          </a:prstGeom>
          <a:ln w="38100" cmpd="dbl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576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53963" y="2926054"/>
            <a:ext cx="4436074" cy="447337"/>
          </a:xfrm>
        </p:spPr>
        <p:txBody>
          <a:bodyPr>
            <a:noAutofit/>
          </a:bodyPr>
          <a:lstStyle/>
          <a:p>
            <a:r>
              <a:rPr lang="en-US" sz="3200" spc="300" dirty="0">
                <a:solidFill>
                  <a:schemeClr val="bg1">
                    <a:alpha val="52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Church at Rome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896362"/>
            <a:ext cx="7151451" cy="2862322"/>
          </a:xfrm>
          <a:prstGeom prst="rect">
            <a:avLst/>
          </a:prstGeom>
          <a:solidFill>
            <a:srgbClr val="C3B2A7">
              <a:alpha val="35000"/>
            </a:srgbClr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“Then Paul dwelt two whole years in his own rented house, and received all who came to him, </a:t>
            </a:r>
            <a:r>
              <a:rPr lang="en-US" altLang="en-US" sz="3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alt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preaching the kingdom of God and teaching the things which concern the Lord Jesus Christ with all confidence, no one forbidding him.” 		</a:t>
            </a:r>
            <a:r>
              <a:rPr lang="en-US" alt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28:30,31</a:t>
            </a:r>
            <a:endParaRPr lang="en-US" alt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5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425554" y="3069432"/>
            <a:ext cx="102394" cy="70247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558904" y="2926557"/>
            <a:ext cx="615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800" dirty="0">
                <a:solidFill>
                  <a:schemeClr val="bg1"/>
                </a:solidFill>
                <a:latin typeface="Arial" charset="0"/>
              </a:rPr>
              <a:t>Rome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50406" y="1256110"/>
            <a:ext cx="2444354" cy="3595688"/>
            <a:chOff x="3250406" y="1256110"/>
            <a:chExt cx="2444354" cy="3595688"/>
          </a:xfrm>
        </p:grpSpPr>
        <p:sp>
          <p:nvSpPr>
            <p:cNvPr id="16386" name="Freeform 2"/>
            <p:cNvSpPr>
              <a:spLocks/>
            </p:cNvSpPr>
            <p:nvPr/>
          </p:nvSpPr>
          <p:spPr bwMode="auto">
            <a:xfrm>
              <a:off x="3250406" y="1256110"/>
              <a:ext cx="2444354" cy="3164681"/>
            </a:xfrm>
            <a:custGeom>
              <a:avLst/>
              <a:gdLst>
                <a:gd name="T0" fmla="*/ 5 w 4105"/>
                <a:gd name="T1" fmla="*/ 1148 h 5316"/>
                <a:gd name="T2" fmla="*/ 21 w 4105"/>
                <a:gd name="T3" fmla="*/ 740 h 5316"/>
                <a:gd name="T4" fmla="*/ 375 w 4105"/>
                <a:gd name="T5" fmla="*/ 655 h 5316"/>
                <a:gd name="T6" fmla="*/ 506 w 4105"/>
                <a:gd name="T7" fmla="*/ 425 h 5316"/>
                <a:gd name="T8" fmla="*/ 617 w 4105"/>
                <a:gd name="T9" fmla="*/ 527 h 5316"/>
                <a:gd name="T10" fmla="*/ 883 w 4105"/>
                <a:gd name="T11" fmla="*/ 349 h 5316"/>
                <a:gd name="T12" fmla="*/ 1168 w 4105"/>
                <a:gd name="T13" fmla="*/ 448 h 5316"/>
                <a:gd name="T14" fmla="*/ 1262 w 4105"/>
                <a:gd name="T15" fmla="*/ 248 h 5316"/>
                <a:gd name="T16" fmla="*/ 1388 w 4105"/>
                <a:gd name="T17" fmla="*/ 146 h 5316"/>
                <a:gd name="T18" fmla="*/ 1869 w 4105"/>
                <a:gd name="T19" fmla="*/ 0 h 5316"/>
                <a:gd name="T20" fmla="*/ 1994 w 4105"/>
                <a:gd name="T21" fmla="*/ 218 h 5316"/>
                <a:gd name="T22" fmla="*/ 2413 w 4105"/>
                <a:gd name="T23" fmla="*/ 333 h 5316"/>
                <a:gd name="T24" fmla="*/ 2380 w 4105"/>
                <a:gd name="T25" fmla="*/ 504 h 5316"/>
                <a:gd name="T26" fmla="*/ 2387 w 4105"/>
                <a:gd name="T27" fmla="*/ 717 h 5316"/>
                <a:gd name="T28" fmla="*/ 2479 w 4105"/>
                <a:gd name="T29" fmla="*/ 892 h 5316"/>
                <a:gd name="T30" fmla="*/ 2426 w 4105"/>
                <a:gd name="T31" fmla="*/ 780 h 5316"/>
                <a:gd name="T32" fmla="*/ 1928 w 4105"/>
                <a:gd name="T33" fmla="*/ 977 h 5316"/>
                <a:gd name="T34" fmla="*/ 2001 w 4105"/>
                <a:gd name="T35" fmla="*/ 1210 h 5316"/>
                <a:gd name="T36" fmla="*/ 1944 w 4105"/>
                <a:gd name="T37" fmla="*/ 1428 h 5316"/>
                <a:gd name="T38" fmla="*/ 1997 w 4105"/>
                <a:gd name="T39" fmla="*/ 1702 h 5316"/>
                <a:gd name="T40" fmla="*/ 2580 w 4105"/>
                <a:gd name="T41" fmla="*/ 2604 h 5316"/>
                <a:gd name="T42" fmla="*/ 2784 w 4105"/>
                <a:gd name="T43" fmla="*/ 2885 h 5316"/>
                <a:gd name="T44" fmla="*/ 2964 w 4105"/>
                <a:gd name="T45" fmla="*/ 2988 h 5316"/>
                <a:gd name="T46" fmla="*/ 3292 w 4105"/>
                <a:gd name="T47" fmla="*/ 3027 h 5316"/>
                <a:gd name="T48" fmla="*/ 3196 w 4105"/>
                <a:gd name="T49" fmla="*/ 3191 h 5316"/>
                <a:gd name="T50" fmla="*/ 3910 w 4105"/>
                <a:gd name="T51" fmla="*/ 3683 h 5316"/>
                <a:gd name="T52" fmla="*/ 4055 w 4105"/>
                <a:gd name="T53" fmla="*/ 4199 h 5316"/>
                <a:gd name="T54" fmla="*/ 3910 w 4105"/>
                <a:gd name="T55" fmla="*/ 3980 h 5316"/>
                <a:gd name="T56" fmla="*/ 3584 w 4105"/>
                <a:gd name="T57" fmla="*/ 3819 h 5316"/>
                <a:gd name="T58" fmla="*/ 3455 w 4105"/>
                <a:gd name="T59" fmla="*/ 4021 h 5316"/>
                <a:gd name="T60" fmla="*/ 3609 w 4105"/>
                <a:gd name="T61" fmla="*/ 4435 h 5316"/>
                <a:gd name="T62" fmla="*/ 3462 w 4105"/>
                <a:gd name="T63" fmla="*/ 4781 h 5316"/>
                <a:gd name="T64" fmla="*/ 3341 w 4105"/>
                <a:gd name="T65" fmla="*/ 5116 h 5316"/>
                <a:gd name="T66" fmla="*/ 3147 w 4105"/>
                <a:gd name="T67" fmla="*/ 5316 h 5316"/>
                <a:gd name="T68" fmla="*/ 3203 w 4105"/>
                <a:gd name="T69" fmla="*/ 4983 h 5316"/>
                <a:gd name="T70" fmla="*/ 3318 w 4105"/>
                <a:gd name="T71" fmla="*/ 4794 h 5316"/>
                <a:gd name="T72" fmla="*/ 3069 w 4105"/>
                <a:gd name="T73" fmla="*/ 4051 h 5316"/>
                <a:gd name="T74" fmla="*/ 2902 w 4105"/>
                <a:gd name="T75" fmla="*/ 3989 h 5316"/>
                <a:gd name="T76" fmla="*/ 2675 w 4105"/>
                <a:gd name="T77" fmla="*/ 3745 h 5316"/>
                <a:gd name="T78" fmla="*/ 2574 w 4105"/>
                <a:gd name="T79" fmla="*/ 3605 h 5316"/>
                <a:gd name="T80" fmla="*/ 2210 w 4105"/>
                <a:gd name="T81" fmla="*/ 3381 h 5316"/>
                <a:gd name="T82" fmla="*/ 1852 w 4105"/>
                <a:gd name="T83" fmla="*/ 2921 h 5316"/>
                <a:gd name="T84" fmla="*/ 1705 w 4105"/>
                <a:gd name="T85" fmla="*/ 2754 h 5316"/>
                <a:gd name="T86" fmla="*/ 1549 w 4105"/>
                <a:gd name="T87" fmla="*/ 2721 h 5316"/>
                <a:gd name="T88" fmla="*/ 1335 w 4105"/>
                <a:gd name="T89" fmla="*/ 2346 h 5316"/>
                <a:gd name="T90" fmla="*/ 837 w 4105"/>
                <a:gd name="T91" fmla="*/ 1568 h 5316"/>
                <a:gd name="T92" fmla="*/ 605 w 4105"/>
                <a:gd name="T93" fmla="*/ 1612 h 5316"/>
                <a:gd name="T94" fmla="*/ 283 w 4105"/>
                <a:gd name="T95" fmla="*/ 1890 h 5316"/>
                <a:gd name="T96" fmla="*/ 277 w 4105"/>
                <a:gd name="T97" fmla="*/ 1690 h 5316"/>
                <a:gd name="T98" fmla="*/ 56 w 4105"/>
                <a:gd name="T99" fmla="*/ 1520 h 5316"/>
                <a:gd name="T100" fmla="*/ 0 w 4105"/>
                <a:gd name="T101" fmla="*/ 1246 h 5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05" h="5316">
                  <a:moveTo>
                    <a:pt x="0" y="1246"/>
                  </a:moveTo>
                  <a:lnTo>
                    <a:pt x="5" y="1148"/>
                  </a:lnTo>
                  <a:lnTo>
                    <a:pt x="109" y="1046"/>
                  </a:lnTo>
                  <a:lnTo>
                    <a:pt x="21" y="740"/>
                  </a:lnTo>
                  <a:lnTo>
                    <a:pt x="83" y="698"/>
                  </a:lnTo>
                  <a:lnTo>
                    <a:pt x="375" y="655"/>
                  </a:lnTo>
                  <a:lnTo>
                    <a:pt x="470" y="550"/>
                  </a:lnTo>
                  <a:lnTo>
                    <a:pt x="506" y="425"/>
                  </a:lnTo>
                  <a:lnTo>
                    <a:pt x="582" y="386"/>
                  </a:lnTo>
                  <a:lnTo>
                    <a:pt x="617" y="527"/>
                  </a:lnTo>
                  <a:lnTo>
                    <a:pt x="765" y="675"/>
                  </a:lnTo>
                  <a:lnTo>
                    <a:pt x="883" y="349"/>
                  </a:lnTo>
                  <a:lnTo>
                    <a:pt x="965" y="418"/>
                  </a:lnTo>
                  <a:lnTo>
                    <a:pt x="1168" y="448"/>
                  </a:lnTo>
                  <a:lnTo>
                    <a:pt x="1165" y="275"/>
                  </a:lnTo>
                  <a:lnTo>
                    <a:pt x="1262" y="248"/>
                  </a:lnTo>
                  <a:lnTo>
                    <a:pt x="1280" y="119"/>
                  </a:lnTo>
                  <a:lnTo>
                    <a:pt x="1388" y="146"/>
                  </a:lnTo>
                  <a:lnTo>
                    <a:pt x="1611" y="57"/>
                  </a:lnTo>
                  <a:lnTo>
                    <a:pt x="1869" y="0"/>
                  </a:lnTo>
                  <a:lnTo>
                    <a:pt x="1919" y="160"/>
                  </a:lnTo>
                  <a:lnTo>
                    <a:pt x="1994" y="218"/>
                  </a:lnTo>
                  <a:lnTo>
                    <a:pt x="2079" y="268"/>
                  </a:lnTo>
                  <a:lnTo>
                    <a:pt x="2413" y="333"/>
                  </a:lnTo>
                  <a:lnTo>
                    <a:pt x="2328" y="498"/>
                  </a:lnTo>
                  <a:lnTo>
                    <a:pt x="2380" y="504"/>
                  </a:lnTo>
                  <a:lnTo>
                    <a:pt x="2355" y="606"/>
                  </a:lnTo>
                  <a:lnTo>
                    <a:pt x="2387" y="717"/>
                  </a:lnTo>
                  <a:lnTo>
                    <a:pt x="2502" y="839"/>
                  </a:lnTo>
                  <a:lnTo>
                    <a:pt x="2479" y="892"/>
                  </a:lnTo>
                  <a:lnTo>
                    <a:pt x="2413" y="885"/>
                  </a:lnTo>
                  <a:lnTo>
                    <a:pt x="2426" y="780"/>
                  </a:lnTo>
                  <a:lnTo>
                    <a:pt x="2266" y="786"/>
                  </a:lnTo>
                  <a:lnTo>
                    <a:pt x="1928" y="977"/>
                  </a:lnTo>
                  <a:lnTo>
                    <a:pt x="1932" y="1141"/>
                  </a:lnTo>
                  <a:lnTo>
                    <a:pt x="2001" y="1210"/>
                  </a:lnTo>
                  <a:lnTo>
                    <a:pt x="1951" y="1299"/>
                  </a:lnTo>
                  <a:lnTo>
                    <a:pt x="1944" y="1428"/>
                  </a:lnTo>
                  <a:lnTo>
                    <a:pt x="1944" y="1566"/>
                  </a:lnTo>
                  <a:lnTo>
                    <a:pt x="1997" y="1702"/>
                  </a:lnTo>
                  <a:lnTo>
                    <a:pt x="2374" y="2012"/>
                  </a:lnTo>
                  <a:lnTo>
                    <a:pt x="2580" y="2604"/>
                  </a:lnTo>
                  <a:lnTo>
                    <a:pt x="2771" y="2823"/>
                  </a:lnTo>
                  <a:lnTo>
                    <a:pt x="2784" y="2885"/>
                  </a:lnTo>
                  <a:lnTo>
                    <a:pt x="2961" y="3053"/>
                  </a:lnTo>
                  <a:lnTo>
                    <a:pt x="2964" y="2988"/>
                  </a:lnTo>
                  <a:lnTo>
                    <a:pt x="3249" y="2961"/>
                  </a:lnTo>
                  <a:lnTo>
                    <a:pt x="3292" y="3027"/>
                  </a:lnTo>
                  <a:lnTo>
                    <a:pt x="3281" y="3096"/>
                  </a:lnTo>
                  <a:lnTo>
                    <a:pt x="3196" y="3191"/>
                  </a:lnTo>
                  <a:lnTo>
                    <a:pt x="3219" y="3266"/>
                  </a:lnTo>
                  <a:lnTo>
                    <a:pt x="3910" y="3683"/>
                  </a:lnTo>
                  <a:lnTo>
                    <a:pt x="4105" y="4049"/>
                  </a:lnTo>
                  <a:lnTo>
                    <a:pt x="4055" y="4199"/>
                  </a:lnTo>
                  <a:lnTo>
                    <a:pt x="3983" y="4146"/>
                  </a:lnTo>
                  <a:lnTo>
                    <a:pt x="3910" y="3980"/>
                  </a:lnTo>
                  <a:lnTo>
                    <a:pt x="3653" y="3798"/>
                  </a:lnTo>
                  <a:lnTo>
                    <a:pt x="3584" y="3819"/>
                  </a:lnTo>
                  <a:lnTo>
                    <a:pt x="3515" y="3920"/>
                  </a:lnTo>
                  <a:lnTo>
                    <a:pt x="3455" y="4021"/>
                  </a:lnTo>
                  <a:lnTo>
                    <a:pt x="3423" y="4261"/>
                  </a:lnTo>
                  <a:lnTo>
                    <a:pt x="3609" y="4435"/>
                  </a:lnTo>
                  <a:lnTo>
                    <a:pt x="3619" y="4686"/>
                  </a:lnTo>
                  <a:lnTo>
                    <a:pt x="3462" y="4781"/>
                  </a:lnTo>
                  <a:lnTo>
                    <a:pt x="3430" y="5057"/>
                  </a:lnTo>
                  <a:lnTo>
                    <a:pt x="3341" y="5116"/>
                  </a:lnTo>
                  <a:lnTo>
                    <a:pt x="3256" y="5316"/>
                  </a:lnTo>
                  <a:lnTo>
                    <a:pt x="3147" y="5316"/>
                  </a:lnTo>
                  <a:lnTo>
                    <a:pt x="3134" y="5155"/>
                  </a:lnTo>
                  <a:lnTo>
                    <a:pt x="3203" y="4983"/>
                  </a:lnTo>
                  <a:lnTo>
                    <a:pt x="3180" y="4891"/>
                  </a:lnTo>
                  <a:lnTo>
                    <a:pt x="3318" y="4794"/>
                  </a:lnTo>
                  <a:lnTo>
                    <a:pt x="3102" y="4051"/>
                  </a:lnTo>
                  <a:lnTo>
                    <a:pt x="3069" y="4051"/>
                  </a:lnTo>
                  <a:lnTo>
                    <a:pt x="3033" y="4127"/>
                  </a:lnTo>
                  <a:lnTo>
                    <a:pt x="2902" y="3989"/>
                  </a:lnTo>
                  <a:lnTo>
                    <a:pt x="2826" y="3733"/>
                  </a:lnTo>
                  <a:lnTo>
                    <a:pt x="2675" y="3745"/>
                  </a:lnTo>
                  <a:lnTo>
                    <a:pt x="2675" y="3660"/>
                  </a:lnTo>
                  <a:lnTo>
                    <a:pt x="2574" y="3605"/>
                  </a:lnTo>
                  <a:lnTo>
                    <a:pt x="2452" y="3388"/>
                  </a:lnTo>
                  <a:lnTo>
                    <a:pt x="2210" y="3381"/>
                  </a:lnTo>
                  <a:lnTo>
                    <a:pt x="2047" y="3218"/>
                  </a:lnTo>
                  <a:lnTo>
                    <a:pt x="1852" y="2921"/>
                  </a:lnTo>
                  <a:lnTo>
                    <a:pt x="1794" y="2915"/>
                  </a:lnTo>
                  <a:lnTo>
                    <a:pt x="1705" y="2754"/>
                  </a:lnTo>
                  <a:lnTo>
                    <a:pt x="1646" y="2698"/>
                  </a:lnTo>
                  <a:lnTo>
                    <a:pt x="1549" y="2721"/>
                  </a:lnTo>
                  <a:lnTo>
                    <a:pt x="1526" y="2604"/>
                  </a:lnTo>
                  <a:lnTo>
                    <a:pt x="1335" y="2346"/>
                  </a:lnTo>
                  <a:lnTo>
                    <a:pt x="1200" y="1805"/>
                  </a:lnTo>
                  <a:lnTo>
                    <a:pt x="837" y="1568"/>
                  </a:lnTo>
                  <a:lnTo>
                    <a:pt x="720" y="1548"/>
                  </a:lnTo>
                  <a:lnTo>
                    <a:pt x="605" y="1612"/>
                  </a:lnTo>
                  <a:lnTo>
                    <a:pt x="497" y="1835"/>
                  </a:lnTo>
                  <a:lnTo>
                    <a:pt x="283" y="1890"/>
                  </a:lnTo>
                  <a:lnTo>
                    <a:pt x="293" y="1748"/>
                  </a:lnTo>
                  <a:lnTo>
                    <a:pt x="277" y="1690"/>
                  </a:lnTo>
                  <a:lnTo>
                    <a:pt x="113" y="1667"/>
                  </a:lnTo>
                  <a:lnTo>
                    <a:pt x="56" y="1520"/>
                  </a:lnTo>
                  <a:lnTo>
                    <a:pt x="63" y="1306"/>
                  </a:lnTo>
                  <a:lnTo>
                    <a:pt x="0" y="1246"/>
                  </a:lnTo>
                  <a:close/>
                </a:path>
              </a:pathLst>
            </a:custGeom>
            <a:solidFill>
              <a:srgbClr val="1079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559969" y="3258741"/>
              <a:ext cx="1527572" cy="1593057"/>
              <a:chOff x="3559969" y="3258741"/>
              <a:chExt cx="1527572" cy="1593057"/>
            </a:xfrm>
          </p:grpSpPr>
          <p:sp>
            <p:nvSpPr>
              <p:cNvPr id="16387" name="Freeform 3"/>
              <p:cNvSpPr>
                <a:spLocks/>
              </p:cNvSpPr>
              <p:nvPr/>
            </p:nvSpPr>
            <p:spPr bwMode="auto">
              <a:xfrm>
                <a:off x="3559969" y="3258741"/>
                <a:ext cx="309563" cy="834628"/>
              </a:xfrm>
              <a:custGeom>
                <a:avLst/>
                <a:gdLst>
                  <a:gd name="T0" fmla="*/ 0 w 520"/>
                  <a:gd name="T1" fmla="*/ 368 h 1402"/>
                  <a:gd name="T2" fmla="*/ 0 w 520"/>
                  <a:gd name="T3" fmla="*/ 201 h 1402"/>
                  <a:gd name="T4" fmla="*/ 62 w 520"/>
                  <a:gd name="T5" fmla="*/ 256 h 1402"/>
                  <a:gd name="T6" fmla="*/ 113 w 520"/>
                  <a:gd name="T7" fmla="*/ 240 h 1402"/>
                  <a:gd name="T8" fmla="*/ 320 w 520"/>
                  <a:gd name="T9" fmla="*/ 0 h 1402"/>
                  <a:gd name="T10" fmla="*/ 395 w 520"/>
                  <a:gd name="T11" fmla="*/ 30 h 1402"/>
                  <a:gd name="T12" fmla="*/ 455 w 520"/>
                  <a:gd name="T13" fmla="*/ 134 h 1402"/>
                  <a:gd name="T14" fmla="*/ 520 w 520"/>
                  <a:gd name="T15" fmla="*/ 493 h 1402"/>
                  <a:gd name="T16" fmla="*/ 501 w 520"/>
                  <a:gd name="T17" fmla="*/ 1110 h 1402"/>
                  <a:gd name="T18" fmla="*/ 439 w 520"/>
                  <a:gd name="T19" fmla="*/ 1241 h 1402"/>
                  <a:gd name="T20" fmla="*/ 360 w 520"/>
                  <a:gd name="T21" fmla="*/ 1211 h 1402"/>
                  <a:gd name="T22" fmla="*/ 294 w 520"/>
                  <a:gd name="T23" fmla="*/ 1330 h 1402"/>
                  <a:gd name="T24" fmla="*/ 189 w 520"/>
                  <a:gd name="T25" fmla="*/ 1402 h 1402"/>
                  <a:gd name="T26" fmla="*/ 94 w 520"/>
                  <a:gd name="T27" fmla="*/ 1232 h 1402"/>
                  <a:gd name="T28" fmla="*/ 69 w 520"/>
                  <a:gd name="T29" fmla="*/ 1047 h 1402"/>
                  <a:gd name="T30" fmla="*/ 108 w 520"/>
                  <a:gd name="T31" fmla="*/ 804 h 1402"/>
                  <a:gd name="T32" fmla="*/ 78 w 520"/>
                  <a:gd name="T33" fmla="*/ 493 h 1402"/>
                  <a:gd name="T34" fmla="*/ 0 w 520"/>
                  <a:gd name="T35" fmla="*/ 368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0" h="1402">
                    <a:moveTo>
                      <a:pt x="0" y="368"/>
                    </a:moveTo>
                    <a:lnTo>
                      <a:pt x="0" y="201"/>
                    </a:lnTo>
                    <a:lnTo>
                      <a:pt x="62" y="256"/>
                    </a:lnTo>
                    <a:lnTo>
                      <a:pt x="113" y="240"/>
                    </a:lnTo>
                    <a:lnTo>
                      <a:pt x="320" y="0"/>
                    </a:lnTo>
                    <a:lnTo>
                      <a:pt x="395" y="30"/>
                    </a:lnTo>
                    <a:lnTo>
                      <a:pt x="455" y="134"/>
                    </a:lnTo>
                    <a:lnTo>
                      <a:pt x="520" y="493"/>
                    </a:lnTo>
                    <a:lnTo>
                      <a:pt x="501" y="1110"/>
                    </a:lnTo>
                    <a:lnTo>
                      <a:pt x="439" y="1241"/>
                    </a:lnTo>
                    <a:lnTo>
                      <a:pt x="360" y="1211"/>
                    </a:lnTo>
                    <a:lnTo>
                      <a:pt x="294" y="1330"/>
                    </a:lnTo>
                    <a:lnTo>
                      <a:pt x="189" y="1402"/>
                    </a:lnTo>
                    <a:lnTo>
                      <a:pt x="94" y="1232"/>
                    </a:lnTo>
                    <a:lnTo>
                      <a:pt x="69" y="1047"/>
                    </a:lnTo>
                    <a:lnTo>
                      <a:pt x="108" y="804"/>
                    </a:lnTo>
                    <a:lnTo>
                      <a:pt x="78" y="493"/>
                    </a:lnTo>
                    <a:lnTo>
                      <a:pt x="0" y="368"/>
                    </a:lnTo>
                    <a:close/>
                  </a:path>
                </a:pathLst>
              </a:custGeom>
              <a:solidFill>
                <a:srgbClr val="1079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388" name="Freeform 4"/>
              <p:cNvSpPr>
                <a:spLocks/>
              </p:cNvSpPr>
              <p:nvPr/>
            </p:nvSpPr>
            <p:spPr bwMode="auto">
              <a:xfrm>
                <a:off x="4448175" y="4301729"/>
                <a:ext cx="639366" cy="550069"/>
              </a:xfrm>
              <a:custGeom>
                <a:avLst/>
                <a:gdLst>
                  <a:gd name="T0" fmla="*/ 0 w 1075"/>
                  <a:gd name="T1" fmla="*/ 217 h 926"/>
                  <a:gd name="T2" fmla="*/ 23 w 1075"/>
                  <a:gd name="T3" fmla="*/ 332 h 926"/>
                  <a:gd name="T4" fmla="*/ 56 w 1075"/>
                  <a:gd name="T5" fmla="*/ 390 h 926"/>
                  <a:gd name="T6" fmla="*/ 239 w 1075"/>
                  <a:gd name="T7" fmla="*/ 466 h 926"/>
                  <a:gd name="T8" fmla="*/ 485 w 1075"/>
                  <a:gd name="T9" fmla="*/ 682 h 926"/>
                  <a:gd name="T10" fmla="*/ 636 w 1075"/>
                  <a:gd name="T11" fmla="*/ 732 h 926"/>
                  <a:gd name="T12" fmla="*/ 761 w 1075"/>
                  <a:gd name="T13" fmla="*/ 900 h 926"/>
                  <a:gd name="T14" fmla="*/ 921 w 1075"/>
                  <a:gd name="T15" fmla="*/ 926 h 926"/>
                  <a:gd name="T16" fmla="*/ 974 w 1075"/>
                  <a:gd name="T17" fmla="*/ 723 h 926"/>
                  <a:gd name="T18" fmla="*/ 915 w 1075"/>
                  <a:gd name="T19" fmla="*/ 499 h 926"/>
                  <a:gd name="T20" fmla="*/ 1075 w 1075"/>
                  <a:gd name="T21" fmla="*/ 0 h 926"/>
                  <a:gd name="T22" fmla="*/ 423 w 1075"/>
                  <a:gd name="T23" fmla="*/ 177 h 926"/>
                  <a:gd name="T24" fmla="*/ 400 w 1075"/>
                  <a:gd name="T25" fmla="*/ 115 h 926"/>
                  <a:gd name="T26" fmla="*/ 262 w 1075"/>
                  <a:gd name="T27" fmla="*/ 33 h 926"/>
                  <a:gd name="T28" fmla="*/ 127 w 1075"/>
                  <a:gd name="T29" fmla="*/ 115 h 926"/>
                  <a:gd name="T30" fmla="*/ 69 w 1075"/>
                  <a:gd name="T31" fmla="*/ 62 h 926"/>
                  <a:gd name="T32" fmla="*/ 23 w 1075"/>
                  <a:gd name="T33" fmla="*/ 104 h 926"/>
                  <a:gd name="T34" fmla="*/ 0 w 1075"/>
                  <a:gd name="T35" fmla="*/ 217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75" h="926">
                    <a:moveTo>
                      <a:pt x="0" y="217"/>
                    </a:moveTo>
                    <a:lnTo>
                      <a:pt x="23" y="332"/>
                    </a:lnTo>
                    <a:lnTo>
                      <a:pt x="56" y="390"/>
                    </a:lnTo>
                    <a:lnTo>
                      <a:pt x="239" y="466"/>
                    </a:lnTo>
                    <a:lnTo>
                      <a:pt x="485" y="682"/>
                    </a:lnTo>
                    <a:lnTo>
                      <a:pt x="636" y="732"/>
                    </a:lnTo>
                    <a:lnTo>
                      <a:pt x="761" y="900"/>
                    </a:lnTo>
                    <a:lnTo>
                      <a:pt x="921" y="926"/>
                    </a:lnTo>
                    <a:lnTo>
                      <a:pt x="974" y="723"/>
                    </a:lnTo>
                    <a:lnTo>
                      <a:pt x="915" y="499"/>
                    </a:lnTo>
                    <a:lnTo>
                      <a:pt x="1075" y="0"/>
                    </a:lnTo>
                    <a:lnTo>
                      <a:pt x="423" y="177"/>
                    </a:lnTo>
                    <a:lnTo>
                      <a:pt x="400" y="115"/>
                    </a:lnTo>
                    <a:lnTo>
                      <a:pt x="262" y="33"/>
                    </a:lnTo>
                    <a:lnTo>
                      <a:pt x="127" y="115"/>
                    </a:lnTo>
                    <a:lnTo>
                      <a:pt x="69" y="62"/>
                    </a:lnTo>
                    <a:lnTo>
                      <a:pt x="23" y="104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1079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16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08559" y="1272418"/>
            <a:ext cx="8180964" cy="2482460"/>
          </a:xfrm>
          <a:solidFill>
            <a:srgbClr val="C3B2A7">
              <a:alpha val="74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en-US" altLang="en-US" sz="4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all who are in Rome, beloved of God, called to be saints: Grace to you and peace from God our Father and the Lord Jesus Christ.”</a:t>
            </a:r>
            <a:r>
              <a:rPr lang="en-US" altLang="en-US" sz="4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altLang="en-US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-Romans 1:7</a:t>
            </a:r>
            <a:endParaRPr lang="en-US" altLang="en-US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2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926362" y="3020684"/>
            <a:ext cx="5534523" cy="1564726"/>
          </a:xfrm>
          <a:solidFill>
            <a:srgbClr val="F3E6DC">
              <a:alpha val="56000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chemeClr val="bg1">
                    <a:alpha val="54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Pentecost - Acts 2</a:t>
            </a:r>
          </a:p>
          <a:p>
            <a:pPr>
              <a:spcBef>
                <a:spcPts val="400"/>
              </a:spcBef>
            </a:pPr>
            <a:r>
              <a:rPr lang="en-US" sz="3200" dirty="0">
                <a:solidFill>
                  <a:schemeClr val="bg1">
                    <a:alpha val="54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 Catholic tradition</a:t>
            </a:r>
          </a:p>
          <a:p>
            <a:pPr>
              <a:spcBef>
                <a:spcPts val="400"/>
              </a:spcBef>
            </a:pPr>
            <a:r>
              <a:rPr lang="en-US" sz="3200" dirty="0">
                <a:solidFill>
                  <a:schemeClr val="bg1">
                    <a:alpha val="54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Peter start the church?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8648" y="1937857"/>
            <a:ext cx="7256207" cy="57884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the Church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71450"/>
            <a:ext cx="6286500" cy="85725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Virtues of the Church at Rome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343150" y="1181102"/>
            <a:ext cx="5314950" cy="6858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Faith.</a:t>
            </a:r>
          </a:p>
          <a:p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54822"/>
              </p:ext>
            </p:extLst>
          </p:nvPr>
        </p:nvGraphicFramePr>
        <p:xfrm>
          <a:off x="1519238" y="1028700"/>
          <a:ext cx="728663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rawing" r:id="rId3" imgW="313200" imgH="1512000" progId="FLW3Drawing">
                  <p:embed/>
                </p:oleObj>
              </mc:Choice>
              <mc:Fallback>
                <p:oleObj name="Drawing" r:id="rId3" imgW="313200" imgH="1512000" progId="FLW3Drawing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1028700"/>
                        <a:ext cx="728663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46898" y="1745584"/>
            <a:ext cx="611505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79FF"/>
                </a:solidFill>
              </a14:hiddenFill>
            </a:ext>
            <a:ext uri="{91240B29-F687-4F45-9708-019B960494DF}">
              <a14:hiddenLine xmlns:a14="http://schemas.microsoft.com/office/drawing/2010/main" w="158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“First, I thank my God through Jesus Christ for you all, that your faith is spoken of throughout the whole world.” – 1:8</a:t>
            </a:r>
          </a:p>
          <a:p>
            <a:pPr algn="l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your obedience has become known to all.” – 16:19</a:t>
            </a:r>
          </a:p>
        </p:txBody>
      </p:sp>
    </p:spTree>
    <p:extLst>
      <p:ext uri="{BB962C8B-B14F-4D97-AF65-F5344CB8AC3E}">
        <p14:creationId xmlns:p14="http://schemas.microsoft.com/office/powerpoint/2010/main" val="381027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3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314BE-CA99-3E42-B779-DFFE922EC1D9}"/>
              </a:ext>
            </a:extLst>
          </p:cNvPr>
          <p:cNvSpPr txBox="1"/>
          <p:nvPr/>
        </p:nvSpPr>
        <p:spPr>
          <a:xfrm>
            <a:off x="1332824" y="1285102"/>
            <a:ext cx="6488216" cy="2246769"/>
          </a:xfrm>
          <a:prstGeom prst="rect">
            <a:avLst/>
          </a:prstGeom>
          <a:solidFill>
            <a:srgbClr val="C3B2A7">
              <a:alpha val="35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myself am satisfied about you, my brothers, that you yourselves are full of goodness, filled with all knowledge and able to instruct one another.”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- Romans 15:14</a:t>
            </a:r>
          </a:p>
        </p:txBody>
      </p:sp>
    </p:spTree>
    <p:extLst>
      <p:ext uri="{BB962C8B-B14F-4D97-AF65-F5344CB8AC3E}">
        <p14:creationId xmlns:p14="http://schemas.microsoft.com/office/powerpoint/2010/main" val="243944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66700"/>
            <a:ext cx="6286500" cy="85725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Problems at Rome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343150" y="1485900"/>
            <a:ext cx="5810250" cy="97155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contrary to the doctrine learned.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428750" y="971550"/>
          <a:ext cx="728663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rawing" r:id="rId3" imgW="313200" imgH="1512000" progId="FLW3Drawing">
                  <p:embed/>
                </p:oleObj>
              </mc:Choice>
              <mc:Fallback>
                <p:oleObj name="Drawing" r:id="rId3" imgW="313200" imgH="1512000" progId="FLW3Drawing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971550"/>
                        <a:ext cx="728663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21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838200" y="770367"/>
            <a:ext cx="7467600" cy="3323987"/>
          </a:xfrm>
          <a:prstGeom prst="rect">
            <a:avLst/>
          </a:prstGeom>
          <a:solidFill>
            <a:srgbClr val="C3B2A7">
              <a:alpha val="35000"/>
            </a:srgbClr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I urge you, brethren, note those who cause divisions and offenses, contrary to the doctrine which you learned, and avoid them. </a:t>
            </a:r>
            <a:r>
              <a:rPr lang="en-US" alt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those who are such do not serve our Lord Jesus Christ, but their own belly, and by smooth words and flattering speech deceive the hearts of the simple.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-Romans 16:17,18</a:t>
            </a:r>
          </a:p>
        </p:txBody>
      </p:sp>
    </p:spTree>
    <p:extLst>
      <p:ext uri="{BB962C8B-B14F-4D97-AF65-F5344CB8AC3E}">
        <p14:creationId xmlns:p14="http://schemas.microsoft.com/office/powerpoint/2010/main" val="73671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8357</TotalTime>
  <Words>372</Words>
  <Application>Microsoft Macintosh PowerPoint</Application>
  <PresentationFormat>On-screen Show (16:9)</PresentationFormat>
  <Paragraphs>35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Default</vt:lpstr>
      <vt:lpstr>Drawing</vt:lpstr>
      <vt:lpstr>ROME</vt:lpstr>
      <vt:lpstr>PowerPoint Presentation</vt:lpstr>
      <vt:lpstr>PowerPoint Presentation</vt:lpstr>
      <vt:lpstr>“To all who are in Rome, beloved of God, called to be saints: Grace to you and peace from God our Father and the Lord Jesus Christ.”        -Romans 1:7</vt:lpstr>
      <vt:lpstr>Origin of the Church</vt:lpstr>
      <vt:lpstr>Virtues of the Church at Rome</vt:lpstr>
      <vt:lpstr>PowerPoint Presentation</vt:lpstr>
      <vt:lpstr>Some Problems at Rome</vt:lpstr>
      <vt:lpstr>PowerPoint Presentation</vt:lpstr>
      <vt:lpstr>Some Problems at Rome</vt:lpstr>
      <vt:lpstr>Challenge of an Urban Church</vt:lpstr>
      <vt:lpstr>Legacy of the Roman Church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Steve Patton</cp:lastModifiedBy>
  <cp:revision>48</cp:revision>
  <cp:lastPrinted>2019-12-06T16:23:26Z</cp:lastPrinted>
  <dcterms:created xsi:type="dcterms:W3CDTF">2014-03-26T14:03:34Z</dcterms:created>
  <dcterms:modified xsi:type="dcterms:W3CDTF">2019-12-08T12:52:49Z</dcterms:modified>
</cp:coreProperties>
</file>