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68" r:id="rId2"/>
    <p:sldId id="257" r:id="rId3"/>
    <p:sldId id="275" r:id="rId4"/>
    <p:sldId id="271" r:id="rId5"/>
    <p:sldId id="272" r:id="rId6"/>
    <p:sldId id="273" r:id="rId7"/>
    <p:sldId id="274" r:id="rId8"/>
    <p:sldId id="276" r:id="rId9"/>
    <p:sldId id="277" r:id="rId10"/>
    <p:sldId id="269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ervo Medium" pitchFamily="2" charset="77"/>
      <p:regular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C6E"/>
    <a:srgbClr val="FAB668"/>
    <a:srgbClr val="F8B8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9"/>
  </p:normalViewPr>
  <p:slideViewPr>
    <p:cSldViewPr snapToGrid="0" snapToObjects="1">
      <p:cViewPr varScale="1">
        <p:scale>
          <a:sx n="87" d="100"/>
          <a:sy n="87" d="100"/>
        </p:scale>
        <p:origin x="10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CADD-D8B0-324C-8958-44F414E09853}" type="datetimeFigureOut">
              <a:rPr lang="en-US" smtClean="0"/>
              <a:t>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73E9-430A-2240-AE9C-883B97F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33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CADD-D8B0-324C-8958-44F414E09853}" type="datetimeFigureOut">
              <a:rPr lang="en-US" smtClean="0"/>
              <a:t>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73E9-430A-2240-AE9C-883B97F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2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CADD-D8B0-324C-8958-44F414E09853}" type="datetimeFigureOut">
              <a:rPr lang="en-US" smtClean="0"/>
              <a:t>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73E9-430A-2240-AE9C-883B97F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88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CADD-D8B0-324C-8958-44F414E09853}" type="datetimeFigureOut">
              <a:rPr lang="en-US" smtClean="0"/>
              <a:t>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73E9-430A-2240-AE9C-883B97F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86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CADD-D8B0-324C-8958-44F414E09853}" type="datetimeFigureOut">
              <a:rPr lang="en-US" smtClean="0"/>
              <a:t>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73E9-430A-2240-AE9C-883B97F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8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CADD-D8B0-324C-8958-44F414E09853}" type="datetimeFigureOut">
              <a:rPr lang="en-US" smtClean="0"/>
              <a:t>2/15/20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73E9-430A-2240-AE9C-883B97F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31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CADD-D8B0-324C-8958-44F414E09853}" type="datetimeFigureOut">
              <a:rPr lang="en-US" smtClean="0"/>
              <a:t>2/15/20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73E9-430A-2240-AE9C-883B97F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8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CADD-D8B0-324C-8958-44F414E09853}" type="datetimeFigureOut">
              <a:rPr lang="en-US" smtClean="0"/>
              <a:t>2/15/20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73E9-430A-2240-AE9C-883B97F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4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CADD-D8B0-324C-8958-44F414E09853}" type="datetimeFigureOut">
              <a:rPr lang="en-US" smtClean="0"/>
              <a:t>2/15/20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73E9-430A-2240-AE9C-883B97F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34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CADD-D8B0-324C-8958-44F414E09853}" type="datetimeFigureOut">
              <a:rPr lang="en-US" smtClean="0"/>
              <a:t>2/15/20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73E9-430A-2240-AE9C-883B97F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9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DCADD-D8B0-324C-8958-44F414E09853}" type="datetimeFigureOut">
              <a:rPr lang="en-US" smtClean="0"/>
              <a:t>2/15/20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E73E9-430A-2240-AE9C-883B97F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90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DCADD-D8B0-324C-8958-44F414E09853}" type="datetimeFigureOut">
              <a:rPr lang="en-US" smtClean="0"/>
              <a:t>2/15/20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E73E9-430A-2240-AE9C-883B97F7B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312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08852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142815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D585AF5C-C9CC-D746-92CC-24270F286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5DA71C-186D-6B48-AF9D-BC006F4A6D1C}"/>
              </a:ext>
            </a:extLst>
          </p:cNvPr>
          <p:cNvSpPr txBox="1"/>
          <p:nvPr/>
        </p:nvSpPr>
        <p:spPr>
          <a:xfrm>
            <a:off x="6469625" y="1628507"/>
            <a:ext cx="572237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8B86A"/>
                </a:solidFill>
                <a:latin typeface="Cervo Medium" pitchFamily="2" charset="77"/>
              </a:rPr>
              <a:t>“Where there is no vision, the people are unrestrained, But happy is he who keeps the law.” </a:t>
            </a:r>
          </a:p>
          <a:p>
            <a:pPr algn="r"/>
            <a:r>
              <a:rPr lang="en-US" sz="3600" dirty="0">
                <a:solidFill>
                  <a:srgbClr val="F8B86A"/>
                </a:solidFill>
                <a:latin typeface="Cervo Medium" pitchFamily="2" charset="77"/>
              </a:rPr>
              <a:t>(Proverbs 29:18, NASB95) </a:t>
            </a:r>
          </a:p>
        </p:txBody>
      </p:sp>
    </p:spTree>
    <p:extLst>
      <p:ext uri="{BB962C8B-B14F-4D97-AF65-F5344CB8AC3E}">
        <p14:creationId xmlns:p14="http://schemas.microsoft.com/office/powerpoint/2010/main" val="1796495278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D585AF5C-C9CC-D746-92CC-24270F286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5DA71C-186D-6B48-AF9D-BC006F4A6D1C}"/>
              </a:ext>
            </a:extLst>
          </p:cNvPr>
          <p:cNvSpPr txBox="1"/>
          <p:nvPr/>
        </p:nvSpPr>
        <p:spPr>
          <a:xfrm>
            <a:off x="6469625" y="2459504"/>
            <a:ext cx="5722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8B86A"/>
                </a:solidFill>
                <a:latin typeface="Cervo Medium" pitchFamily="2" charset="77"/>
              </a:rPr>
              <a:t>God’s Vision For A Relevant Church</a:t>
            </a:r>
          </a:p>
        </p:txBody>
      </p:sp>
    </p:spTree>
    <p:extLst>
      <p:ext uri="{BB962C8B-B14F-4D97-AF65-F5344CB8AC3E}">
        <p14:creationId xmlns:p14="http://schemas.microsoft.com/office/powerpoint/2010/main" val="29624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8316AE3-9A3E-A94B-A849-3FAF4D310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" y="414"/>
            <a:ext cx="12192736" cy="68575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2BDE1C-D099-554C-B0A4-A4349CF61A31}"/>
              </a:ext>
            </a:extLst>
          </p:cNvPr>
          <p:cNvSpPr txBox="1"/>
          <p:nvPr/>
        </p:nvSpPr>
        <p:spPr>
          <a:xfrm>
            <a:off x="535490" y="176981"/>
            <a:ext cx="111202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ervo Medium" pitchFamily="2" charset="77"/>
              </a:rPr>
              <a:t>51% of Americans said that church is “not too” or “not at all” important.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ervo Medium" pitchFamily="2" charset="77"/>
              </a:rPr>
              <a:t>Only 20% of Millennials (age 30 and under) believe church attendance is important.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ervo Medium" pitchFamily="2" charset="77"/>
              </a:rPr>
              <a:t>35% of Millennials take an anti-church stance.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>
                <a:latin typeface="Cervo Medium" pitchFamily="2" charset="77"/>
              </a:rPr>
              <a:t>Only 36% of Americans regularly attend church, down from 43% in 2004.</a:t>
            </a:r>
          </a:p>
        </p:txBody>
      </p:sp>
    </p:spTree>
    <p:extLst>
      <p:ext uri="{BB962C8B-B14F-4D97-AF65-F5344CB8AC3E}">
        <p14:creationId xmlns:p14="http://schemas.microsoft.com/office/powerpoint/2010/main" val="3719486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8316AE3-9A3E-A94B-A849-3FAF4D310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" y="414"/>
            <a:ext cx="12192736" cy="68575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2BDE1C-D099-554C-B0A4-A4349CF61A31}"/>
              </a:ext>
            </a:extLst>
          </p:cNvPr>
          <p:cNvSpPr txBox="1"/>
          <p:nvPr/>
        </p:nvSpPr>
        <p:spPr>
          <a:xfrm>
            <a:off x="535490" y="1194620"/>
            <a:ext cx="111202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rvo Medium" pitchFamily="2" charset="77"/>
              </a:rPr>
              <a:t>“What, if anything, helps Americans grow in their faith? When </a:t>
            </a:r>
            <a:r>
              <a:rPr lang="en-US" sz="4000" dirty="0" err="1">
                <a:latin typeface="Cervo Medium" pitchFamily="2" charset="77"/>
              </a:rPr>
              <a:t>Barna</a:t>
            </a:r>
            <a:r>
              <a:rPr lang="en-US" sz="4000" dirty="0">
                <a:latin typeface="Cervo Medium" pitchFamily="2" charset="77"/>
              </a:rPr>
              <a:t> Group asked, people offered a variety of answers—prayer, family or friends, reading the Bible, having children—but church did not even crack the top-10 list.” </a:t>
            </a:r>
          </a:p>
        </p:txBody>
      </p:sp>
    </p:spTree>
    <p:extLst>
      <p:ext uri="{BB962C8B-B14F-4D97-AF65-F5344CB8AC3E}">
        <p14:creationId xmlns:p14="http://schemas.microsoft.com/office/powerpoint/2010/main" val="328332053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8316AE3-9A3E-A94B-A849-3FAF4D310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6" y="414"/>
            <a:ext cx="12192736" cy="68575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2BDE1C-D099-554C-B0A4-A4349CF61A31}"/>
              </a:ext>
            </a:extLst>
          </p:cNvPr>
          <p:cNvSpPr txBox="1"/>
          <p:nvPr/>
        </p:nvSpPr>
        <p:spPr>
          <a:xfrm>
            <a:off x="1157196" y="766916"/>
            <a:ext cx="98768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>
                <a:latin typeface="Cervo Medium" pitchFamily="2" charset="77"/>
              </a:rPr>
              <a:t>The church is irrelevant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latin typeface="Cervo Medium" pitchFamily="2" charset="77"/>
              </a:rPr>
              <a:t>People aren’t finding community in the church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latin typeface="Cervo Medium" pitchFamily="2" charset="77"/>
              </a:rPr>
              <a:t>God is missing in the church (i.e. spiritual experience)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latin typeface="Cervo Medium" pitchFamily="2" charset="77"/>
              </a:rPr>
              <a:t>Legitimate doubt is prohibited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>
                <a:latin typeface="Cervo Medium" pitchFamily="2" charset="77"/>
              </a:rPr>
              <a:t>People don’t learn about God  </a:t>
            </a:r>
          </a:p>
        </p:txBody>
      </p:sp>
    </p:spTree>
    <p:extLst>
      <p:ext uri="{BB962C8B-B14F-4D97-AF65-F5344CB8AC3E}">
        <p14:creationId xmlns:p14="http://schemas.microsoft.com/office/powerpoint/2010/main" val="275291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ireworks&#10;&#10;Description automatically generated">
            <a:extLst>
              <a:ext uri="{FF2B5EF4-FFF2-40B4-BE49-F238E27FC236}">
                <a16:creationId xmlns:a16="http://schemas.microsoft.com/office/drawing/2014/main" id="{E1695CD1-ECD8-8E4D-9E79-A39DF9E0C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A800C6A-5759-DB45-BBB4-467E913CE939}"/>
              </a:ext>
            </a:extLst>
          </p:cNvPr>
          <p:cNvSpPr txBox="1"/>
          <p:nvPr/>
        </p:nvSpPr>
        <p:spPr>
          <a:xfrm>
            <a:off x="0" y="240804"/>
            <a:ext cx="588460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System Font Regular"/>
              <a:buChar char="-"/>
            </a:pPr>
            <a:r>
              <a:rPr lang="en-US" sz="3200" dirty="0">
                <a:solidFill>
                  <a:srgbClr val="FABC6E"/>
                </a:solidFill>
              </a:rPr>
              <a:t>The church cannot be irrelevant (1.3-2.10)</a:t>
            </a:r>
          </a:p>
          <a:p>
            <a:pPr marL="457200" indent="-457200">
              <a:spcAft>
                <a:spcPts val="1200"/>
              </a:spcAft>
              <a:buFont typeface="System Font Regular"/>
              <a:buChar char="-"/>
            </a:pPr>
            <a:r>
              <a:rPr lang="en-US" sz="3200" dirty="0">
                <a:solidFill>
                  <a:srgbClr val="FABC6E"/>
                </a:solidFill>
              </a:rPr>
              <a:t>The church is where community is found (2.11-3.13) </a:t>
            </a:r>
          </a:p>
          <a:p>
            <a:pPr marL="457200" indent="-457200">
              <a:spcAft>
                <a:spcPts val="1200"/>
              </a:spcAft>
              <a:buFont typeface="System Font Regular"/>
              <a:buChar char="-"/>
            </a:pPr>
            <a:r>
              <a:rPr lang="en-US" sz="3200" dirty="0">
                <a:solidFill>
                  <a:srgbClr val="FABC6E"/>
                </a:solidFill>
              </a:rPr>
              <a:t>God cannot be missing from the church (3.14-21; 4.12-13, 22-24)</a:t>
            </a:r>
          </a:p>
          <a:p>
            <a:pPr marL="457200" indent="-457200">
              <a:spcAft>
                <a:spcPts val="1200"/>
              </a:spcAft>
              <a:buFont typeface="System Font Regular"/>
              <a:buChar char="-"/>
            </a:pPr>
            <a:r>
              <a:rPr lang="en-US" sz="3200" dirty="0">
                <a:solidFill>
                  <a:srgbClr val="FABC6E"/>
                </a:solidFill>
              </a:rPr>
              <a:t>The church is where doubts are answered (4.14-16)</a:t>
            </a:r>
          </a:p>
          <a:p>
            <a:pPr marL="457200" indent="-457200">
              <a:spcAft>
                <a:spcPts val="1200"/>
              </a:spcAft>
              <a:buFont typeface="System Font Regular"/>
              <a:buChar char="-"/>
            </a:pPr>
            <a:r>
              <a:rPr lang="en-US" sz="3200" dirty="0">
                <a:solidFill>
                  <a:srgbClr val="FABC6E"/>
                </a:solidFill>
              </a:rPr>
              <a:t>The church is where knowledge of God is both learned and experienced (1.3; 4.1; 5.1)</a:t>
            </a:r>
          </a:p>
        </p:txBody>
      </p:sp>
    </p:spTree>
    <p:extLst>
      <p:ext uri="{BB962C8B-B14F-4D97-AF65-F5344CB8AC3E}">
        <p14:creationId xmlns:p14="http://schemas.microsoft.com/office/powerpoint/2010/main" val="16904576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D585AF5C-C9CC-D746-92CC-24270F286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5DA71C-186D-6B48-AF9D-BC006F4A6D1C}"/>
              </a:ext>
            </a:extLst>
          </p:cNvPr>
          <p:cNvSpPr txBox="1"/>
          <p:nvPr/>
        </p:nvSpPr>
        <p:spPr>
          <a:xfrm>
            <a:off x="6469625" y="2459504"/>
            <a:ext cx="57223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8B86A"/>
                </a:solidFill>
                <a:latin typeface="Cervo Medium" pitchFamily="2" charset="77"/>
              </a:rPr>
              <a:t>God’s Vision For A Relevant Church</a:t>
            </a:r>
          </a:p>
        </p:txBody>
      </p:sp>
    </p:spTree>
    <p:extLst>
      <p:ext uri="{BB962C8B-B14F-4D97-AF65-F5344CB8AC3E}">
        <p14:creationId xmlns:p14="http://schemas.microsoft.com/office/powerpoint/2010/main" val="59029873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D585AF5C-C9CC-D746-92CC-24270F286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65DA71C-186D-6B48-AF9D-BC006F4A6D1C}"/>
              </a:ext>
            </a:extLst>
          </p:cNvPr>
          <p:cNvSpPr txBox="1"/>
          <p:nvPr/>
        </p:nvSpPr>
        <p:spPr>
          <a:xfrm>
            <a:off x="6469625" y="1575954"/>
            <a:ext cx="57223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8B86A"/>
                </a:solidFill>
                <a:latin typeface="Cervo Medium" pitchFamily="2" charset="77"/>
              </a:rPr>
              <a:t>“to Him be the glory in the church and in Christ Jesus to all generations forever and ever.”</a:t>
            </a:r>
          </a:p>
          <a:p>
            <a:pPr algn="r"/>
            <a:r>
              <a:rPr lang="en-US" sz="4400" dirty="0">
                <a:solidFill>
                  <a:srgbClr val="F8B86A"/>
                </a:solidFill>
                <a:latin typeface="Cervo Medium" pitchFamily="2" charset="77"/>
              </a:rPr>
              <a:t>- Ephesians 3.21 </a:t>
            </a:r>
          </a:p>
        </p:txBody>
      </p:sp>
    </p:spTree>
    <p:extLst>
      <p:ext uri="{BB962C8B-B14F-4D97-AF65-F5344CB8AC3E}">
        <p14:creationId xmlns:p14="http://schemas.microsoft.com/office/powerpoint/2010/main" val="81358132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267</Words>
  <Application>Microsoft Macintosh PowerPoint</Application>
  <PresentationFormat>Widescreen</PresentationFormat>
  <Paragraphs>21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Cervo Medium</vt:lpstr>
      <vt:lpstr>Calibri</vt:lpstr>
      <vt:lpstr>System Font Regular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Jared Barr</dc:creator>
  <cp:lastModifiedBy>Joshua Creel</cp:lastModifiedBy>
  <cp:revision>10</cp:revision>
  <dcterms:created xsi:type="dcterms:W3CDTF">2020-01-03T22:04:10Z</dcterms:created>
  <dcterms:modified xsi:type="dcterms:W3CDTF">2020-02-16T02:25:45Z</dcterms:modified>
</cp:coreProperties>
</file>