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Hebrews 1</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927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325" y="287338"/>
            <a:ext cx="7543800" cy="931862"/>
          </a:xfrm>
        </p:spPr>
        <p:txBody>
          <a:bodyPr/>
          <a:lstStyle/>
          <a:p>
            <a:pPr algn="ctr" eaLnBrk="1" hangingPunct="1">
              <a:defRPr/>
            </a:pPr>
            <a:r>
              <a:rPr lang="en-US" dirty="0" smtClean="0">
                <a:solidFill>
                  <a:schemeClr val="tx1"/>
                </a:solidFill>
              </a:rPr>
              <a:t>Jesus is Superior to the Angels</a:t>
            </a:r>
            <a:endParaRPr lang="en-US" dirty="0">
              <a:solidFill>
                <a:schemeClr val="tx1"/>
              </a:solidFill>
            </a:endParaRPr>
          </a:p>
        </p:txBody>
      </p:sp>
      <p:sp>
        <p:nvSpPr>
          <p:cNvPr id="21507" name="Content Placeholder 2"/>
          <p:cNvSpPr>
            <a:spLocks noGrp="1"/>
          </p:cNvSpPr>
          <p:nvPr>
            <p:ph idx="1"/>
          </p:nvPr>
        </p:nvSpPr>
        <p:spPr>
          <a:xfrm>
            <a:off x="1676400" y="1981200"/>
            <a:ext cx="8991600" cy="4419600"/>
          </a:xfrm>
        </p:spPr>
        <p:txBody>
          <a:bodyPr>
            <a:normAutofit/>
          </a:bodyPr>
          <a:lstStyle/>
          <a:p>
            <a:pPr eaLnBrk="1" hangingPunct="1"/>
            <a:r>
              <a:rPr lang="en-US" altLang="en-US" sz="3200" b="1" dirty="0">
                <a:solidFill>
                  <a:schemeClr val="tx1"/>
                </a:solidFill>
              </a:rPr>
              <a:t>Deuteronomy 33:2 (LXX) </a:t>
            </a:r>
            <a:r>
              <a:rPr lang="en-US" altLang="en-US" sz="3200" dirty="0">
                <a:solidFill>
                  <a:schemeClr val="tx1"/>
                </a:solidFill>
              </a:rPr>
              <a:t>The Lord came from Sinai, and dawned over them from </a:t>
            </a:r>
            <a:r>
              <a:rPr lang="en-US" altLang="en-US" sz="3200" dirty="0" err="1">
                <a:solidFill>
                  <a:schemeClr val="tx1"/>
                </a:solidFill>
              </a:rPr>
              <a:t>Seir</a:t>
            </a:r>
            <a:r>
              <a:rPr lang="en-US" altLang="en-US" sz="3200" dirty="0">
                <a:solidFill>
                  <a:schemeClr val="tx1"/>
                </a:solidFill>
              </a:rPr>
              <a:t>; he shone forth from Mt </a:t>
            </a:r>
            <a:r>
              <a:rPr lang="en-US" altLang="en-US" sz="3200" dirty="0" err="1">
                <a:solidFill>
                  <a:schemeClr val="tx1"/>
                </a:solidFill>
              </a:rPr>
              <a:t>Paran</a:t>
            </a:r>
            <a:r>
              <a:rPr lang="en-US" altLang="en-US" sz="3200" dirty="0">
                <a:solidFill>
                  <a:schemeClr val="tx1"/>
                </a:solidFill>
              </a:rPr>
              <a:t>, with a myriad of his holy ones, from his right hand </a:t>
            </a:r>
            <a:r>
              <a:rPr lang="en-US" altLang="en-US" sz="3200" u="sng" dirty="0">
                <a:solidFill>
                  <a:schemeClr val="tx1"/>
                </a:solidFill>
              </a:rPr>
              <a:t>angels</a:t>
            </a:r>
            <a:r>
              <a:rPr lang="en-US" altLang="en-US" sz="3200" dirty="0">
                <a:solidFill>
                  <a:schemeClr val="tx1"/>
                </a:solidFill>
              </a:rPr>
              <a:t> (were) with him.</a:t>
            </a:r>
            <a:endParaRPr lang="en-US" altLang="en-US" sz="4000" dirty="0">
              <a:solidFill>
                <a:schemeClr val="tx1"/>
              </a:solidFill>
            </a:endParaRPr>
          </a:p>
        </p:txBody>
      </p:sp>
    </p:spTree>
    <p:extLst>
      <p:ext uri="{BB962C8B-B14F-4D97-AF65-F5344CB8AC3E}">
        <p14:creationId xmlns:p14="http://schemas.microsoft.com/office/powerpoint/2010/main" val="2922183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325" y="287338"/>
            <a:ext cx="7543800" cy="931862"/>
          </a:xfrm>
        </p:spPr>
        <p:txBody>
          <a:bodyPr/>
          <a:lstStyle/>
          <a:p>
            <a:pPr algn="ctr" eaLnBrk="1" hangingPunct="1">
              <a:defRPr/>
            </a:pPr>
            <a:r>
              <a:rPr lang="en-US" dirty="0" smtClean="0">
                <a:solidFill>
                  <a:schemeClr val="tx1"/>
                </a:solidFill>
              </a:rPr>
              <a:t>Jesus is Superior to the Angels</a:t>
            </a:r>
            <a:endParaRPr lang="en-US" dirty="0">
              <a:solidFill>
                <a:schemeClr val="tx1"/>
              </a:solidFill>
            </a:endParaRPr>
          </a:p>
        </p:txBody>
      </p:sp>
      <p:sp>
        <p:nvSpPr>
          <p:cNvPr id="21507" name="Content Placeholder 2"/>
          <p:cNvSpPr>
            <a:spLocks noGrp="1"/>
          </p:cNvSpPr>
          <p:nvPr>
            <p:ph idx="1"/>
          </p:nvPr>
        </p:nvSpPr>
        <p:spPr>
          <a:xfrm>
            <a:off x="1676400" y="1981200"/>
            <a:ext cx="8991600" cy="4419600"/>
          </a:xfrm>
        </p:spPr>
        <p:txBody>
          <a:bodyPr>
            <a:normAutofit/>
          </a:bodyPr>
          <a:lstStyle/>
          <a:p>
            <a:r>
              <a:rPr lang="en-US" sz="3600" b="1" dirty="0" smtClean="0">
                <a:solidFill>
                  <a:schemeClr val="tx1"/>
                </a:solidFill>
              </a:rPr>
              <a:t>Acts 7:53 </a:t>
            </a:r>
            <a:r>
              <a:rPr lang="en-US" sz="3600" dirty="0" smtClean="0">
                <a:solidFill>
                  <a:schemeClr val="tx1"/>
                </a:solidFill>
              </a:rPr>
              <a:t>You </a:t>
            </a:r>
            <a:r>
              <a:rPr lang="en-US" sz="3600" dirty="0">
                <a:solidFill>
                  <a:schemeClr val="tx1"/>
                </a:solidFill>
              </a:rPr>
              <a:t>are the ones that received the </a:t>
            </a:r>
            <a:r>
              <a:rPr lang="en-US" sz="3600" u="sng" dirty="0">
                <a:solidFill>
                  <a:schemeClr val="tx1"/>
                </a:solidFill>
              </a:rPr>
              <a:t>law as ordained by angels</a:t>
            </a:r>
            <a:r>
              <a:rPr lang="en-US" sz="3600" dirty="0">
                <a:solidFill>
                  <a:schemeClr val="tx1"/>
                </a:solidFill>
              </a:rPr>
              <a:t>, and yet you have not kept it</a:t>
            </a:r>
            <a:r>
              <a:rPr lang="en-US" sz="3600" dirty="0" smtClean="0">
                <a:solidFill>
                  <a:schemeClr val="tx1"/>
                </a:solidFill>
              </a:rPr>
              <a:t>."</a:t>
            </a:r>
            <a:endParaRPr lang="en-US" altLang="en-US" sz="4800" dirty="0">
              <a:solidFill>
                <a:schemeClr val="tx1"/>
              </a:solidFill>
            </a:endParaRPr>
          </a:p>
        </p:txBody>
      </p:sp>
    </p:spTree>
    <p:extLst>
      <p:ext uri="{BB962C8B-B14F-4D97-AF65-F5344CB8AC3E}">
        <p14:creationId xmlns:p14="http://schemas.microsoft.com/office/powerpoint/2010/main" val="308424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325" y="287338"/>
            <a:ext cx="7543800" cy="931862"/>
          </a:xfrm>
        </p:spPr>
        <p:txBody>
          <a:bodyPr/>
          <a:lstStyle/>
          <a:p>
            <a:pPr algn="ctr" eaLnBrk="1" hangingPunct="1">
              <a:defRPr/>
            </a:pPr>
            <a:r>
              <a:rPr lang="en-US" dirty="0" smtClean="0">
                <a:solidFill>
                  <a:schemeClr val="tx1"/>
                </a:solidFill>
              </a:rPr>
              <a:t>Jesus is Superior to the Angels</a:t>
            </a:r>
            <a:endParaRPr lang="en-US" dirty="0">
              <a:solidFill>
                <a:schemeClr val="tx1"/>
              </a:solidFill>
            </a:endParaRPr>
          </a:p>
        </p:txBody>
      </p:sp>
      <p:sp>
        <p:nvSpPr>
          <p:cNvPr id="21507" name="Content Placeholder 2"/>
          <p:cNvSpPr>
            <a:spLocks noGrp="1"/>
          </p:cNvSpPr>
          <p:nvPr>
            <p:ph idx="1"/>
          </p:nvPr>
        </p:nvSpPr>
        <p:spPr>
          <a:xfrm>
            <a:off x="1676400" y="1981200"/>
            <a:ext cx="8991600" cy="4419600"/>
          </a:xfrm>
        </p:spPr>
        <p:txBody>
          <a:bodyPr>
            <a:normAutofit/>
          </a:bodyPr>
          <a:lstStyle/>
          <a:p>
            <a:r>
              <a:rPr lang="en-US" sz="2800" b="1" dirty="0" smtClean="0">
                <a:solidFill>
                  <a:schemeClr val="tx1"/>
                </a:solidFill>
              </a:rPr>
              <a:t>Galatians 3:19 </a:t>
            </a:r>
            <a:r>
              <a:rPr lang="en-US" sz="2800" dirty="0" smtClean="0">
                <a:solidFill>
                  <a:schemeClr val="tx1"/>
                </a:solidFill>
              </a:rPr>
              <a:t>Why </a:t>
            </a:r>
            <a:r>
              <a:rPr lang="en-US" sz="2800" dirty="0">
                <a:solidFill>
                  <a:schemeClr val="tx1"/>
                </a:solidFill>
              </a:rPr>
              <a:t>then the law? It was added because of transgressions, until the offspring would come to whom the promise had been made; and </a:t>
            </a:r>
            <a:r>
              <a:rPr lang="en-US" sz="2800" u="sng" dirty="0">
                <a:solidFill>
                  <a:schemeClr val="tx1"/>
                </a:solidFill>
              </a:rPr>
              <a:t>it was ordained through angels </a:t>
            </a:r>
            <a:r>
              <a:rPr lang="en-US" sz="2800" dirty="0">
                <a:solidFill>
                  <a:schemeClr val="tx1"/>
                </a:solidFill>
              </a:rPr>
              <a:t>by a mediator. </a:t>
            </a:r>
            <a:endParaRPr lang="en-US" altLang="en-US" sz="6600" dirty="0">
              <a:solidFill>
                <a:schemeClr val="tx1"/>
              </a:solidFill>
            </a:endParaRPr>
          </a:p>
        </p:txBody>
      </p:sp>
    </p:spTree>
    <p:extLst>
      <p:ext uri="{BB962C8B-B14F-4D97-AF65-F5344CB8AC3E}">
        <p14:creationId xmlns:p14="http://schemas.microsoft.com/office/powerpoint/2010/main" val="4013633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Jesus’ Superiority Over the Angels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400" dirty="0">
                <a:solidFill>
                  <a:schemeClr val="tx1"/>
                </a:solidFill>
              </a:rPr>
              <a:t> </a:t>
            </a:r>
            <a:r>
              <a:rPr lang="en-US" sz="2400" b="1" dirty="0" smtClean="0">
                <a:solidFill>
                  <a:schemeClr val="tx1"/>
                </a:solidFill>
              </a:rPr>
              <a:t>Hebrew 1:5 </a:t>
            </a:r>
            <a:r>
              <a:rPr lang="en-US" sz="2400" dirty="0" smtClean="0">
                <a:solidFill>
                  <a:schemeClr val="tx1"/>
                </a:solidFill>
              </a:rPr>
              <a:t>For </a:t>
            </a:r>
            <a:r>
              <a:rPr lang="en-US" sz="2400" dirty="0">
                <a:solidFill>
                  <a:schemeClr val="tx1"/>
                </a:solidFill>
              </a:rPr>
              <a:t>to which of the angels did God ever say, "You are my Son; today I have begotten you"? Or again, "I will be his Father, and he will be my Son</a:t>
            </a:r>
            <a:r>
              <a:rPr lang="en-US" sz="2400" dirty="0" smtClean="0">
                <a:solidFill>
                  <a:schemeClr val="tx1"/>
                </a:solidFill>
              </a:rPr>
              <a:t>"?</a:t>
            </a:r>
            <a:r>
              <a:rPr lang="en-US" sz="2400" baseline="30000" dirty="0" smtClean="0">
                <a:solidFill>
                  <a:schemeClr val="tx1"/>
                </a:solidFill>
              </a:rPr>
              <a:t>6</a:t>
            </a:r>
            <a:r>
              <a:rPr lang="en-US" sz="2400" dirty="0" smtClean="0">
                <a:solidFill>
                  <a:schemeClr val="tx1"/>
                </a:solidFill>
              </a:rPr>
              <a:t> </a:t>
            </a:r>
            <a:r>
              <a:rPr lang="en-US" sz="2400" dirty="0">
                <a:solidFill>
                  <a:schemeClr val="tx1"/>
                </a:solidFill>
              </a:rPr>
              <a:t>And again, when he brings the firstborn into the world, he says, "Let all God's angels worship him</a:t>
            </a:r>
            <a:r>
              <a:rPr lang="en-US" sz="2400" dirty="0" smtClean="0">
                <a:solidFill>
                  <a:schemeClr val="tx1"/>
                </a:solidFill>
              </a:rPr>
              <a:t>."</a:t>
            </a:r>
            <a:r>
              <a:rPr lang="en-US" sz="2400" baseline="30000" dirty="0" smtClean="0">
                <a:solidFill>
                  <a:schemeClr val="tx1"/>
                </a:solidFill>
              </a:rPr>
              <a:t>7</a:t>
            </a:r>
            <a:r>
              <a:rPr lang="en-US" sz="2400" dirty="0" smtClean="0">
                <a:solidFill>
                  <a:schemeClr val="tx1"/>
                </a:solidFill>
              </a:rPr>
              <a:t> </a:t>
            </a:r>
            <a:r>
              <a:rPr lang="en-US" sz="2400" dirty="0">
                <a:solidFill>
                  <a:schemeClr val="tx1"/>
                </a:solidFill>
              </a:rPr>
              <a:t>Of the angels he says, "He makes his angels winds, and his servants flames of fire</a:t>
            </a:r>
            <a:r>
              <a:rPr lang="en-US" sz="2400" dirty="0" smtClean="0">
                <a:solidFill>
                  <a:schemeClr val="tx1"/>
                </a:solidFill>
              </a:rPr>
              <a:t>."</a:t>
            </a:r>
            <a:r>
              <a:rPr lang="en-US" sz="2400" baseline="30000" dirty="0" smtClean="0">
                <a:solidFill>
                  <a:schemeClr val="tx1"/>
                </a:solidFill>
              </a:rPr>
              <a:t>8</a:t>
            </a:r>
            <a:r>
              <a:rPr lang="en-US" sz="2400" dirty="0" smtClean="0">
                <a:solidFill>
                  <a:schemeClr val="tx1"/>
                </a:solidFill>
              </a:rPr>
              <a:t> </a:t>
            </a:r>
            <a:r>
              <a:rPr lang="en-US" sz="2400" dirty="0">
                <a:solidFill>
                  <a:schemeClr val="tx1"/>
                </a:solidFill>
              </a:rPr>
              <a:t>But of the Son he says, "Your throne, O God, is forever and ever, and the righteous scepter is the scepter of your kingdom. </a:t>
            </a:r>
            <a:endParaRPr lang="en-US" sz="2400" dirty="0">
              <a:solidFill>
                <a:schemeClr val="tx1"/>
              </a:solidFill>
            </a:endParaRPr>
          </a:p>
        </p:txBody>
      </p:sp>
    </p:spTree>
    <p:extLst>
      <p:ext uri="{BB962C8B-B14F-4D97-AF65-F5344CB8AC3E}">
        <p14:creationId xmlns:p14="http://schemas.microsoft.com/office/powerpoint/2010/main" val="2561280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Jesus’ Superiority Over the Angels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400" dirty="0">
                <a:solidFill>
                  <a:schemeClr val="tx1"/>
                </a:solidFill>
              </a:rPr>
              <a:t>In your majesty ride on victoriously for the cause of truth and to defend the right; let your right hand teach you dread </a:t>
            </a:r>
            <a:r>
              <a:rPr lang="en-US" sz="2400" dirty="0" smtClean="0">
                <a:solidFill>
                  <a:schemeClr val="tx1"/>
                </a:solidFill>
              </a:rPr>
              <a:t>deeds.</a:t>
            </a:r>
            <a:r>
              <a:rPr lang="en-US" sz="2400" baseline="30000" dirty="0" smtClean="0">
                <a:solidFill>
                  <a:schemeClr val="tx1"/>
                </a:solidFill>
              </a:rPr>
              <a:t>5</a:t>
            </a:r>
            <a:r>
              <a:rPr lang="en-US" sz="2400" dirty="0" smtClean="0">
                <a:solidFill>
                  <a:schemeClr val="tx1"/>
                </a:solidFill>
              </a:rPr>
              <a:t> </a:t>
            </a:r>
            <a:r>
              <a:rPr lang="en-US" sz="2400" dirty="0">
                <a:solidFill>
                  <a:schemeClr val="tx1"/>
                </a:solidFill>
              </a:rPr>
              <a:t>Your arrows are sharp in the heart of the king's enemies; the peoples fall under </a:t>
            </a:r>
            <a:r>
              <a:rPr lang="en-US" sz="2400" dirty="0" smtClean="0">
                <a:solidFill>
                  <a:schemeClr val="tx1"/>
                </a:solidFill>
              </a:rPr>
              <a:t>you.</a:t>
            </a:r>
            <a:r>
              <a:rPr lang="en-US" sz="2400" baseline="30000" dirty="0" smtClean="0">
                <a:solidFill>
                  <a:schemeClr val="tx1"/>
                </a:solidFill>
              </a:rPr>
              <a:t>6</a:t>
            </a:r>
            <a:r>
              <a:rPr lang="en-US" sz="2400" dirty="0" smtClean="0">
                <a:solidFill>
                  <a:schemeClr val="tx1"/>
                </a:solidFill>
              </a:rPr>
              <a:t> </a:t>
            </a:r>
            <a:r>
              <a:rPr lang="en-US" sz="2400" b="1" dirty="0">
                <a:solidFill>
                  <a:schemeClr val="tx1"/>
                </a:solidFill>
              </a:rPr>
              <a:t>Your throne, O God, endures forever and ever. Your royal scepter is a scepter of </a:t>
            </a:r>
            <a:r>
              <a:rPr lang="en-US" sz="2400" b="1" dirty="0" smtClean="0">
                <a:solidFill>
                  <a:schemeClr val="tx1"/>
                </a:solidFill>
              </a:rPr>
              <a:t>equity;</a:t>
            </a:r>
            <a:r>
              <a:rPr lang="en-US" sz="2400" b="1" baseline="30000" dirty="0" smtClean="0">
                <a:solidFill>
                  <a:schemeClr val="tx1"/>
                </a:solidFill>
              </a:rPr>
              <a:t>7</a:t>
            </a:r>
            <a:r>
              <a:rPr lang="en-US" sz="2400" b="1" dirty="0" smtClean="0">
                <a:solidFill>
                  <a:schemeClr val="tx1"/>
                </a:solidFill>
              </a:rPr>
              <a:t> </a:t>
            </a:r>
            <a:r>
              <a:rPr lang="en-US" sz="2400" dirty="0">
                <a:solidFill>
                  <a:schemeClr val="tx1"/>
                </a:solidFill>
              </a:rPr>
              <a:t>you love righteousness and hate wickedness. Therefore God, your God, has anointed you with the oil of gladness beyond your companions; (Ps. </a:t>
            </a:r>
            <a:r>
              <a:rPr lang="en-US" sz="2400" dirty="0" smtClean="0">
                <a:solidFill>
                  <a:schemeClr val="tx1"/>
                </a:solidFill>
              </a:rPr>
              <a:t>45:4-7)</a:t>
            </a:r>
            <a:endParaRPr lang="en-US" sz="3200" dirty="0">
              <a:solidFill>
                <a:schemeClr val="tx1"/>
              </a:solidFill>
            </a:endParaRPr>
          </a:p>
        </p:txBody>
      </p:sp>
    </p:spTree>
    <p:extLst>
      <p:ext uri="{BB962C8B-B14F-4D97-AF65-F5344CB8AC3E}">
        <p14:creationId xmlns:p14="http://schemas.microsoft.com/office/powerpoint/2010/main" val="1137361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Jesus’ Superiority Over the Angels</a:t>
            </a:r>
          </a:p>
        </p:txBody>
      </p:sp>
      <p:sp>
        <p:nvSpPr>
          <p:cNvPr id="3" name="Content Placeholder 2"/>
          <p:cNvSpPr>
            <a:spLocks noGrp="1"/>
          </p:cNvSpPr>
          <p:nvPr>
            <p:ph idx="1"/>
          </p:nvPr>
        </p:nvSpPr>
        <p:spPr/>
        <p:txBody>
          <a:bodyPr>
            <a:normAutofit/>
          </a:bodyPr>
          <a:lstStyle/>
          <a:p>
            <a:r>
              <a:rPr lang="en-US" sz="2400" b="1" dirty="0" smtClean="0">
                <a:solidFill>
                  <a:schemeClr val="tx1"/>
                </a:solidFill>
              </a:rPr>
              <a:t>Hebrews 1:10 </a:t>
            </a:r>
            <a:r>
              <a:rPr lang="en-US" sz="2400" dirty="0">
                <a:solidFill>
                  <a:schemeClr val="tx1"/>
                </a:solidFill>
              </a:rPr>
              <a:t>And, "In the beginning, Lord, you founded the earth, and the heavens are the work of your </a:t>
            </a:r>
            <a:r>
              <a:rPr lang="en-US" sz="2400" dirty="0" smtClean="0">
                <a:solidFill>
                  <a:schemeClr val="tx1"/>
                </a:solidFill>
              </a:rPr>
              <a:t>hands; </a:t>
            </a:r>
            <a:r>
              <a:rPr lang="en-US" sz="2400" baseline="30000" dirty="0" smtClean="0">
                <a:solidFill>
                  <a:schemeClr val="tx1"/>
                </a:solidFill>
              </a:rPr>
              <a:t>11</a:t>
            </a:r>
            <a:r>
              <a:rPr lang="en-US" sz="2400" dirty="0" smtClean="0">
                <a:solidFill>
                  <a:schemeClr val="tx1"/>
                </a:solidFill>
              </a:rPr>
              <a:t> </a:t>
            </a:r>
            <a:r>
              <a:rPr lang="en-US" sz="2400" dirty="0">
                <a:solidFill>
                  <a:schemeClr val="tx1"/>
                </a:solidFill>
              </a:rPr>
              <a:t>they will perish, but you remain; they will all wear out like </a:t>
            </a:r>
            <a:r>
              <a:rPr lang="en-US" sz="2400" dirty="0" smtClean="0">
                <a:solidFill>
                  <a:schemeClr val="tx1"/>
                </a:solidFill>
              </a:rPr>
              <a:t>clothing;</a:t>
            </a:r>
            <a:r>
              <a:rPr lang="en-US" sz="2400" baseline="30000" dirty="0" smtClean="0">
                <a:solidFill>
                  <a:schemeClr val="tx1"/>
                </a:solidFill>
              </a:rPr>
              <a:t>12</a:t>
            </a:r>
            <a:r>
              <a:rPr lang="en-US" sz="2400" dirty="0" smtClean="0">
                <a:solidFill>
                  <a:schemeClr val="tx1"/>
                </a:solidFill>
              </a:rPr>
              <a:t> </a:t>
            </a:r>
            <a:r>
              <a:rPr lang="en-US" sz="2400" dirty="0">
                <a:solidFill>
                  <a:schemeClr val="tx1"/>
                </a:solidFill>
              </a:rPr>
              <a:t>like a cloak you will roll them up, and like clothing they will be changed. But you are the same, and your years will never end</a:t>
            </a:r>
            <a:r>
              <a:rPr lang="en-US" sz="2400" dirty="0" smtClean="0">
                <a:solidFill>
                  <a:schemeClr val="tx1"/>
                </a:solidFill>
              </a:rPr>
              <a:t>."</a:t>
            </a:r>
            <a:r>
              <a:rPr lang="en-US" sz="2400" baseline="30000" dirty="0" smtClean="0">
                <a:solidFill>
                  <a:schemeClr val="tx1"/>
                </a:solidFill>
              </a:rPr>
              <a:t>13</a:t>
            </a:r>
            <a:r>
              <a:rPr lang="en-US" sz="2400" dirty="0" smtClean="0">
                <a:solidFill>
                  <a:schemeClr val="tx1"/>
                </a:solidFill>
              </a:rPr>
              <a:t> </a:t>
            </a:r>
            <a:r>
              <a:rPr lang="en-US" sz="2400" dirty="0">
                <a:solidFill>
                  <a:schemeClr val="tx1"/>
                </a:solidFill>
              </a:rPr>
              <a:t>But to which of the angels has he ever said, "Sit at my right hand until I make your enemies a footstool for your feet</a:t>
            </a:r>
            <a:r>
              <a:rPr lang="en-US" sz="2400" dirty="0" smtClean="0">
                <a:solidFill>
                  <a:schemeClr val="tx1"/>
                </a:solidFill>
              </a:rPr>
              <a:t>"?</a:t>
            </a:r>
            <a:r>
              <a:rPr lang="en-US" sz="2400" baseline="30000" dirty="0" smtClean="0">
                <a:solidFill>
                  <a:schemeClr val="tx1"/>
                </a:solidFill>
              </a:rPr>
              <a:t>14</a:t>
            </a:r>
            <a:r>
              <a:rPr lang="en-US" sz="2400" dirty="0" smtClean="0">
                <a:solidFill>
                  <a:schemeClr val="tx1"/>
                </a:solidFill>
              </a:rPr>
              <a:t> </a:t>
            </a:r>
            <a:r>
              <a:rPr lang="en-US" sz="2400" dirty="0">
                <a:solidFill>
                  <a:schemeClr val="tx1"/>
                </a:solidFill>
              </a:rPr>
              <a:t>Are not all angels spirits in the divine service, sent to serve for the sake of those who are to inherit salvation? </a:t>
            </a:r>
            <a:endParaRPr lang="en-US" sz="2400" dirty="0">
              <a:solidFill>
                <a:schemeClr val="tx1"/>
              </a:solidFill>
            </a:endParaRPr>
          </a:p>
        </p:txBody>
      </p:sp>
    </p:spTree>
    <p:extLst>
      <p:ext uri="{BB962C8B-B14F-4D97-AF65-F5344CB8AC3E}">
        <p14:creationId xmlns:p14="http://schemas.microsoft.com/office/powerpoint/2010/main" val="173688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a:defRPr/>
            </a:pPr>
            <a:r>
              <a:rPr lang="en-US" altLang="en-US" sz="4000" dirty="0">
                <a:solidFill>
                  <a:schemeClr val="tx1"/>
                </a:solidFill>
              </a:rPr>
              <a:t>The Superiority of the Revelation In The Son</a:t>
            </a:r>
          </a:p>
        </p:txBody>
      </p:sp>
      <p:sp>
        <p:nvSpPr>
          <p:cNvPr id="34819" name="Rectangle 3"/>
          <p:cNvSpPr>
            <a:spLocks noGrp="1" noChangeArrowheads="1"/>
          </p:cNvSpPr>
          <p:nvPr>
            <p:ph idx="1"/>
          </p:nvPr>
        </p:nvSpPr>
        <p:spPr>
          <a:xfrm>
            <a:off x="2346324" y="1905000"/>
            <a:ext cx="8535035" cy="4587240"/>
          </a:xfrm>
        </p:spPr>
        <p:txBody>
          <a:bodyPr>
            <a:normAutofit fontScale="92500" lnSpcReduction="10000"/>
          </a:bodyPr>
          <a:lstStyle/>
          <a:p>
            <a:pPr eaLnBrk="1" hangingPunct="1"/>
            <a:r>
              <a:rPr lang="en-US" altLang="en-US" sz="2800" baseline="30000" dirty="0">
                <a:solidFill>
                  <a:schemeClr val="tx1"/>
                </a:solidFill>
              </a:rPr>
              <a:t> </a:t>
            </a:r>
            <a:r>
              <a:rPr lang="en-US" altLang="en-US" sz="2800" b="1" dirty="0">
                <a:solidFill>
                  <a:schemeClr val="tx1"/>
                </a:solidFill>
              </a:rPr>
              <a:t>Hebrews 1:1</a:t>
            </a:r>
            <a:r>
              <a:rPr lang="en-US" altLang="en-US" sz="2800" dirty="0">
                <a:solidFill>
                  <a:schemeClr val="tx1"/>
                </a:solidFill>
              </a:rPr>
              <a:t> Long ago God spoke to our ancestors in many and various ways by the prophets,</a:t>
            </a:r>
            <a:r>
              <a:rPr lang="en-US" altLang="en-US" sz="2800" baseline="30000" dirty="0">
                <a:solidFill>
                  <a:schemeClr val="tx1"/>
                </a:solidFill>
              </a:rPr>
              <a:t>2</a:t>
            </a:r>
            <a:r>
              <a:rPr lang="en-US" altLang="en-US" sz="2800" dirty="0">
                <a:solidFill>
                  <a:schemeClr val="tx1"/>
                </a:solidFill>
              </a:rPr>
              <a:t> but in these last days he has spoken to us by a Son, whom he appointed heir of all things, through whom he also created the </a:t>
            </a:r>
            <a:r>
              <a:rPr lang="en-US" altLang="en-US" sz="2800" dirty="0" smtClean="0">
                <a:solidFill>
                  <a:schemeClr val="tx1"/>
                </a:solidFill>
              </a:rPr>
              <a:t>world.</a:t>
            </a:r>
            <a:r>
              <a:rPr lang="en-US" altLang="en-US" sz="2800" baseline="30000" dirty="0" smtClean="0">
                <a:solidFill>
                  <a:schemeClr val="tx1"/>
                </a:solidFill>
              </a:rPr>
              <a:t>3</a:t>
            </a:r>
            <a:r>
              <a:rPr lang="en-US" altLang="en-US" sz="2800" dirty="0" smtClean="0">
                <a:solidFill>
                  <a:schemeClr val="tx1"/>
                </a:solidFill>
              </a:rPr>
              <a:t> </a:t>
            </a:r>
            <a:r>
              <a:rPr lang="en-US" altLang="en-US" sz="2800" dirty="0">
                <a:solidFill>
                  <a:schemeClr val="tx1"/>
                </a:solidFill>
              </a:rPr>
              <a:t>He is the reflection of God's glory and the exact imprint of God's very being, and he sustains all things by his powerful word. When he had made purification for sins, he sat down at the right hand of the Majesty on high,</a:t>
            </a:r>
            <a:r>
              <a:rPr lang="en-US" altLang="en-US" sz="2800" baseline="30000" dirty="0">
                <a:solidFill>
                  <a:schemeClr val="tx1"/>
                </a:solidFill>
              </a:rPr>
              <a:t>4</a:t>
            </a:r>
            <a:r>
              <a:rPr lang="en-US" altLang="en-US" sz="2800" dirty="0">
                <a:solidFill>
                  <a:schemeClr val="tx1"/>
                </a:solidFill>
              </a:rPr>
              <a:t> having become as much superior to angels as the name he has inherited is more excellent than theirs. </a:t>
            </a:r>
          </a:p>
        </p:txBody>
      </p:sp>
    </p:spTree>
    <p:extLst>
      <p:ext uri="{BB962C8B-B14F-4D97-AF65-F5344CB8AC3E}">
        <p14:creationId xmlns:p14="http://schemas.microsoft.com/office/powerpoint/2010/main" val="4125386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48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8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a:defRPr/>
            </a:pPr>
            <a:r>
              <a:rPr lang="en-US" altLang="en-US" sz="4000" dirty="0">
                <a:solidFill>
                  <a:schemeClr val="tx1"/>
                </a:solidFill>
              </a:rPr>
              <a:t>The Superiority of the Revelation In The Son</a:t>
            </a:r>
          </a:p>
        </p:txBody>
      </p:sp>
      <p:sp>
        <p:nvSpPr>
          <p:cNvPr id="34819" name="Rectangle 3"/>
          <p:cNvSpPr>
            <a:spLocks noGrp="1" noChangeArrowheads="1"/>
          </p:cNvSpPr>
          <p:nvPr>
            <p:ph idx="1"/>
          </p:nvPr>
        </p:nvSpPr>
        <p:spPr>
          <a:xfrm>
            <a:off x="2346325" y="1905000"/>
            <a:ext cx="7543800" cy="3827464"/>
          </a:xfrm>
        </p:spPr>
        <p:txBody>
          <a:bodyPr>
            <a:normAutofit fontScale="92500" lnSpcReduction="20000"/>
          </a:bodyPr>
          <a:lstStyle/>
          <a:p>
            <a:pPr eaLnBrk="1" hangingPunct="1"/>
            <a:r>
              <a:rPr lang="en-US" altLang="en-US" sz="3200" baseline="30000" dirty="0">
                <a:solidFill>
                  <a:schemeClr val="tx1"/>
                </a:solidFill>
              </a:rPr>
              <a:t> </a:t>
            </a:r>
            <a:r>
              <a:rPr lang="en-US" altLang="en-US" sz="3200" b="1" dirty="0">
                <a:solidFill>
                  <a:schemeClr val="tx1"/>
                </a:solidFill>
              </a:rPr>
              <a:t>2 Baruch 81:1, 3 </a:t>
            </a:r>
            <a:r>
              <a:rPr lang="en-US" altLang="en-US" sz="3200" dirty="0">
                <a:solidFill>
                  <a:schemeClr val="tx1"/>
                </a:solidFill>
              </a:rPr>
              <a:t>In former times, in generations of old, our fathers had helpers, righteous men and holy prophets…But now the righteous have been gathered and the prophets have fallen asleep. We also have gone forth from the land, and Zion has been taken from us, and we have nothing now except the Mighty One and his Law.</a:t>
            </a:r>
          </a:p>
        </p:txBody>
      </p:sp>
    </p:spTree>
    <p:extLst>
      <p:ext uri="{BB962C8B-B14F-4D97-AF65-F5344CB8AC3E}">
        <p14:creationId xmlns:p14="http://schemas.microsoft.com/office/powerpoint/2010/main" val="1219741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48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8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a:defRPr/>
            </a:pPr>
            <a:r>
              <a:rPr lang="en-US" altLang="en-US" sz="4000" dirty="0">
                <a:solidFill>
                  <a:schemeClr val="tx1"/>
                </a:solidFill>
              </a:rPr>
              <a:t>The Superiority of the Revelation In The Son</a:t>
            </a:r>
          </a:p>
        </p:txBody>
      </p:sp>
      <p:sp>
        <p:nvSpPr>
          <p:cNvPr id="34819" name="Rectangle 3"/>
          <p:cNvSpPr>
            <a:spLocks noGrp="1" noChangeArrowheads="1"/>
          </p:cNvSpPr>
          <p:nvPr>
            <p:ph idx="1"/>
          </p:nvPr>
        </p:nvSpPr>
        <p:spPr>
          <a:xfrm>
            <a:off x="2346324" y="1905000"/>
            <a:ext cx="8535035" cy="4587240"/>
          </a:xfrm>
        </p:spPr>
        <p:txBody>
          <a:bodyPr>
            <a:normAutofit fontScale="92500" lnSpcReduction="10000"/>
          </a:bodyPr>
          <a:lstStyle/>
          <a:p>
            <a:pPr eaLnBrk="1" hangingPunct="1"/>
            <a:r>
              <a:rPr lang="en-US" altLang="en-US" sz="2800" baseline="30000" dirty="0">
                <a:solidFill>
                  <a:schemeClr val="tx1"/>
                </a:solidFill>
              </a:rPr>
              <a:t> </a:t>
            </a:r>
            <a:r>
              <a:rPr lang="en-US" altLang="en-US" sz="2800" b="1" dirty="0">
                <a:solidFill>
                  <a:schemeClr val="tx1"/>
                </a:solidFill>
              </a:rPr>
              <a:t>Hebrews 1:1</a:t>
            </a:r>
            <a:r>
              <a:rPr lang="en-US" altLang="en-US" sz="2800" dirty="0">
                <a:solidFill>
                  <a:schemeClr val="tx1"/>
                </a:solidFill>
              </a:rPr>
              <a:t> Long ago God spoke to our ancestors in many and various ways by the prophets,</a:t>
            </a:r>
            <a:r>
              <a:rPr lang="en-US" altLang="en-US" sz="2800" baseline="30000" dirty="0">
                <a:solidFill>
                  <a:schemeClr val="tx1"/>
                </a:solidFill>
              </a:rPr>
              <a:t>2</a:t>
            </a:r>
            <a:r>
              <a:rPr lang="en-US" altLang="en-US" sz="2800" dirty="0">
                <a:solidFill>
                  <a:schemeClr val="tx1"/>
                </a:solidFill>
              </a:rPr>
              <a:t> but in these last days he has spoken to us by a Son, whom he appointed heir of all things, through whom he also created the </a:t>
            </a:r>
            <a:r>
              <a:rPr lang="en-US" altLang="en-US" sz="2800" dirty="0" smtClean="0">
                <a:solidFill>
                  <a:schemeClr val="tx1"/>
                </a:solidFill>
              </a:rPr>
              <a:t>world.</a:t>
            </a:r>
            <a:r>
              <a:rPr lang="en-US" altLang="en-US" sz="2800" baseline="30000" dirty="0" smtClean="0">
                <a:solidFill>
                  <a:schemeClr val="tx1"/>
                </a:solidFill>
              </a:rPr>
              <a:t>3</a:t>
            </a:r>
            <a:r>
              <a:rPr lang="en-US" altLang="en-US" sz="2800" dirty="0" smtClean="0">
                <a:solidFill>
                  <a:schemeClr val="tx1"/>
                </a:solidFill>
              </a:rPr>
              <a:t> </a:t>
            </a:r>
            <a:r>
              <a:rPr lang="en-US" altLang="en-US" sz="2800" dirty="0">
                <a:solidFill>
                  <a:schemeClr val="tx1"/>
                </a:solidFill>
              </a:rPr>
              <a:t>He is the reflection of God's glory and the exact imprint of God's very being, and he sustains all things by his powerful word. When he had made purification for sins, he sat down at the right hand of the Majesty on high,</a:t>
            </a:r>
            <a:r>
              <a:rPr lang="en-US" altLang="en-US" sz="2800" baseline="30000" dirty="0">
                <a:solidFill>
                  <a:schemeClr val="tx1"/>
                </a:solidFill>
              </a:rPr>
              <a:t>4</a:t>
            </a:r>
            <a:r>
              <a:rPr lang="en-US" altLang="en-US" sz="2800" dirty="0">
                <a:solidFill>
                  <a:schemeClr val="tx1"/>
                </a:solidFill>
              </a:rPr>
              <a:t> having become as much superior to angels as the name he has inherited is more excellent than theirs. </a:t>
            </a:r>
          </a:p>
        </p:txBody>
      </p:sp>
    </p:spTree>
    <p:extLst>
      <p:ext uri="{BB962C8B-B14F-4D97-AF65-F5344CB8AC3E}">
        <p14:creationId xmlns:p14="http://schemas.microsoft.com/office/powerpoint/2010/main" val="3533296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48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8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a:defRPr/>
            </a:pPr>
            <a:r>
              <a:rPr lang="en-US" altLang="en-US" sz="4000" dirty="0">
                <a:solidFill>
                  <a:schemeClr val="tx1"/>
                </a:solidFill>
              </a:rPr>
              <a:t>The Superiority of the Revelation In The Son</a:t>
            </a:r>
          </a:p>
        </p:txBody>
      </p:sp>
      <p:sp>
        <p:nvSpPr>
          <p:cNvPr id="34819" name="Rectangle 3"/>
          <p:cNvSpPr>
            <a:spLocks noGrp="1" noChangeArrowheads="1"/>
          </p:cNvSpPr>
          <p:nvPr>
            <p:ph idx="1"/>
          </p:nvPr>
        </p:nvSpPr>
        <p:spPr>
          <a:xfrm>
            <a:off x="2346324" y="1905000"/>
            <a:ext cx="8535035" cy="4587240"/>
          </a:xfrm>
        </p:spPr>
        <p:txBody>
          <a:bodyPr>
            <a:normAutofit/>
          </a:bodyPr>
          <a:lstStyle/>
          <a:p>
            <a:r>
              <a:rPr lang="en-US" sz="3200" b="1" dirty="0">
                <a:solidFill>
                  <a:schemeClr val="tx1"/>
                </a:solidFill>
              </a:rPr>
              <a:t>Wisdom 7:26</a:t>
            </a:r>
            <a:r>
              <a:rPr lang="en-US" sz="3200" dirty="0">
                <a:solidFill>
                  <a:schemeClr val="tx1"/>
                </a:solidFill>
              </a:rPr>
              <a:t> For she is a</a:t>
            </a:r>
            <a:r>
              <a:rPr lang="en-US" sz="3200" u="sng" dirty="0">
                <a:solidFill>
                  <a:schemeClr val="tx1"/>
                </a:solidFill>
              </a:rPr>
              <a:t> reflection </a:t>
            </a:r>
            <a:r>
              <a:rPr lang="en-US" sz="3200" dirty="0">
                <a:solidFill>
                  <a:schemeClr val="tx1"/>
                </a:solidFill>
              </a:rPr>
              <a:t>of eternal light, a spotless mirror of the working of God, and </a:t>
            </a:r>
            <a:r>
              <a:rPr lang="en-US" sz="3200" u="sng" dirty="0">
                <a:solidFill>
                  <a:schemeClr val="tx1"/>
                </a:solidFill>
              </a:rPr>
              <a:t>an image </a:t>
            </a:r>
            <a:r>
              <a:rPr lang="en-US" sz="3200" dirty="0">
                <a:solidFill>
                  <a:schemeClr val="tx1"/>
                </a:solidFill>
              </a:rPr>
              <a:t>of his </a:t>
            </a:r>
            <a:r>
              <a:rPr lang="en-US" sz="3200" dirty="0" smtClean="0">
                <a:solidFill>
                  <a:schemeClr val="tx1"/>
                </a:solidFill>
              </a:rPr>
              <a:t>goodness.</a:t>
            </a:r>
            <a:endParaRPr lang="en-US" altLang="en-US" sz="4400" dirty="0">
              <a:solidFill>
                <a:schemeClr val="tx1"/>
              </a:solidFill>
            </a:endParaRPr>
          </a:p>
        </p:txBody>
      </p:sp>
    </p:spTree>
    <p:extLst>
      <p:ext uri="{BB962C8B-B14F-4D97-AF65-F5344CB8AC3E}">
        <p14:creationId xmlns:p14="http://schemas.microsoft.com/office/powerpoint/2010/main" val="2989082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48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8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a:defRPr/>
            </a:pPr>
            <a:r>
              <a:rPr lang="en-US" altLang="en-US" sz="4000" dirty="0">
                <a:solidFill>
                  <a:schemeClr val="tx1"/>
                </a:solidFill>
              </a:rPr>
              <a:t>The Superiority of the Revelation In The Son</a:t>
            </a:r>
          </a:p>
        </p:txBody>
      </p:sp>
      <p:sp>
        <p:nvSpPr>
          <p:cNvPr id="34819" name="Rectangle 3"/>
          <p:cNvSpPr>
            <a:spLocks noGrp="1" noChangeArrowheads="1"/>
          </p:cNvSpPr>
          <p:nvPr>
            <p:ph idx="1"/>
          </p:nvPr>
        </p:nvSpPr>
        <p:spPr>
          <a:xfrm>
            <a:off x="2346324" y="1905000"/>
            <a:ext cx="8535035" cy="4587240"/>
          </a:xfrm>
        </p:spPr>
        <p:txBody>
          <a:bodyPr>
            <a:normAutofit fontScale="92500" lnSpcReduction="10000"/>
          </a:bodyPr>
          <a:lstStyle/>
          <a:p>
            <a:pPr eaLnBrk="1" hangingPunct="1"/>
            <a:r>
              <a:rPr lang="en-US" altLang="en-US" sz="2800" baseline="30000" dirty="0">
                <a:solidFill>
                  <a:schemeClr val="tx1"/>
                </a:solidFill>
              </a:rPr>
              <a:t> </a:t>
            </a:r>
            <a:r>
              <a:rPr lang="en-US" altLang="en-US" sz="2800" b="1" dirty="0">
                <a:solidFill>
                  <a:schemeClr val="tx1"/>
                </a:solidFill>
              </a:rPr>
              <a:t>Hebrews 1:1</a:t>
            </a:r>
            <a:r>
              <a:rPr lang="en-US" altLang="en-US" sz="2800" dirty="0">
                <a:solidFill>
                  <a:schemeClr val="tx1"/>
                </a:solidFill>
              </a:rPr>
              <a:t> Long ago God spoke to our ancestors in many and various ways by the prophets,</a:t>
            </a:r>
            <a:r>
              <a:rPr lang="en-US" altLang="en-US" sz="2800" baseline="30000" dirty="0">
                <a:solidFill>
                  <a:schemeClr val="tx1"/>
                </a:solidFill>
              </a:rPr>
              <a:t>2</a:t>
            </a:r>
            <a:r>
              <a:rPr lang="en-US" altLang="en-US" sz="2800" dirty="0">
                <a:solidFill>
                  <a:schemeClr val="tx1"/>
                </a:solidFill>
              </a:rPr>
              <a:t> but in these last days he has spoken to us by a Son, whom he appointed heir of all things, through whom he also created the </a:t>
            </a:r>
            <a:r>
              <a:rPr lang="en-US" altLang="en-US" sz="2800" dirty="0" smtClean="0">
                <a:solidFill>
                  <a:schemeClr val="tx1"/>
                </a:solidFill>
              </a:rPr>
              <a:t>world.</a:t>
            </a:r>
            <a:r>
              <a:rPr lang="en-US" altLang="en-US" sz="2800" baseline="30000" dirty="0" smtClean="0">
                <a:solidFill>
                  <a:schemeClr val="tx1"/>
                </a:solidFill>
              </a:rPr>
              <a:t>3</a:t>
            </a:r>
            <a:r>
              <a:rPr lang="en-US" altLang="en-US" sz="2800" dirty="0" smtClean="0">
                <a:solidFill>
                  <a:schemeClr val="tx1"/>
                </a:solidFill>
              </a:rPr>
              <a:t> </a:t>
            </a:r>
            <a:r>
              <a:rPr lang="en-US" altLang="en-US" sz="2800" dirty="0">
                <a:solidFill>
                  <a:schemeClr val="tx1"/>
                </a:solidFill>
              </a:rPr>
              <a:t>He is the reflection of God's glory and the exact imprint of God's very being, and he sustains all things by his powerful word. When he had made purification for sins, he sat down at the right hand of the Majesty on high,</a:t>
            </a:r>
            <a:r>
              <a:rPr lang="en-US" altLang="en-US" sz="2800" baseline="30000" dirty="0">
                <a:solidFill>
                  <a:schemeClr val="tx1"/>
                </a:solidFill>
              </a:rPr>
              <a:t>4</a:t>
            </a:r>
            <a:r>
              <a:rPr lang="en-US" altLang="en-US" sz="2800" dirty="0">
                <a:solidFill>
                  <a:schemeClr val="tx1"/>
                </a:solidFill>
              </a:rPr>
              <a:t> having become as much superior to angels as the name he has inherited is more excellent than theirs. </a:t>
            </a:r>
          </a:p>
        </p:txBody>
      </p:sp>
    </p:spTree>
    <p:extLst>
      <p:ext uri="{BB962C8B-B14F-4D97-AF65-F5344CB8AC3E}">
        <p14:creationId xmlns:p14="http://schemas.microsoft.com/office/powerpoint/2010/main" val="2303993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48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8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a:defRPr/>
            </a:pPr>
            <a:r>
              <a:rPr lang="en-US" altLang="en-US" sz="4000" dirty="0">
                <a:solidFill>
                  <a:schemeClr val="tx1"/>
                </a:solidFill>
              </a:rPr>
              <a:t>The Superiority of the Revelation In The Son</a:t>
            </a:r>
          </a:p>
        </p:txBody>
      </p:sp>
      <p:sp>
        <p:nvSpPr>
          <p:cNvPr id="34819" name="Rectangle 3"/>
          <p:cNvSpPr>
            <a:spLocks noGrp="1" noChangeArrowheads="1"/>
          </p:cNvSpPr>
          <p:nvPr>
            <p:ph idx="1"/>
          </p:nvPr>
        </p:nvSpPr>
        <p:spPr>
          <a:xfrm>
            <a:off x="1959430" y="1905000"/>
            <a:ext cx="8921930" cy="4587240"/>
          </a:xfrm>
        </p:spPr>
        <p:txBody>
          <a:bodyPr>
            <a:normAutofit/>
          </a:bodyPr>
          <a:lstStyle/>
          <a:p>
            <a:r>
              <a:rPr lang="en-US" sz="2000" b="1" dirty="0">
                <a:solidFill>
                  <a:schemeClr val="tx1"/>
                </a:solidFill>
              </a:rPr>
              <a:t>Psalm 110:1</a:t>
            </a:r>
            <a:r>
              <a:rPr lang="en-US" sz="2000" dirty="0">
                <a:solidFill>
                  <a:schemeClr val="tx1"/>
                </a:solidFill>
              </a:rPr>
              <a:t> </a:t>
            </a:r>
            <a:r>
              <a:rPr lang="en-US" sz="2000" dirty="0" smtClean="0">
                <a:solidFill>
                  <a:schemeClr val="tx1"/>
                </a:solidFill>
              </a:rPr>
              <a:t>The </a:t>
            </a:r>
            <a:r>
              <a:rPr lang="en-US" sz="2000" dirty="0">
                <a:solidFill>
                  <a:schemeClr val="tx1"/>
                </a:solidFill>
              </a:rPr>
              <a:t>LORD says to my lord, </a:t>
            </a:r>
            <a:r>
              <a:rPr lang="en-US" sz="2000" u="sng" dirty="0">
                <a:solidFill>
                  <a:schemeClr val="tx1"/>
                </a:solidFill>
              </a:rPr>
              <a:t>"Sit at my right hand until I make your enemies your footstool</a:t>
            </a:r>
            <a:r>
              <a:rPr lang="en-US" sz="2000" u="sng" dirty="0" smtClean="0">
                <a:solidFill>
                  <a:schemeClr val="tx1"/>
                </a:solidFill>
              </a:rPr>
              <a:t>."</a:t>
            </a:r>
            <a:r>
              <a:rPr lang="en-US" sz="2000" baseline="30000" dirty="0" smtClean="0">
                <a:solidFill>
                  <a:schemeClr val="tx1"/>
                </a:solidFill>
              </a:rPr>
              <a:t>2</a:t>
            </a:r>
            <a:r>
              <a:rPr lang="en-US" sz="2000" dirty="0" smtClean="0">
                <a:solidFill>
                  <a:schemeClr val="tx1"/>
                </a:solidFill>
              </a:rPr>
              <a:t> </a:t>
            </a:r>
            <a:r>
              <a:rPr lang="en-US" sz="2000" dirty="0">
                <a:solidFill>
                  <a:schemeClr val="tx1"/>
                </a:solidFill>
              </a:rPr>
              <a:t>The LORD sends out from Zion your mighty scepter. Rule in the midst of your </a:t>
            </a:r>
            <a:r>
              <a:rPr lang="en-US" sz="2000" dirty="0" smtClean="0">
                <a:solidFill>
                  <a:schemeClr val="tx1"/>
                </a:solidFill>
              </a:rPr>
              <a:t>foes.</a:t>
            </a:r>
            <a:r>
              <a:rPr lang="en-US" sz="2000" baseline="30000" dirty="0" smtClean="0">
                <a:solidFill>
                  <a:schemeClr val="tx1"/>
                </a:solidFill>
              </a:rPr>
              <a:t>3</a:t>
            </a:r>
            <a:r>
              <a:rPr lang="en-US" sz="2000" dirty="0" smtClean="0">
                <a:solidFill>
                  <a:schemeClr val="tx1"/>
                </a:solidFill>
              </a:rPr>
              <a:t> </a:t>
            </a:r>
            <a:r>
              <a:rPr lang="en-US" sz="2000" dirty="0">
                <a:solidFill>
                  <a:schemeClr val="tx1"/>
                </a:solidFill>
              </a:rPr>
              <a:t>Your people will offer themselves willingly on the day you lead your forces on the holy mountains. From the womb of the morning, like dew, your youth will come to </a:t>
            </a:r>
            <a:r>
              <a:rPr lang="en-US" sz="2000" dirty="0" smtClean="0">
                <a:solidFill>
                  <a:schemeClr val="tx1"/>
                </a:solidFill>
              </a:rPr>
              <a:t>you.</a:t>
            </a:r>
            <a:r>
              <a:rPr lang="en-US" sz="2000" u="sng" baseline="30000" dirty="0" smtClean="0">
                <a:solidFill>
                  <a:schemeClr val="tx1"/>
                </a:solidFill>
              </a:rPr>
              <a:t>4</a:t>
            </a:r>
            <a:r>
              <a:rPr lang="en-US" sz="2000" u="sng" dirty="0" smtClean="0">
                <a:solidFill>
                  <a:schemeClr val="tx1"/>
                </a:solidFill>
              </a:rPr>
              <a:t> </a:t>
            </a:r>
            <a:r>
              <a:rPr lang="en-US" sz="2000" u="sng" dirty="0">
                <a:solidFill>
                  <a:schemeClr val="tx1"/>
                </a:solidFill>
              </a:rPr>
              <a:t>The LORD has sworn and will not change his mind, "You are a priest forever according to the order of Melchizedek</a:t>
            </a:r>
            <a:r>
              <a:rPr lang="en-US" sz="2000" u="sng" dirty="0" smtClean="0">
                <a:solidFill>
                  <a:schemeClr val="tx1"/>
                </a:solidFill>
              </a:rPr>
              <a:t>."</a:t>
            </a:r>
            <a:r>
              <a:rPr lang="en-US" sz="2000" u="sng" baseline="30000" dirty="0" smtClean="0">
                <a:solidFill>
                  <a:schemeClr val="tx1"/>
                </a:solidFill>
              </a:rPr>
              <a:t>5</a:t>
            </a:r>
            <a:r>
              <a:rPr lang="en-US" sz="2000" u="sng" dirty="0" smtClean="0">
                <a:solidFill>
                  <a:schemeClr val="tx1"/>
                </a:solidFill>
              </a:rPr>
              <a:t> </a:t>
            </a:r>
            <a:r>
              <a:rPr lang="en-US" sz="2000" dirty="0">
                <a:solidFill>
                  <a:schemeClr val="tx1"/>
                </a:solidFill>
              </a:rPr>
              <a:t>The Lord is at your right hand; he will shatter kings on the day of his </a:t>
            </a:r>
            <a:r>
              <a:rPr lang="en-US" sz="2000" dirty="0" smtClean="0">
                <a:solidFill>
                  <a:schemeClr val="tx1"/>
                </a:solidFill>
              </a:rPr>
              <a:t>wrath.</a:t>
            </a:r>
            <a:r>
              <a:rPr lang="en-US" sz="2000" baseline="30000" dirty="0" smtClean="0">
                <a:solidFill>
                  <a:schemeClr val="tx1"/>
                </a:solidFill>
              </a:rPr>
              <a:t>6</a:t>
            </a:r>
            <a:r>
              <a:rPr lang="en-US" sz="2000" dirty="0" smtClean="0">
                <a:solidFill>
                  <a:schemeClr val="tx1"/>
                </a:solidFill>
              </a:rPr>
              <a:t> </a:t>
            </a:r>
            <a:r>
              <a:rPr lang="en-US" sz="2000" dirty="0">
                <a:solidFill>
                  <a:schemeClr val="tx1"/>
                </a:solidFill>
              </a:rPr>
              <a:t>He will execute judgment among the nations, filling them with corpses; he will shatter heads over the wide </a:t>
            </a:r>
            <a:r>
              <a:rPr lang="en-US" sz="2000" dirty="0" smtClean="0">
                <a:solidFill>
                  <a:schemeClr val="tx1"/>
                </a:solidFill>
              </a:rPr>
              <a:t>earth.</a:t>
            </a:r>
            <a:r>
              <a:rPr lang="en-US" sz="2000" baseline="30000" dirty="0" smtClean="0">
                <a:solidFill>
                  <a:schemeClr val="tx1"/>
                </a:solidFill>
              </a:rPr>
              <a:t>7</a:t>
            </a:r>
            <a:r>
              <a:rPr lang="en-US" sz="2000" dirty="0" smtClean="0">
                <a:solidFill>
                  <a:schemeClr val="tx1"/>
                </a:solidFill>
              </a:rPr>
              <a:t> </a:t>
            </a:r>
            <a:r>
              <a:rPr lang="en-US" sz="2000" dirty="0">
                <a:solidFill>
                  <a:schemeClr val="tx1"/>
                </a:solidFill>
              </a:rPr>
              <a:t>He will drink from the stream by the path; therefore he will lift up his head.</a:t>
            </a:r>
          </a:p>
          <a:p>
            <a:endParaRPr lang="en-US" dirty="0"/>
          </a:p>
        </p:txBody>
      </p:sp>
    </p:spTree>
    <p:extLst>
      <p:ext uri="{BB962C8B-B14F-4D97-AF65-F5344CB8AC3E}">
        <p14:creationId xmlns:p14="http://schemas.microsoft.com/office/powerpoint/2010/main" val="41412788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48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81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Jesus’ Superiority Over the Angels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400" dirty="0">
                <a:solidFill>
                  <a:schemeClr val="tx1"/>
                </a:solidFill>
              </a:rPr>
              <a:t> </a:t>
            </a:r>
            <a:r>
              <a:rPr lang="en-US" sz="2400" b="1" dirty="0" smtClean="0">
                <a:solidFill>
                  <a:schemeClr val="tx1"/>
                </a:solidFill>
              </a:rPr>
              <a:t>Hebrew 1:5 </a:t>
            </a:r>
            <a:r>
              <a:rPr lang="en-US" sz="2400" dirty="0" smtClean="0">
                <a:solidFill>
                  <a:schemeClr val="tx1"/>
                </a:solidFill>
              </a:rPr>
              <a:t>For </a:t>
            </a:r>
            <a:r>
              <a:rPr lang="en-US" sz="2400" dirty="0">
                <a:solidFill>
                  <a:schemeClr val="tx1"/>
                </a:solidFill>
              </a:rPr>
              <a:t>to which of the angels did God ever say, "You are my Son; today I have begotten you"? Or again, "I will be his Father, and he will be my Son</a:t>
            </a:r>
            <a:r>
              <a:rPr lang="en-US" sz="2400" dirty="0" smtClean="0">
                <a:solidFill>
                  <a:schemeClr val="tx1"/>
                </a:solidFill>
              </a:rPr>
              <a:t>"?</a:t>
            </a:r>
            <a:r>
              <a:rPr lang="en-US" sz="2400" baseline="30000" dirty="0" smtClean="0">
                <a:solidFill>
                  <a:schemeClr val="tx1"/>
                </a:solidFill>
              </a:rPr>
              <a:t>6</a:t>
            </a:r>
            <a:r>
              <a:rPr lang="en-US" sz="2400" dirty="0" smtClean="0">
                <a:solidFill>
                  <a:schemeClr val="tx1"/>
                </a:solidFill>
              </a:rPr>
              <a:t> </a:t>
            </a:r>
            <a:r>
              <a:rPr lang="en-US" sz="2400" dirty="0">
                <a:solidFill>
                  <a:schemeClr val="tx1"/>
                </a:solidFill>
              </a:rPr>
              <a:t>And again, when he brings the firstborn into the world, he says, "Let all God's angels worship him</a:t>
            </a:r>
            <a:r>
              <a:rPr lang="en-US" sz="2400" dirty="0" smtClean="0">
                <a:solidFill>
                  <a:schemeClr val="tx1"/>
                </a:solidFill>
              </a:rPr>
              <a:t>."</a:t>
            </a:r>
            <a:r>
              <a:rPr lang="en-US" sz="2400" baseline="30000" dirty="0" smtClean="0">
                <a:solidFill>
                  <a:schemeClr val="tx1"/>
                </a:solidFill>
              </a:rPr>
              <a:t>7</a:t>
            </a:r>
            <a:r>
              <a:rPr lang="en-US" sz="2400" dirty="0" smtClean="0">
                <a:solidFill>
                  <a:schemeClr val="tx1"/>
                </a:solidFill>
              </a:rPr>
              <a:t> </a:t>
            </a:r>
            <a:r>
              <a:rPr lang="en-US" sz="2400" dirty="0">
                <a:solidFill>
                  <a:schemeClr val="tx1"/>
                </a:solidFill>
              </a:rPr>
              <a:t>Of the angels he says, "He makes his angels winds, and his servants flames of fire</a:t>
            </a:r>
            <a:r>
              <a:rPr lang="en-US" sz="2400" dirty="0" smtClean="0">
                <a:solidFill>
                  <a:schemeClr val="tx1"/>
                </a:solidFill>
              </a:rPr>
              <a:t>."</a:t>
            </a:r>
            <a:r>
              <a:rPr lang="en-US" sz="2400" baseline="30000" dirty="0" smtClean="0">
                <a:solidFill>
                  <a:schemeClr val="tx1"/>
                </a:solidFill>
              </a:rPr>
              <a:t>8</a:t>
            </a:r>
            <a:r>
              <a:rPr lang="en-US" sz="2400" dirty="0" smtClean="0">
                <a:solidFill>
                  <a:schemeClr val="tx1"/>
                </a:solidFill>
              </a:rPr>
              <a:t> </a:t>
            </a:r>
            <a:r>
              <a:rPr lang="en-US" sz="2400" dirty="0">
                <a:solidFill>
                  <a:schemeClr val="tx1"/>
                </a:solidFill>
              </a:rPr>
              <a:t>But of the Son he says, "Your throne, O God, is forever and ever, and the righteous scepter is the scepter of your kingdom. </a:t>
            </a:r>
            <a:endParaRPr lang="en-US" sz="2400" dirty="0">
              <a:solidFill>
                <a:schemeClr val="tx1"/>
              </a:solidFill>
            </a:endParaRPr>
          </a:p>
        </p:txBody>
      </p:sp>
    </p:spTree>
    <p:extLst>
      <p:ext uri="{BB962C8B-B14F-4D97-AF65-F5344CB8AC3E}">
        <p14:creationId xmlns:p14="http://schemas.microsoft.com/office/powerpoint/2010/main" val="426743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Why Angels?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800" b="1" dirty="0">
                <a:solidFill>
                  <a:schemeClr val="tx1"/>
                </a:solidFill>
              </a:rPr>
              <a:t>Hebrews 2:1</a:t>
            </a:r>
            <a:r>
              <a:rPr lang="en-US" sz="2800" dirty="0">
                <a:solidFill>
                  <a:schemeClr val="tx1"/>
                </a:solidFill>
              </a:rPr>
              <a:t> Therefore we must pay greater attention to what we have heard, so that we do not drift away from </a:t>
            </a:r>
            <a:r>
              <a:rPr lang="en-US" sz="2800" dirty="0" smtClean="0">
                <a:solidFill>
                  <a:schemeClr val="tx1"/>
                </a:solidFill>
              </a:rPr>
              <a:t>it.</a:t>
            </a:r>
            <a:r>
              <a:rPr lang="en-US" sz="2800" baseline="30000" dirty="0" smtClean="0">
                <a:solidFill>
                  <a:schemeClr val="tx1"/>
                </a:solidFill>
              </a:rPr>
              <a:t>2</a:t>
            </a:r>
            <a:r>
              <a:rPr lang="en-US" sz="2800" dirty="0" smtClean="0">
                <a:solidFill>
                  <a:schemeClr val="tx1"/>
                </a:solidFill>
              </a:rPr>
              <a:t> </a:t>
            </a:r>
            <a:r>
              <a:rPr lang="en-US" sz="2800" dirty="0">
                <a:solidFill>
                  <a:schemeClr val="tx1"/>
                </a:solidFill>
              </a:rPr>
              <a:t>For if the </a:t>
            </a:r>
            <a:r>
              <a:rPr lang="en-US" sz="2800" u="sng" dirty="0">
                <a:solidFill>
                  <a:schemeClr val="tx1"/>
                </a:solidFill>
              </a:rPr>
              <a:t>message declared through angels </a:t>
            </a:r>
            <a:r>
              <a:rPr lang="en-US" sz="2800" dirty="0">
                <a:solidFill>
                  <a:schemeClr val="tx1"/>
                </a:solidFill>
              </a:rPr>
              <a:t>was valid, and every transgression or disobedience received a just </a:t>
            </a:r>
            <a:r>
              <a:rPr lang="en-US" sz="2800" dirty="0" smtClean="0">
                <a:solidFill>
                  <a:schemeClr val="tx1"/>
                </a:solidFill>
              </a:rPr>
              <a:t>penalty,</a:t>
            </a:r>
            <a:r>
              <a:rPr lang="en-US" sz="2800" baseline="30000" dirty="0" smtClean="0">
                <a:solidFill>
                  <a:schemeClr val="tx1"/>
                </a:solidFill>
              </a:rPr>
              <a:t>3</a:t>
            </a:r>
            <a:r>
              <a:rPr lang="en-US" sz="2800" dirty="0" smtClean="0">
                <a:solidFill>
                  <a:schemeClr val="tx1"/>
                </a:solidFill>
              </a:rPr>
              <a:t> </a:t>
            </a:r>
            <a:r>
              <a:rPr lang="en-US" sz="2800" dirty="0">
                <a:solidFill>
                  <a:schemeClr val="tx1"/>
                </a:solidFill>
              </a:rPr>
              <a:t>how can we escape if we neglect so great a salvation? </a:t>
            </a:r>
            <a:endParaRPr lang="en-US" sz="2800" dirty="0">
              <a:solidFill>
                <a:schemeClr val="tx1"/>
              </a:solidFill>
            </a:endParaRPr>
          </a:p>
        </p:txBody>
      </p:sp>
    </p:spTree>
    <p:extLst>
      <p:ext uri="{BB962C8B-B14F-4D97-AF65-F5344CB8AC3E}">
        <p14:creationId xmlns:p14="http://schemas.microsoft.com/office/powerpoint/2010/main" val="340269123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TotalTime>
  <Words>1296</Words>
  <Application>Microsoft Office PowerPoint</Application>
  <PresentationFormat>Widescreen</PresentationFormat>
  <Paragraphs>29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Hebrews 1</vt:lpstr>
      <vt:lpstr>The Superiority of the Revelation In The Son</vt:lpstr>
      <vt:lpstr>The Superiority of the Revelation In The Son</vt:lpstr>
      <vt:lpstr>The Superiority of the Revelation In The Son</vt:lpstr>
      <vt:lpstr>The Superiority of the Revelation In The Son</vt:lpstr>
      <vt:lpstr>The Superiority of the Revelation In The Son</vt:lpstr>
      <vt:lpstr>The Superiority of the Revelation In The Son</vt:lpstr>
      <vt:lpstr>Jesus’ Superiority Over the Angels</vt:lpstr>
      <vt:lpstr>Why Angels?</vt:lpstr>
      <vt:lpstr>Jesus is Superior to the Angels</vt:lpstr>
      <vt:lpstr>Jesus is Superior to the Angels</vt:lpstr>
      <vt:lpstr>Jesus is Superior to the Angels</vt:lpstr>
      <vt:lpstr>Jesus’ Superiority Over the Angels</vt:lpstr>
      <vt:lpstr>Jesus’ Superiority Over the Angels</vt:lpstr>
      <vt:lpstr>Jesus’ Superiority Over the Angels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dc:title>
  <dc:creator>Will Dilbeck</dc:creator>
  <cp:lastModifiedBy>Will Dilbeck</cp:lastModifiedBy>
  <cp:revision>10</cp:revision>
  <dcterms:created xsi:type="dcterms:W3CDTF">2020-03-04T18:47:30Z</dcterms:created>
  <dcterms:modified xsi:type="dcterms:W3CDTF">2020-03-04T20:20:42Z</dcterms:modified>
</cp:coreProperties>
</file>