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2/29/2020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Hebrews</a:t>
            </a:r>
            <a:endParaRPr lang="en-US" dirty="0"/>
          </a:p>
        </p:txBody>
      </p:sp>
      <p:sp>
        <p:nvSpPr>
          <p:cNvPr id="3" name="Subtitle 2"/>
          <p:cNvSpPr>
            <a:spLocks noGrp="1"/>
          </p:cNvSpPr>
          <p:nvPr>
            <p:ph type="subTitle" idx="1"/>
          </p:nvPr>
        </p:nvSpPr>
        <p:spPr/>
        <p:txBody>
          <a:bodyPr/>
          <a:lstStyle/>
          <a:p>
            <a:r>
              <a:rPr lang="en-US" b="1" dirty="0" smtClean="0">
                <a:solidFill>
                  <a:schemeClr val="tx1"/>
                </a:solidFill>
              </a:rPr>
              <a:t>Introduction</a:t>
            </a:r>
            <a:endParaRPr lang="en-US" b="1" dirty="0">
              <a:solidFill>
                <a:schemeClr val="tx1"/>
              </a:solidFill>
            </a:endParaRPr>
          </a:p>
        </p:txBody>
      </p:sp>
    </p:spTree>
    <p:extLst>
      <p:ext uri="{BB962C8B-B14F-4D97-AF65-F5344CB8AC3E}">
        <p14:creationId xmlns:p14="http://schemas.microsoft.com/office/powerpoint/2010/main" val="3859039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tx1"/>
                </a:solidFill>
              </a:rPr>
              <a:t>Authorship- Internal Evidence Against Paul</a:t>
            </a:r>
            <a:endParaRPr lang="en-US" dirty="0">
              <a:solidFill>
                <a:schemeClr val="tx1"/>
              </a:solidFill>
            </a:endParaRPr>
          </a:p>
        </p:txBody>
      </p:sp>
      <p:sp>
        <p:nvSpPr>
          <p:cNvPr id="16387" name="Content Placeholder 2"/>
          <p:cNvSpPr>
            <a:spLocks noGrp="1"/>
          </p:cNvSpPr>
          <p:nvPr>
            <p:ph idx="1"/>
          </p:nvPr>
        </p:nvSpPr>
        <p:spPr/>
        <p:txBody>
          <a:bodyPr/>
          <a:lstStyle/>
          <a:p>
            <a:r>
              <a:rPr lang="en-US" altLang="en-US" sz="3600">
                <a:solidFill>
                  <a:schemeClr val="tx1"/>
                </a:solidFill>
              </a:rPr>
              <a:t>1. Language </a:t>
            </a:r>
          </a:p>
          <a:p>
            <a:r>
              <a:rPr lang="en-US" altLang="en-US" sz="3600">
                <a:solidFill>
                  <a:schemeClr val="tx1"/>
                </a:solidFill>
              </a:rPr>
              <a:t>2. Admittance of receiving the information from the apostles</a:t>
            </a:r>
          </a:p>
          <a:p>
            <a:r>
              <a:rPr lang="en-US" altLang="en-US" sz="3600">
                <a:solidFill>
                  <a:schemeClr val="tx1"/>
                </a:solidFill>
              </a:rPr>
              <a:t>3. Many themes are foreign to Paul</a:t>
            </a:r>
          </a:p>
        </p:txBody>
      </p:sp>
    </p:spTree>
    <p:extLst>
      <p:ext uri="{BB962C8B-B14F-4D97-AF65-F5344CB8AC3E}">
        <p14:creationId xmlns:p14="http://schemas.microsoft.com/office/powerpoint/2010/main" val="913725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tx1"/>
                </a:solidFill>
              </a:rPr>
              <a:t>Who then wrote Hebrews?</a:t>
            </a:r>
            <a:endParaRPr lang="en-US" dirty="0">
              <a:solidFill>
                <a:schemeClr val="tx1"/>
              </a:solidFill>
            </a:endParaRPr>
          </a:p>
        </p:txBody>
      </p:sp>
      <p:sp>
        <p:nvSpPr>
          <p:cNvPr id="17411" name="Content Placeholder 2"/>
          <p:cNvSpPr>
            <a:spLocks noGrp="1"/>
          </p:cNvSpPr>
          <p:nvPr>
            <p:ph idx="1"/>
          </p:nvPr>
        </p:nvSpPr>
        <p:spPr/>
        <p:txBody>
          <a:bodyPr/>
          <a:lstStyle/>
          <a:p>
            <a:r>
              <a:rPr lang="en-US" altLang="en-US" sz="3200" dirty="0">
                <a:solidFill>
                  <a:schemeClr val="tx1"/>
                </a:solidFill>
              </a:rPr>
              <a:t>An educated Jew familiar with the Greek OT, Greek rhetoric, and Greek philosophy</a:t>
            </a:r>
          </a:p>
          <a:p>
            <a:pPr eaLnBrk="1" hangingPunct="1"/>
            <a:r>
              <a:rPr lang="en-US" altLang="en-US" sz="3200" dirty="0">
                <a:solidFill>
                  <a:schemeClr val="tx1"/>
                </a:solidFill>
              </a:rPr>
              <a:t>Barnabas, Aquila and Priscilla, and Apollos have all received some support</a:t>
            </a:r>
          </a:p>
          <a:p>
            <a:pPr eaLnBrk="1" hangingPunct="1"/>
            <a:r>
              <a:rPr lang="en-US" altLang="en-US" sz="3200" dirty="0">
                <a:solidFill>
                  <a:schemeClr val="tx1"/>
                </a:solidFill>
              </a:rPr>
              <a:t>But ultimately, “God only knows” </a:t>
            </a:r>
            <a:endParaRPr lang="en-US" altLang="en-US" sz="2800" dirty="0">
              <a:solidFill>
                <a:schemeClr val="tx1"/>
              </a:solidFill>
            </a:endParaRPr>
          </a:p>
          <a:p>
            <a:endParaRPr lang="en-US" altLang="en-US" dirty="0" smtClean="0"/>
          </a:p>
        </p:txBody>
      </p:sp>
    </p:spTree>
    <p:extLst>
      <p:ext uri="{BB962C8B-B14F-4D97-AF65-F5344CB8AC3E}">
        <p14:creationId xmlns:p14="http://schemas.microsoft.com/office/powerpoint/2010/main" val="3517723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46325" y="287339"/>
            <a:ext cx="7543800" cy="1449387"/>
          </a:xfrm>
        </p:spPr>
        <p:txBody>
          <a:bodyPr/>
          <a:lstStyle/>
          <a:p>
            <a:pPr algn="ctr">
              <a:defRPr/>
            </a:pPr>
            <a:r>
              <a:rPr lang="en-US" altLang="en-US" dirty="0" smtClean="0">
                <a:solidFill>
                  <a:schemeClr val="tx1"/>
                </a:solidFill>
              </a:rPr>
              <a:t>Genre, Date, and Recipients</a:t>
            </a:r>
          </a:p>
        </p:txBody>
      </p:sp>
      <p:sp>
        <p:nvSpPr>
          <p:cNvPr id="51203" name="Rectangle 3"/>
          <p:cNvSpPr>
            <a:spLocks noGrp="1" noChangeArrowheads="1"/>
          </p:cNvSpPr>
          <p:nvPr>
            <p:ph sz="half" idx="1"/>
          </p:nvPr>
        </p:nvSpPr>
        <p:spPr>
          <a:xfrm>
            <a:off x="2346325" y="1846264"/>
            <a:ext cx="3703638" cy="4022725"/>
          </a:xfrm>
        </p:spPr>
        <p:txBody>
          <a:bodyPr>
            <a:normAutofit fontScale="85000" lnSpcReduction="10000"/>
          </a:bodyPr>
          <a:lstStyle/>
          <a:p>
            <a:pPr marL="0" indent="0">
              <a:buNone/>
              <a:defRPr/>
            </a:pPr>
            <a:r>
              <a:rPr lang="en-US" altLang="en-US" sz="2800" dirty="0">
                <a:solidFill>
                  <a:schemeClr val="tx1"/>
                </a:solidFill>
              </a:rPr>
              <a:t>The work is not an epistle, but “a word of exhortation” (13:22), i.e. sermon or homily</a:t>
            </a:r>
          </a:p>
          <a:p>
            <a:pPr eaLnBrk="1" hangingPunct="1">
              <a:defRPr/>
            </a:pPr>
            <a:r>
              <a:rPr lang="en-US" altLang="en-US" sz="2800" dirty="0">
                <a:solidFill>
                  <a:schemeClr val="tx1"/>
                </a:solidFill>
              </a:rPr>
              <a:t>The date is somewhere between 60-100</a:t>
            </a:r>
          </a:p>
          <a:p>
            <a:pPr eaLnBrk="1" hangingPunct="1">
              <a:defRPr/>
            </a:pPr>
            <a:r>
              <a:rPr lang="en-US" altLang="en-US" sz="2800" dirty="0">
                <a:solidFill>
                  <a:schemeClr val="tx1"/>
                </a:solidFill>
              </a:rPr>
              <a:t>The recipients are probably Jewish-Christians maybe in Rome</a:t>
            </a:r>
          </a:p>
        </p:txBody>
      </p:sp>
      <p:pic>
        <p:nvPicPr>
          <p:cNvPr id="18436" name="Picture 6" descr="Image result for christ pantocrato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324600" y="1846264"/>
            <a:ext cx="3124200" cy="3868737"/>
          </a:xfrm>
          <a:noFill/>
        </p:spPr>
      </p:pic>
    </p:spTree>
    <p:extLst>
      <p:ext uri="{BB962C8B-B14F-4D97-AF65-F5344CB8AC3E}">
        <p14:creationId xmlns:p14="http://schemas.microsoft.com/office/powerpoint/2010/main" val="3474773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algn="ctr">
              <a:defRPr/>
            </a:pPr>
            <a:r>
              <a:rPr lang="en-US" altLang="en-US" sz="4000" dirty="0">
                <a:solidFill>
                  <a:schemeClr val="tx1"/>
                </a:solidFill>
              </a:rPr>
              <a:t>Themes of The Book: Listen To God’s Voice</a:t>
            </a:r>
          </a:p>
        </p:txBody>
      </p:sp>
      <p:sp>
        <p:nvSpPr>
          <p:cNvPr id="30723" name="Rectangle 3"/>
          <p:cNvSpPr>
            <a:spLocks noGrp="1" noChangeArrowheads="1"/>
          </p:cNvSpPr>
          <p:nvPr>
            <p:ph idx="1"/>
          </p:nvPr>
        </p:nvSpPr>
        <p:spPr/>
        <p:txBody>
          <a:bodyPr/>
          <a:lstStyle/>
          <a:p>
            <a:pPr eaLnBrk="1" hangingPunct="1"/>
            <a:r>
              <a:rPr lang="en-US" altLang="en-US" sz="3200" b="1">
                <a:solidFill>
                  <a:schemeClr val="tx1"/>
                </a:solidFill>
              </a:rPr>
              <a:t>Hebrews 1:1-2</a:t>
            </a:r>
            <a:r>
              <a:rPr lang="en-US" altLang="en-US" sz="3200">
                <a:solidFill>
                  <a:schemeClr val="tx1"/>
                </a:solidFill>
              </a:rPr>
              <a:t> Long ago, at many portions and in many ways, </a:t>
            </a:r>
            <a:r>
              <a:rPr lang="en-US" altLang="en-US" sz="3200" b="1">
                <a:solidFill>
                  <a:schemeClr val="tx1"/>
                </a:solidFill>
              </a:rPr>
              <a:t>God spoke</a:t>
            </a:r>
            <a:r>
              <a:rPr lang="en-US" altLang="en-US" sz="3200">
                <a:solidFill>
                  <a:schemeClr val="tx1"/>
                </a:solidFill>
              </a:rPr>
              <a:t> to our fathers by the prophets, but in these last days </a:t>
            </a:r>
            <a:r>
              <a:rPr lang="en-US" altLang="en-US" sz="3200" b="1">
                <a:solidFill>
                  <a:schemeClr val="tx1"/>
                </a:solidFill>
              </a:rPr>
              <a:t>he has spoken</a:t>
            </a:r>
            <a:r>
              <a:rPr lang="en-US" altLang="en-US" sz="3200">
                <a:solidFill>
                  <a:schemeClr val="tx1"/>
                </a:solidFill>
              </a:rPr>
              <a:t> </a:t>
            </a:r>
            <a:r>
              <a:rPr lang="en-US" altLang="en-US" sz="3200" b="1">
                <a:solidFill>
                  <a:schemeClr val="tx1"/>
                </a:solidFill>
              </a:rPr>
              <a:t>to us by his Son</a:t>
            </a:r>
            <a:r>
              <a:rPr lang="en-US" altLang="en-US" sz="3200">
                <a:solidFill>
                  <a:schemeClr val="tx1"/>
                </a:solidFill>
              </a:rPr>
              <a:t>, whom he appointed the heir of all things, through whom also he created the world.</a:t>
            </a:r>
            <a:endParaRPr lang="en-US" altLang="en-US" sz="3200" b="1">
              <a:solidFill>
                <a:schemeClr val="tx1"/>
              </a:solidFill>
            </a:endParaRPr>
          </a:p>
          <a:p>
            <a:pPr eaLnBrk="1" hangingPunct="1"/>
            <a:endParaRPr lang="en-US" altLang="en-US" smtClean="0"/>
          </a:p>
        </p:txBody>
      </p:sp>
    </p:spTree>
    <p:extLst>
      <p:ext uri="{BB962C8B-B14F-4D97-AF65-F5344CB8AC3E}">
        <p14:creationId xmlns:p14="http://schemas.microsoft.com/office/powerpoint/2010/main" val="353518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2000"/>
                                        <p:tgtEl>
                                          <p:spTgt spid="307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algn="ctr">
              <a:defRPr/>
            </a:pPr>
            <a:r>
              <a:rPr lang="en-US" altLang="en-US" sz="4000" dirty="0">
                <a:solidFill>
                  <a:schemeClr val="tx1"/>
                </a:solidFill>
              </a:rPr>
              <a:t>Themes of The Book: Listen To God’s Voice</a:t>
            </a:r>
          </a:p>
        </p:txBody>
      </p:sp>
      <p:sp>
        <p:nvSpPr>
          <p:cNvPr id="37891" name="Rectangle 3"/>
          <p:cNvSpPr>
            <a:spLocks noGrp="1" noChangeArrowheads="1"/>
          </p:cNvSpPr>
          <p:nvPr>
            <p:ph idx="1"/>
          </p:nvPr>
        </p:nvSpPr>
        <p:spPr/>
        <p:txBody>
          <a:bodyPr/>
          <a:lstStyle/>
          <a:p>
            <a:pPr eaLnBrk="1" hangingPunct="1"/>
            <a:r>
              <a:rPr lang="en-US" altLang="en-US" sz="3600" b="1">
                <a:solidFill>
                  <a:schemeClr val="tx1"/>
                </a:solidFill>
              </a:rPr>
              <a:t>Hebrews 12:25</a:t>
            </a:r>
            <a:r>
              <a:rPr lang="en-US" altLang="en-US" sz="3600">
                <a:solidFill>
                  <a:schemeClr val="tx1"/>
                </a:solidFill>
              </a:rPr>
              <a:t> </a:t>
            </a:r>
            <a:r>
              <a:rPr lang="en-US" altLang="en-US" sz="3600" b="1">
                <a:solidFill>
                  <a:schemeClr val="tx1"/>
                </a:solidFill>
              </a:rPr>
              <a:t>See that you do not</a:t>
            </a:r>
            <a:r>
              <a:rPr lang="en-US" altLang="en-US" sz="3600">
                <a:solidFill>
                  <a:schemeClr val="tx1"/>
                </a:solidFill>
              </a:rPr>
              <a:t> </a:t>
            </a:r>
            <a:r>
              <a:rPr lang="en-US" altLang="en-US" sz="3600" b="1">
                <a:solidFill>
                  <a:schemeClr val="tx1"/>
                </a:solidFill>
              </a:rPr>
              <a:t>refuse him who is speaking</a:t>
            </a:r>
            <a:r>
              <a:rPr lang="en-US" altLang="en-US" sz="3600">
                <a:solidFill>
                  <a:schemeClr val="tx1"/>
                </a:solidFill>
              </a:rPr>
              <a:t>. For if they did not escape when they refused him who warned them on earth, much less will we escape if we reject him who warns from heaven.</a:t>
            </a:r>
            <a:endParaRPr lang="en-US" altLang="en-US" sz="3600" b="1">
              <a:solidFill>
                <a:schemeClr val="tx1"/>
              </a:solidFill>
            </a:endParaRPr>
          </a:p>
          <a:p>
            <a:pPr eaLnBrk="1" hangingPunct="1"/>
            <a:endParaRPr lang="en-US" altLang="en-US" smtClean="0"/>
          </a:p>
        </p:txBody>
      </p:sp>
    </p:spTree>
    <p:extLst>
      <p:ext uri="{BB962C8B-B14F-4D97-AF65-F5344CB8AC3E}">
        <p14:creationId xmlns:p14="http://schemas.microsoft.com/office/powerpoint/2010/main" val="599449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2000"/>
                                        <p:tgtEl>
                                          <p:spTgt spid="378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algn="ctr">
              <a:defRPr/>
            </a:pPr>
            <a:r>
              <a:rPr lang="en-US" altLang="en-US" sz="4000" dirty="0">
                <a:solidFill>
                  <a:schemeClr val="tx1"/>
                </a:solidFill>
              </a:rPr>
              <a:t>Themes of The Book: Listen To God’s Voice</a:t>
            </a:r>
          </a:p>
        </p:txBody>
      </p:sp>
      <p:sp>
        <p:nvSpPr>
          <p:cNvPr id="38915" name="Rectangle 3"/>
          <p:cNvSpPr>
            <a:spLocks noGrp="1" noChangeArrowheads="1"/>
          </p:cNvSpPr>
          <p:nvPr>
            <p:ph idx="1"/>
          </p:nvPr>
        </p:nvSpPr>
        <p:spPr/>
        <p:txBody>
          <a:bodyPr/>
          <a:lstStyle/>
          <a:p>
            <a:pPr eaLnBrk="1" hangingPunct="1">
              <a:lnSpc>
                <a:spcPct val="80000"/>
              </a:lnSpc>
            </a:pPr>
            <a:r>
              <a:rPr lang="en-US" altLang="en-US" sz="2800" b="1">
                <a:solidFill>
                  <a:schemeClr val="tx1"/>
                </a:solidFill>
              </a:rPr>
              <a:t>Hebrews 2:1</a:t>
            </a:r>
            <a:r>
              <a:rPr lang="en-US" altLang="en-US" sz="2800">
                <a:solidFill>
                  <a:schemeClr val="tx1"/>
                </a:solidFill>
              </a:rPr>
              <a:t> Therefore we must pay much closer attention </a:t>
            </a:r>
            <a:r>
              <a:rPr lang="en-US" altLang="en-US" sz="2800" b="1">
                <a:solidFill>
                  <a:schemeClr val="tx1"/>
                </a:solidFill>
              </a:rPr>
              <a:t>to what we have heard</a:t>
            </a:r>
            <a:r>
              <a:rPr lang="en-US" altLang="en-US" sz="2800">
                <a:solidFill>
                  <a:schemeClr val="tx1"/>
                </a:solidFill>
              </a:rPr>
              <a:t>, lest we drift away from it.</a:t>
            </a:r>
          </a:p>
          <a:p>
            <a:pPr eaLnBrk="1" hangingPunct="1">
              <a:lnSpc>
                <a:spcPct val="80000"/>
              </a:lnSpc>
            </a:pPr>
            <a:r>
              <a:rPr lang="en-US" altLang="en-US" sz="2800" b="1">
                <a:solidFill>
                  <a:schemeClr val="tx1"/>
                </a:solidFill>
              </a:rPr>
              <a:t>Hebrews 6:4-5</a:t>
            </a:r>
            <a:r>
              <a:rPr lang="en-US" altLang="en-US" sz="2800">
                <a:solidFill>
                  <a:schemeClr val="tx1"/>
                </a:solidFill>
              </a:rPr>
              <a:t> For it is impossible to restore again to repentance those who have once been enlightened, who have tasted the heavenly gift, and have shared in the Holy Spirit, and have </a:t>
            </a:r>
            <a:r>
              <a:rPr lang="en-US" altLang="en-US" sz="2800" b="1">
                <a:solidFill>
                  <a:schemeClr val="tx1"/>
                </a:solidFill>
              </a:rPr>
              <a:t>tasted the goodness of the word of God</a:t>
            </a:r>
            <a:r>
              <a:rPr lang="en-US" altLang="en-US" sz="2800">
                <a:solidFill>
                  <a:schemeClr val="tx1"/>
                </a:solidFill>
              </a:rPr>
              <a:t> and the powers of the age to come, if they then fall away, </a:t>
            </a:r>
            <a:endParaRPr lang="en-US" altLang="en-US" sz="2800" b="1">
              <a:solidFill>
                <a:schemeClr val="tx1"/>
              </a:solidFill>
            </a:endParaRPr>
          </a:p>
          <a:p>
            <a:pPr eaLnBrk="1" hangingPunct="1">
              <a:lnSpc>
                <a:spcPct val="80000"/>
              </a:lnSpc>
            </a:pPr>
            <a:endParaRPr lang="en-US" altLang="en-US" sz="2800"/>
          </a:p>
        </p:txBody>
      </p:sp>
    </p:spTree>
    <p:extLst>
      <p:ext uri="{BB962C8B-B14F-4D97-AF65-F5344CB8AC3E}">
        <p14:creationId xmlns:p14="http://schemas.microsoft.com/office/powerpoint/2010/main" val="2685797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2000"/>
                                        <p:tgtEl>
                                          <p:spTgt spid="389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fade">
                                      <p:cBhvr>
                                        <p:cTn id="12" dur="2000"/>
                                        <p:tgtEl>
                                          <p:spTgt spid="389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a:defRPr/>
            </a:pPr>
            <a:r>
              <a:rPr lang="en-US" altLang="en-US" dirty="0" smtClean="0">
                <a:solidFill>
                  <a:schemeClr val="tx1"/>
                </a:solidFill>
              </a:rPr>
              <a:t>Themes of the Book: The Superiority of Jesus</a:t>
            </a:r>
          </a:p>
        </p:txBody>
      </p:sp>
      <p:sp>
        <p:nvSpPr>
          <p:cNvPr id="39939" name="Rectangle 3"/>
          <p:cNvSpPr>
            <a:spLocks noGrp="1" noChangeArrowheads="1"/>
          </p:cNvSpPr>
          <p:nvPr>
            <p:ph idx="1"/>
          </p:nvPr>
        </p:nvSpPr>
        <p:spPr/>
        <p:txBody>
          <a:bodyPr/>
          <a:lstStyle/>
          <a:p>
            <a:pPr eaLnBrk="1" hangingPunct="1"/>
            <a:r>
              <a:rPr lang="en-US" altLang="en-US" sz="2800">
                <a:solidFill>
                  <a:schemeClr val="tx1"/>
                </a:solidFill>
              </a:rPr>
              <a:t>Jesus is superior to the prophets (1:1-2).</a:t>
            </a:r>
          </a:p>
          <a:p>
            <a:pPr eaLnBrk="1" hangingPunct="1"/>
            <a:r>
              <a:rPr lang="en-US" altLang="en-US" sz="2800">
                <a:solidFill>
                  <a:schemeClr val="tx1"/>
                </a:solidFill>
              </a:rPr>
              <a:t>Jesus is superior to the angels because he is God’s Son (1:4-6).</a:t>
            </a:r>
          </a:p>
          <a:p>
            <a:pPr eaLnBrk="1" hangingPunct="1"/>
            <a:r>
              <a:rPr lang="en-US" altLang="en-US" sz="2800">
                <a:solidFill>
                  <a:schemeClr val="tx1"/>
                </a:solidFill>
              </a:rPr>
              <a:t>Jesus is superior to Moses because he is God’s Son (3:5-6).</a:t>
            </a:r>
          </a:p>
          <a:p>
            <a:pPr eaLnBrk="1" hangingPunct="1"/>
            <a:r>
              <a:rPr lang="en-US" altLang="en-US" sz="2800">
                <a:solidFill>
                  <a:schemeClr val="tx1"/>
                </a:solidFill>
              </a:rPr>
              <a:t>Jesus is superior to the Levitical priesthood (4:14-10:18).</a:t>
            </a:r>
          </a:p>
        </p:txBody>
      </p:sp>
    </p:spTree>
    <p:extLst>
      <p:ext uri="{BB962C8B-B14F-4D97-AF65-F5344CB8AC3E}">
        <p14:creationId xmlns:p14="http://schemas.microsoft.com/office/powerpoint/2010/main" val="18071317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500"/>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fade">
                                      <p:cBhvr>
                                        <p:cTn id="12" dur="500"/>
                                        <p:tgtEl>
                                          <p:spTgt spid="399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fade">
                                      <p:cBhvr>
                                        <p:cTn id="17" dur="500"/>
                                        <p:tgtEl>
                                          <p:spTgt spid="399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fade">
                                      <p:cBhvr>
                                        <p:cTn id="22" dur="500"/>
                                        <p:tgtEl>
                                          <p:spTgt spid="39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defRPr/>
            </a:pPr>
            <a:r>
              <a:rPr lang="en-US" altLang="en-US" dirty="0" smtClean="0">
                <a:solidFill>
                  <a:schemeClr val="tx1"/>
                </a:solidFill>
              </a:rPr>
              <a:t>The Argument of Hebrews</a:t>
            </a:r>
          </a:p>
        </p:txBody>
      </p:sp>
      <p:sp>
        <p:nvSpPr>
          <p:cNvPr id="40963" name="Rectangle 3"/>
          <p:cNvSpPr>
            <a:spLocks noGrp="1" noChangeArrowheads="1"/>
          </p:cNvSpPr>
          <p:nvPr>
            <p:ph idx="1"/>
          </p:nvPr>
        </p:nvSpPr>
        <p:spPr/>
        <p:txBody>
          <a:bodyPr/>
          <a:lstStyle/>
          <a:p>
            <a:pPr eaLnBrk="1" hangingPunct="1"/>
            <a:r>
              <a:rPr lang="en-US" altLang="en-US" sz="3200">
                <a:solidFill>
                  <a:schemeClr val="tx1"/>
                </a:solidFill>
              </a:rPr>
              <a:t>In these last days, God has spoken to us by his Son.</a:t>
            </a:r>
          </a:p>
          <a:p>
            <a:pPr eaLnBrk="1" hangingPunct="1">
              <a:buFont typeface="Wingdings" panose="05000000000000000000" pitchFamily="2" charset="2"/>
              <a:buNone/>
            </a:pPr>
            <a:endParaRPr lang="en-US" altLang="en-US" sz="3200">
              <a:solidFill>
                <a:schemeClr val="tx1"/>
              </a:solidFill>
            </a:endParaRPr>
          </a:p>
          <a:p>
            <a:pPr eaLnBrk="1" hangingPunct="1"/>
            <a:r>
              <a:rPr lang="en-US" altLang="en-US" sz="3200">
                <a:solidFill>
                  <a:schemeClr val="tx1"/>
                </a:solidFill>
              </a:rPr>
              <a:t>This is significant because Jesus as the Son is superior to the angels and to Moses (1:1-4:13)</a:t>
            </a:r>
          </a:p>
        </p:txBody>
      </p:sp>
    </p:spTree>
    <p:extLst>
      <p:ext uri="{BB962C8B-B14F-4D97-AF65-F5344CB8AC3E}">
        <p14:creationId xmlns:p14="http://schemas.microsoft.com/office/powerpoint/2010/main" val="4088307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fade">
                                      <p:cBhvr>
                                        <p:cTn id="7" dur="500"/>
                                        <p:tgtEl>
                                          <p:spTgt spid="40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3">
                                            <p:txEl>
                                              <p:pRg st="2" end="2"/>
                                            </p:txEl>
                                          </p:spTgt>
                                        </p:tgtEl>
                                        <p:attrNameLst>
                                          <p:attrName>style.visibility</p:attrName>
                                        </p:attrNameLst>
                                      </p:cBhvr>
                                      <p:to>
                                        <p:strVal val="visible"/>
                                      </p:to>
                                    </p:set>
                                    <p:animEffect transition="in" filter="fade">
                                      <p:cBhvr>
                                        <p:cTn id="12" dur="500"/>
                                        <p:tgtEl>
                                          <p:spTgt spid="409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a:defRPr/>
            </a:pPr>
            <a:r>
              <a:rPr lang="en-US" altLang="en-US" dirty="0" smtClean="0">
                <a:solidFill>
                  <a:schemeClr val="tx1"/>
                </a:solidFill>
              </a:rPr>
              <a:t>The Argument of Hebrews</a:t>
            </a:r>
          </a:p>
        </p:txBody>
      </p:sp>
      <p:sp>
        <p:nvSpPr>
          <p:cNvPr id="41987" name="Rectangle 3"/>
          <p:cNvSpPr>
            <a:spLocks noGrp="1" noChangeArrowheads="1"/>
          </p:cNvSpPr>
          <p:nvPr>
            <p:ph idx="1"/>
          </p:nvPr>
        </p:nvSpPr>
        <p:spPr/>
        <p:txBody>
          <a:bodyPr>
            <a:normAutofit lnSpcReduction="10000"/>
          </a:bodyPr>
          <a:lstStyle/>
          <a:p>
            <a:pPr eaLnBrk="1" hangingPunct="1"/>
            <a:r>
              <a:rPr lang="en-US" altLang="en-US" sz="3200">
                <a:solidFill>
                  <a:schemeClr val="tx1"/>
                </a:solidFill>
              </a:rPr>
              <a:t>Jesus, who is a priest after the order of Melchizedek, is superior to the O.T. priests because he is mediator of a better covenant, based on better promises, and he gave a better sacrifice (4:14-10:18).</a:t>
            </a:r>
          </a:p>
          <a:p>
            <a:pPr eaLnBrk="1" hangingPunct="1"/>
            <a:r>
              <a:rPr lang="en-US" altLang="en-US" sz="3200">
                <a:solidFill>
                  <a:schemeClr val="tx1"/>
                </a:solidFill>
              </a:rPr>
              <a:t>Because of this ultimate revelation through Jesus, let us as Christians live with faith and endurance (10:19-13:21).</a:t>
            </a:r>
          </a:p>
          <a:p>
            <a:pPr eaLnBrk="1" hangingPunct="1"/>
            <a:endParaRPr lang="en-US" altLang="en-US" smtClean="0"/>
          </a:p>
        </p:txBody>
      </p:sp>
    </p:spTree>
    <p:extLst>
      <p:ext uri="{BB962C8B-B14F-4D97-AF65-F5344CB8AC3E}">
        <p14:creationId xmlns:p14="http://schemas.microsoft.com/office/powerpoint/2010/main" val="3239597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fade">
                                      <p:cBhvr>
                                        <p:cTn id="12" dur="2000"/>
                                        <p:tgtEl>
                                          <p:spTgt spid="419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en-US" dirty="0">
              <a:solidFill>
                <a:schemeClr val="tx1"/>
              </a:solidFill>
            </a:endParaRPr>
          </a:p>
        </p:txBody>
      </p:sp>
      <p:sp>
        <p:nvSpPr>
          <p:cNvPr id="3" name="Content Placeholder 2"/>
          <p:cNvSpPr>
            <a:spLocks noGrp="1"/>
          </p:cNvSpPr>
          <p:nvPr>
            <p:ph idx="1"/>
          </p:nvPr>
        </p:nvSpPr>
        <p:spPr/>
        <p:txBody>
          <a:bodyPr>
            <a:normAutofit lnSpcReduction="10000"/>
          </a:bodyPr>
          <a:lstStyle/>
          <a:p>
            <a:r>
              <a:rPr lang="en-US" sz="3200" dirty="0" smtClean="0">
                <a:solidFill>
                  <a:schemeClr val="tx1"/>
                </a:solidFill>
              </a:rPr>
              <a:t>“The document known as the Epistle to the Hebrew is the most elegant and sophisticated, and perhaps the most enigmatic, text of first-century Christianity…it may be characterized as a masterpiece of early Christian rhetorical homiletics,” </a:t>
            </a:r>
            <a:r>
              <a:rPr lang="en-US" sz="3200" dirty="0" err="1" smtClean="0">
                <a:solidFill>
                  <a:schemeClr val="tx1"/>
                </a:solidFill>
              </a:rPr>
              <a:t>Attridge</a:t>
            </a:r>
            <a:r>
              <a:rPr lang="en-US" sz="3200" dirty="0" smtClean="0">
                <a:solidFill>
                  <a:schemeClr val="tx1"/>
                </a:solidFill>
              </a:rPr>
              <a:t>, </a:t>
            </a:r>
            <a:r>
              <a:rPr lang="en-US" sz="3200" i="1" dirty="0" smtClean="0">
                <a:solidFill>
                  <a:schemeClr val="tx1"/>
                </a:solidFill>
              </a:rPr>
              <a:t>Commentary on Hebrews</a:t>
            </a:r>
            <a:r>
              <a:rPr lang="en-US" sz="3200" dirty="0" smtClean="0">
                <a:solidFill>
                  <a:schemeClr val="tx1"/>
                </a:solidFill>
              </a:rPr>
              <a:t>, 1.</a:t>
            </a:r>
            <a:endParaRPr lang="en-US" sz="3200" dirty="0">
              <a:solidFill>
                <a:schemeClr val="tx1"/>
              </a:solidFill>
            </a:endParaRPr>
          </a:p>
        </p:txBody>
      </p:sp>
    </p:spTree>
    <p:extLst>
      <p:ext uri="{BB962C8B-B14F-4D97-AF65-F5344CB8AC3E}">
        <p14:creationId xmlns:p14="http://schemas.microsoft.com/office/powerpoint/2010/main" val="3151373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Some Questions</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sz="2800" dirty="0" smtClean="0">
                <a:solidFill>
                  <a:schemeClr val="tx1"/>
                </a:solidFill>
              </a:rPr>
              <a:t>Did Paul write it?</a:t>
            </a:r>
          </a:p>
          <a:p>
            <a:r>
              <a:rPr lang="en-US" sz="2800" dirty="0" smtClean="0">
                <a:solidFill>
                  <a:schemeClr val="tx1"/>
                </a:solidFill>
              </a:rPr>
              <a:t>If not Paul, then who?</a:t>
            </a:r>
          </a:p>
          <a:p>
            <a:r>
              <a:rPr lang="en-US" sz="2800" dirty="0" smtClean="0">
                <a:solidFill>
                  <a:schemeClr val="tx1"/>
                </a:solidFill>
              </a:rPr>
              <a:t>What is the genre?</a:t>
            </a:r>
          </a:p>
          <a:p>
            <a:r>
              <a:rPr lang="en-US" sz="2800" dirty="0" smtClean="0">
                <a:solidFill>
                  <a:schemeClr val="tx1"/>
                </a:solidFill>
              </a:rPr>
              <a:t>What is the date?</a:t>
            </a:r>
          </a:p>
          <a:p>
            <a:r>
              <a:rPr lang="en-US" sz="2800" dirty="0" smtClean="0">
                <a:solidFill>
                  <a:schemeClr val="tx1"/>
                </a:solidFill>
              </a:rPr>
              <a:t>What is the situation of the addressees?</a:t>
            </a:r>
            <a:endParaRPr lang="en-US" sz="2800" dirty="0">
              <a:solidFill>
                <a:schemeClr val="tx1"/>
              </a:solidFill>
            </a:endParaRPr>
          </a:p>
        </p:txBody>
      </p:sp>
    </p:spTree>
    <p:extLst>
      <p:ext uri="{BB962C8B-B14F-4D97-AF65-F5344CB8AC3E}">
        <p14:creationId xmlns:p14="http://schemas.microsoft.com/office/powerpoint/2010/main" val="4249638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346325" y="287339"/>
            <a:ext cx="7543800" cy="1449387"/>
          </a:xfrm>
        </p:spPr>
        <p:txBody>
          <a:bodyPr/>
          <a:lstStyle/>
          <a:p>
            <a:pPr algn="ctr">
              <a:defRPr/>
            </a:pPr>
            <a:r>
              <a:rPr lang="en-US" altLang="en-US" sz="4000" dirty="0">
                <a:solidFill>
                  <a:schemeClr val="tx1"/>
                </a:solidFill>
              </a:rPr>
              <a:t>Authorship-External Evidence For Paul</a:t>
            </a:r>
          </a:p>
        </p:txBody>
      </p:sp>
      <p:sp>
        <p:nvSpPr>
          <p:cNvPr id="44035" name="Rectangle 3"/>
          <p:cNvSpPr>
            <a:spLocks noGrp="1" noChangeArrowheads="1"/>
          </p:cNvSpPr>
          <p:nvPr>
            <p:ph sz="half" idx="1"/>
          </p:nvPr>
        </p:nvSpPr>
        <p:spPr>
          <a:xfrm>
            <a:off x="2346325" y="1846264"/>
            <a:ext cx="3703638" cy="4022725"/>
          </a:xfrm>
        </p:spPr>
        <p:txBody>
          <a:bodyPr>
            <a:normAutofit fontScale="92500" lnSpcReduction="10000"/>
          </a:bodyPr>
          <a:lstStyle/>
          <a:p>
            <a:r>
              <a:rPr lang="en-US" altLang="en-US" sz="3200" dirty="0" smtClean="0">
                <a:solidFill>
                  <a:schemeClr val="tx1"/>
                </a:solidFill>
              </a:rPr>
              <a:t>Collected </a:t>
            </a:r>
            <a:r>
              <a:rPr lang="en-US" altLang="en-US" sz="3200" dirty="0">
                <a:solidFill>
                  <a:schemeClr val="tx1"/>
                </a:solidFill>
              </a:rPr>
              <a:t>with Pauline epistles in an early collection (p46</a:t>
            </a:r>
            <a:r>
              <a:rPr lang="en-US" altLang="en-US" sz="3200" dirty="0" smtClean="0">
                <a:solidFill>
                  <a:schemeClr val="tx1"/>
                </a:solidFill>
              </a:rPr>
              <a:t>)</a:t>
            </a:r>
          </a:p>
          <a:p>
            <a:pPr eaLnBrk="1" hangingPunct="1"/>
            <a:r>
              <a:rPr lang="en-US" altLang="en-US" sz="3200" dirty="0" smtClean="0">
                <a:solidFill>
                  <a:schemeClr val="tx1"/>
                </a:solidFill>
              </a:rPr>
              <a:t>Eusebius, Clement, and Origen all attest to Pauline authorship.</a:t>
            </a:r>
            <a:endParaRPr lang="en-US" altLang="en-US" sz="3200" dirty="0">
              <a:solidFill>
                <a:schemeClr val="tx1"/>
              </a:solidFill>
            </a:endParaRPr>
          </a:p>
        </p:txBody>
      </p:sp>
      <p:pic>
        <p:nvPicPr>
          <p:cNvPr id="11268" name="Picture 5" descr="Image result for hebrews p4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586539" y="1846264"/>
            <a:ext cx="2905125" cy="4022725"/>
          </a:xfrm>
          <a:noFill/>
        </p:spPr>
      </p:pic>
    </p:spTree>
    <p:extLst>
      <p:ext uri="{BB962C8B-B14F-4D97-AF65-F5344CB8AC3E}">
        <p14:creationId xmlns:p14="http://schemas.microsoft.com/office/powerpoint/2010/main" val="3210427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chemeClr val="tx1"/>
                </a:solidFill>
              </a:rPr>
              <a:t>Authorship-External Evidence For Paul</a:t>
            </a:r>
            <a:endParaRPr lang="en-US" dirty="0"/>
          </a:p>
        </p:txBody>
      </p:sp>
      <p:sp>
        <p:nvSpPr>
          <p:cNvPr id="5" name="Content Placeholder 4"/>
          <p:cNvSpPr>
            <a:spLocks noGrp="1"/>
          </p:cNvSpPr>
          <p:nvPr>
            <p:ph idx="1"/>
          </p:nvPr>
        </p:nvSpPr>
        <p:spPr/>
        <p:txBody>
          <a:bodyPr>
            <a:normAutofit/>
          </a:bodyPr>
          <a:lstStyle/>
          <a:p>
            <a:r>
              <a:rPr lang="en-US" sz="2400" dirty="0" smtClean="0">
                <a:solidFill>
                  <a:schemeClr val="tx1"/>
                </a:solidFill>
              </a:rPr>
              <a:t>“He (Clement) </a:t>
            </a:r>
            <a:r>
              <a:rPr lang="en-US" sz="2400" dirty="0">
                <a:solidFill>
                  <a:schemeClr val="tx1"/>
                </a:solidFill>
              </a:rPr>
              <a:t>says that the Epistle to the Hebrews is the work of Paul, and that it was written to the Hebrews in the Hebrew language; but that Luke translated it carefully and published it for the Greeks, and hence the same style of expression is found in this epistle and in the </a:t>
            </a:r>
            <a:r>
              <a:rPr lang="en-US" sz="2400" dirty="0" smtClean="0">
                <a:solidFill>
                  <a:schemeClr val="tx1"/>
                </a:solidFill>
              </a:rPr>
              <a:t>Acts,” (Eusebius, Hist. eccl. 6.14.2).</a:t>
            </a:r>
            <a:endParaRPr lang="en-US" sz="2400" dirty="0">
              <a:solidFill>
                <a:schemeClr val="tx1"/>
              </a:solidFill>
            </a:endParaRPr>
          </a:p>
        </p:txBody>
      </p:sp>
    </p:spTree>
    <p:extLst>
      <p:ext uri="{BB962C8B-B14F-4D97-AF65-F5344CB8AC3E}">
        <p14:creationId xmlns:p14="http://schemas.microsoft.com/office/powerpoint/2010/main" val="3242827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chemeClr val="tx1"/>
                </a:solidFill>
              </a:rPr>
              <a:t>Authorship-External Evidence For Paul</a:t>
            </a:r>
            <a:endParaRPr lang="en-US" dirty="0"/>
          </a:p>
        </p:txBody>
      </p:sp>
      <p:sp>
        <p:nvSpPr>
          <p:cNvPr id="5" name="Content Placeholder 4"/>
          <p:cNvSpPr>
            <a:spLocks noGrp="1"/>
          </p:cNvSpPr>
          <p:nvPr>
            <p:ph idx="1"/>
          </p:nvPr>
        </p:nvSpPr>
        <p:spPr>
          <a:xfrm>
            <a:off x="2367143" y="1741714"/>
            <a:ext cx="8915400" cy="3777622"/>
          </a:xfrm>
        </p:spPr>
        <p:txBody>
          <a:bodyPr>
            <a:noAutofit/>
          </a:bodyPr>
          <a:lstStyle/>
          <a:p>
            <a:r>
              <a:rPr lang="en-US" sz="3200" dirty="0" smtClean="0">
                <a:solidFill>
                  <a:schemeClr val="tx1"/>
                </a:solidFill>
              </a:rPr>
              <a:t>“</a:t>
            </a:r>
            <a:r>
              <a:rPr lang="en-US" sz="2400" dirty="0">
                <a:solidFill>
                  <a:schemeClr val="tx1"/>
                </a:solidFill>
              </a:rPr>
              <a:t>The epistle which is called the </a:t>
            </a:r>
            <a:r>
              <a:rPr lang="en-US" sz="2400" i="1" dirty="0">
                <a:solidFill>
                  <a:schemeClr val="tx1"/>
                </a:solidFill>
              </a:rPr>
              <a:t>Epistle to the Hebrews</a:t>
            </a:r>
            <a:r>
              <a:rPr lang="en-US" sz="2400" dirty="0">
                <a:solidFill>
                  <a:schemeClr val="tx1"/>
                </a:solidFill>
              </a:rPr>
              <a:t> is not considered his, on account of its difference from the others in style and language, but it is reckoned, either according to </a:t>
            </a:r>
            <a:r>
              <a:rPr lang="en-US" sz="2400" dirty="0" smtClean="0">
                <a:solidFill>
                  <a:schemeClr val="tx1"/>
                </a:solidFill>
              </a:rPr>
              <a:t>Tertullian</a:t>
            </a:r>
            <a:r>
              <a:rPr lang="en-US" sz="2400" dirty="0">
                <a:solidFill>
                  <a:schemeClr val="tx1"/>
                </a:solidFill>
              </a:rPr>
              <a:t> </a:t>
            </a:r>
            <a:r>
              <a:rPr lang="en-US" sz="2400" dirty="0" smtClean="0">
                <a:solidFill>
                  <a:schemeClr val="tx1"/>
                </a:solidFill>
              </a:rPr>
              <a:t>to </a:t>
            </a:r>
            <a:r>
              <a:rPr lang="en-US" sz="2400" dirty="0">
                <a:solidFill>
                  <a:schemeClr val="tx1"/>
                </a:solidFill>
              </a:rPr>
              <a:t>be the work of Barnabas, or according to others, to be by Luke the Evangelist or Clement afterwards bishop of the church at Rome, who, they say, arranged and adorned the ideas of Paul in his own language, though to be sure, since Paul was writing to Hebrews and was in disrepute among them he may have omitted his name from the salutation on this </a:t>
            </a:r>
            <a:r>
              <a:rPr lang="en-US" sz="2400" dirty="0" smtClean="0">
                <a:solidFill>
                  <a:schemeClr val="tx1"/>
                </a:solidFill>
              </a:rPr>
              <a:t>account,” (Jerome, </a:t>
            </a:r>
            <a:r>
              <a:rPr lang="en-US" sz="2400" i="1" dirty="0" smtClean="0">
                <a:solidFill>
                  <a:schemeClr val="tx1"/>
                </a:solidFill>
              </a:rPr>
              <a:t>De </a:t>
            </a:r>
            <a:r>
              <a:rPr lang="en-US" sz="2400" i="1" dirty="0" err="1" smtClean="0">
                <a:solidFill>
                  <a:schemeClr val="tx1"/>
                </a:solidFill>
              </a:rPr>
              <a:t>vir</a:t>
            </a:r>
            <a:r>
              <a:rPr lang="en-US" sz="2400" i="1" dirty="0" smtClean="0">
                <a:solidFill>
                  <a:schemeClr val="tx1"/>
                </a:solidFill>
              </a:rPr>
              <a:t>. </a:t>
            </a:r>
            <a:r>
              <a:rPr lang="en-US" sz="2400" i="1" dirty="0" err="1" smtClean="0">
                <a:solidFill>
                  <a:schemeClr val="tx1"/>
                </a:solidFill>
              </a:rPr>
              <a:t>Illust</a:t>
            </a:r>
            <a:r>
              <a:rPr lang="en-US" sz="2400" dirty="0" smtClean="0">
                <a:solidFill>
                  <a:schemeClr val="tx1"/>
                </a:solidFill>
              </a:rPr>
              <a:t>. 5.59).</a:t>
            </a:r>
            <a:endParaRPr lang="en-US" sz="3200" dirty="0">
              <a:solidFill>
                <a:schemeClr val="tx1"/>
              </a:solidFill>
            </a:endParaRPr>
          </a:p>
        </p:txBody>
      </p:sp>
    </p:spTree>
    <p:extLst>
      <p:ext uri="{BB962C8B-B14F-4D97-AF65-F5344CB8AC3E}">
        <p14:creationId xmlns:p14="http://schemas.microsoft.com/office/powerpoint/2010/main" val="1890736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algn="ctr">
              <a:defRPr/>
            </a:pPr>
            <a:r>
              <a:rPr lang="en-US" altLang="en-US" sz="4000" dirty="0">
                <a:solidFill>
                  <a:schemeClr val="tx1"/>
                </a:solidFill>
              </a:rPr>
              <a:t>Authorship-Internal Evidence For Paul</a:t>
            </a:r>
          </a:p>
        </p:txBody>
      </p:sp>
      <p:sp>
        <p:nvSpPr>
          <p:cNvPr id="46083" name="Rectangle 3"/>
          <p:cNvSpPr>
            <a:spLocks noGrp="1" noChangeArrowheads="1"/>
          </p:cNvSpPr>
          <p:nvPr>
            <p:ph idx="1"/>
          </p:nvPr>
        </p:nvSpPr>
        <p:spPr/>
        <p:txBody>
          <a:bodyPr/>
          <a:lstStyle/>
          <a:p>
            <a:pPr eaLnBrk="1" hangingPunct="1"/>
            <a:r>
              <a:rPr lang="en-US" altLang="en-US" sz="3600">
                <a:solidFill>
                  <a:schemeClr val="tx1"/>
                </a:solidFill>
              </a:rPr>
              <a:t>Some arguments resemble Paul’s</a:t>
            </a:r>
          </a:p>
          <a:p>
            <a:pPr eaLnBrk="1" hangingPunct="1"/>
            <a:endParaRPr lang="en-US" altLang="en-US" sz="3600">
              <a:solidFill>
                <a:schemeClr val="tx1"/>
              </a:solidFill>
            </a:endParaRPr>
          </a:p>
          <a:p>
            <a:pPr eaLnBrk="1" hangingPunct="1"/>
            <a:r>
              <a:rPr lang="en-US" altLang="en-US" sz="3600">
                <a:solidFill>
                  <a:schemeClr val="tx1"/>
                </a:solidFill>
              </a:rPr>
              <a:t>The author has some connection with Timothy (Hebrews 13:23).</a:t>
            </a:r>
          </a:p>
        </p:txBody>
      </p:sp>
    </p:spTree>
    <p:extLst>
      <p:ext uri="{BB962C8B-B14F-4D97-AF65-F5344CB8AC3E}">
        <p14:creationId xmlns:p14="http://schemas.microsoft.com/office/powerpoint/2010/main" val="39306350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algn="ctr">
              <a:defRPr/>
            </a:pPr>
            <a:r>
              <a:rPr lang="en-US" altLang="en-US" sz="4000" dirty="0">
                <a:solidFill>
                  <a:schemeClr val="tx1"/>
                </a:solidFill>
              </a:rPr>
              <a:t>Authorship-Internal Evidence Against Paul</a:t>
            </a:r>
          </a:p>
        </p:txBody>
      </p:sp>
      <p:sp>
        <p:nvSpPr>
          <p:cNvPr id="48131" name="Rectangle 3"/>
          <p:cNvSpPr>
            <a:spLocks noGrp="1" noChangeArrowheads="1"/>
          </p:cNvSpPr>
          <p:nvPr>
            <p:ph idx="1"/>
          </p:nvPr>
        </p:nvSpPr>
        <p:spPr>
          <a:xfrm>
            <a:off x="1752600" y="1736725"/>
            <a:ext cx="8610600" cy="4478338"/>
          </a:xfrm>
        </p:spPr>
        <p:txBody>
          <a:bodyPr>
            <a:normAutofit fontScale="92500" lnSpcReduction="20000"/>
          </a:bodyPr>
          <a:lstStyle/>
          <a:p>
            <a:r>
              <a:rPr lang="en-US" altLang="en-US" sz="2400">
                <a:solidFill>
                  <a:schemeClr val="tx1"/>
                </a:solidFill>
              </a:rPr>
              <a:t>For I want you to know, brothers and sisters, that the gospel that was proclaimed by me is not of human origin;</a:t>
            </a:r>
            <a:r>
              <a:rPr lang="en-US" altLang="en-US" sz="2400" baseline="30000">
                <a:solidFill>
                  <a:schemeClr val="tx1"/>
                </a:solidFill>
              </a:rPr>
              <a:t>12</a:t>
            </a:r>
            <a:r>
              <a:rPr lang="en-US" altLang="en-US" sz="2400">
                <a:solidFill>
                  <a:schemeClr val="tx1"/>
                </a:solidFill>
              </a:rPr>
              <a:t> </a:t>
            </a:r>
            <a:r>
              <a:rPr lang="en-US" altLang="en-US" sz="2400" b="1">
                <a:solidFill>
                  <a:schemeClr val="tx1"/>
                </a:solidFill>
              </a:rPr>
              <a:t>for I did not receive it from a human source, nor was I taught it, but I received it through a revelation of Jesus Christ.</a:t>
            </a:r>
            <a:r>
              <a:rPr lang="en-US" altLang="en-US" sz="2400" b="1" baseline="30000">
                <a:solidFill>
                  <a:schemeClr val="tx1"/>
                </a:solidFill>
              </a:rPr>
              <a:t>13</a:t>
            </a:r>
            <a:r>
              <a:rPr lang="en-US" altLang="en-US" sz="2400" b="1">
                <a:solidFill>
                  <a:schemeClr val="tx1"/>
                </a:solidFill>
              </a:rPr>
              <a:t> </a:t>
            </a:r>
            <a:r>
              <a:rPr lang="en-US" altLang="en-US" sz="2400">
                <a:solidFill>
                  <a:schemeClr val="tx1"/>
                </a:solidFill>
              </a:rPr>
              <a:t>You have heard, no doubt, of my earlier life in Judaism. I was violently persecuting the church of God and was trying to destroy it.</a:t>
            </a:r>
            <a:r>
              <a:rPr lang="en-US" altLang="en-US" sz="2400" baseline="30000">
                <a:solidFill>
                  <a:schemeClr val="tx1"/>
                </a:solidFill>
              </a:rPr>
              <a:t>14</a:t>
            </a:r>
            <a:r>
              <a:rPr lang="en-US" altLang="en-US" sz="2400">
                <a:solidFill>
                  <a:schemeClr val="tx1"/>
                </a:solidFill>
              </a:rPr>
              <a:t> I advanced in Judaism beyond many among my people of the same age, for I was far more zealous for the traditions of my ancestors.</a:t>
            </a:r>
            <a:r>
              <a:rPr lang="en-US" altLang="en-US" sz="2400" baseline="30000">
                <a:solidFill>
                  <a:schemeClr val="tx1"/>
                </a:solidFill>
              </a:rPr>
              <a:t>15</a:t>
            </a:r>
            <a:r>
              <a:rPr lang="en-US" altLang="en-US" sz="2400">
                <a:solidFill>
                  <a:schemeClr val="tx1"/>
                </a:solidFill>
              </a:rPr>
              <a:t> But when God, who had set me apart before I was born and called me through his grace, was pleased</a:t>
            </a:r>
            <a:r>
              <a:rPr lang="en-US" altLang="en-US" sz="2400" baseline="30000">
                <a:solidFill>
                  <a:schemeClr val="tx1"/>
                </a:solidFill>
              </a:rPr>
              <a:t>16</a:t>
            </a:r>
            <a:r>
              <a:rPr lang="en-US" altLang="en-US" sz="2400">
                <a:solidFill>
                  <a:schemeClr val="tx1"/>
                </a:solidFill>
              </a:rPr>
              <a:t> to reveal his Son to me, so that I might proclaim him among the Gentiles, </a:t>
            </a:r>
            <a:r>
              <a:rPr lang="en-US" altLang="en-US" sz="2400" b="1">
                <a:solidFill>
                  <a:schemeClr val="tx1"/>
                </a:solidFill>
              </a:rPr>
              <a:t>I did not confer with any human being,</a:t>
            </a:r>
            <a:r>
              <a:rPr lang="en-US" altLang="en-US" sz="2400" b="1" baseline="30000">
                <a:solidFill>
                  <a:schemeClr val="tx1"/>
                </a:solidFill>
              </a:rPr>
              <a:t>17</a:t>
            </a:r>
            <a:r>
              <a:rPr lang="en-US" altLang="en-US" sz="2400" b="1">
                <a:solidFill>
                  <a:schemeClr val="tx1"/>
                </a:solidFill>
              </a:rPr>
              <a:t> nor did I go up to Jerusalem to those who were already apostles before me</a:t>
            </a:r>
            <a:r>
              <a:rPr lang="en-US" altLang="en-US" sz="2400">
                <a:solidFill>
                  <a:schemeClr val="tx1"/>
                </a:solidFill>
              </a:rPr>
              <a:t>, but I went away at once into Arabia, and afterwards I returned to Damascus. (Gal. 1:11-17)</a:t>
            </a:r>
          </a:p>
        </p:txBody>
      </p:sp>
    </p:spTree>
    <p:extLst>
      <p:ext uri="{BB962C8B-B14F-4D97-AF65-F5344CB8AC3E}">
        <p14:creationId xmlns:p14="http://schemas.microsoft.com/office/powerpoint/2010/main" val="3272236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2000"/>
                                        <p:tgtEl>
                                          <p:spTgt spid="481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chemeClr val="tx1"/>
                </a:solidFill>
              </a:rPr>
              <a:t>Authorship-Internal Evidence Against Paul</a:t>
            </a:r>
            <a:endParaRPr lang="en-US" dirty="0"/>
          </a:p>
        </p:txBody>
      </p:sp>
      <p:sp>
        <p:nvSpPr>
          <p:cNvPr id="3" name="Content Placeholder 2"/>
          <p:cNvSpPr>
            <a:spLocks noGrp="1"/>
          </p:cNvSpPr>
          <p:nvPr>
            <p:ph idx="1"/>
          </p:nvPr>
        </p:nvSpPr>
        <p:spPr/>
        <p:txBody>
          <a:bodyPr/>
          <a:lstStyle/>
          <a:p>
            <a:r>
              <a:rPr lang="en-US" altLang="en-US" sz="2800" b="1" dirty="0">
                <a:solidFill>
                  <a:schemeClr val="tx1"/>
                </a:solidFill>
              </a:rPr>
              <a:t>Hebrews 2:3</a:t>
            </a:r>
            <a:r>
              <a:rPr lang="en-US" altLang="en-US" sz="2800" dirty="0">
                <a:solidFill>
                  <a:schemeClr val="tx1"/>
                </a:solidFill>
              </a:rPr>
              <a:t> How shall we escape if we neglect such a great salvation? It was declared at first by the Lord, and it was attested </a:t>
            </a:r>
            <a:r>
              <a:rPr lang="en-US" altLang="en-US" sz="2800" b="1" dirty="0">
                <a:solidFill>
                  <a:schemeClr val="tx1"/>
                </a:solidFill>
              </a:rPr>
              <a:t>to us</a:t>
            </a:r>
            <a:r>
              <a:rPr lang="en-US" altLang="en-US" sz="2800" dirty="0">
                <a:solidFill>
                  <a:schemeClr val="tx1"/>
                </a:solidFill>
              </a:rPr>
              <a:t> </a:t>
            </a:r>
            <a:r>
              <a:rPr lang="en-US" altLang="en-US" sz="2800" b="1" dirty="0">
                <a:solidFill>
                  <a:schemeClr val="tx1"/>
                </a:solidFill>
              </a:rPr>
              <a:t>by those who heard</a:t>
            </a:r>
            <a:r>
              <a:rPr lang="en-US" altLang="en-US" sz="2800" dirty="0">
                <a:solidFill>
                  <a:schemeClr val="tx1"/>
                </a:solidFill>
              </a:rPr>
              <a:t>, while God also bore witness by signs and wonders and various miracles and by gifts of the Holy Spirit distributed according to his will.</a:t>
            </a:r>
            <a:endParaRPr lang="en-US" altLang="en-US" sz="2800" b="1" dirty="0">
              <a:solidFill>
                <a:schemeClr val="tx1"/>
              </a:solidFill>
            </a:endParaRPr>
          </a:p>
          <a:p>
            <a:endParaRPr lang="en-US" dirty="0"/>
          </a:p>
        </p:txBody>
      </p:sp>
    </p:spTree>
    <p:extLst>
      <p:ext uri="{BB962C8B-B14F-4D97-AF65-F5344CB8AC3E}">
        <p14:creationId xmlns:p14="http://schemas.microsoft.com/office/powerpoint/2010/main" val="386182895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98</TotalTime>
  <Words>1065</Words>
  <Application>Microsoft Office PowerPoint</Application>
  <PresentationFormat>Widescreen</PresentationFormat>
  <Paragraphs>55</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Century Gothic</vt:lpstr>
      <vt:lpstr>Wingdings</vt:lpstr>
      <vt:lpstr>Wingdings 3</vt:lpstr>
      <vt:lpstr>Wisp</vt:lpstr>
      <vt:lpstr>Hebrews</vt:lpstr>
      <vt:lpstr>PowerPoint Presentation</vt:lpstr>
      <vt:lpstr>Some Questions</vt:lpstr>
      <vt:lpstr>Authorship-External Evidence For Paul</vt:lpstr>
      <vt:lpstr>Authorship-External Evidence For Paul</vt:lpstr>
      <vt:lpstr>Authorship-External Evidence For Paul</vt:lpstr>
      <vt:lpstr>Authorship-Internal Evidence For Paul</vt:lpstr>
      <vt:lpstr>Authorship-Internal Evidence Against Paul</vt:lpstr>
      <vt:lpstr>Authorship-Internal Evidence Against Paul</vt:lpstr>
      <vt:lpstr>Authorship- Internal Evidence Against Paul</vt:lpstr>
      <vt:lpstr>Who then wrote Hebrews?</vt:lpstr>
      <vt:lpstr>Genre, Date, and Recipients</vt:lpstr>
      <vt:lpstr>Themes of The Book: Listen To God’s Voice</vt:lpstr>
      <vt:lpstr>Themes of The Book: Listen To God’s Voice</vt:lpstr>
      <vt:lpstr>Themes of The Book: Listen To God’s Voice</vt:lpstr>
      <vt:lpstr>Themes of the Book: The Superiority of Jesus</vt:lpstr>
      <vt:lpstr>The Argument of Hebrews</vt:lpstr>
      <vt:lpstr>The Argument of Hebrews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Hebrews</dc:title>
  <dc:creator>Will Dilbeck</dc:creator>
  <cp:lastModifiedBy>Will Dilbeck</cp:lastModifiedBy>
  <cp:revision>6</cp:revision>
  <dcterms:created xsi:type="dcterms:W3CDTF">2020-02-28T18:34:18Z</dcterms:created>
  <dcterms:modified xsi:type="dcterms:W3CDTF">2020-02-29T22:01:09Z</dcterms:modified>
</cp:coreProperties>
</file>