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88" r:id="rId2"/>
    <p:sldId id="289" r:id="rId3"/>
    <p:sldId id="291" r:id="rId4"/>
    <p:sldId id="268" r:id="rId5"/>
    <p:sldId id="257" r:id="rId6"/>
    <p:sldId id="275" r:id="rId7"/>
    <p:sldId id="274" r:id="rId8"/>
    <p:sldId id="279" r:id="rId9"/>
    <p:sldId id="281" r:id="rId10"/>
    <p:sldId id="278" r:id="rId11"/>
    <p:sldId id="282" r:id="rId12"/>
    <p:sldId id="283" r:id="rId13"/>
    <p:sldId id="285" r:id="rId14"/>
    <p:sldId id="284" r:id="rId15"/>
    <p:sldId id="286" r:id="rId16"/>
    <p:sldId id="287" r:id="rId17"/>
    <p:sldId id="269" r:id="rId18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C6E"/>
    <a:srgbClr val="FAB668"/>
    <a:srgbClr val="F8B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02"/>
  </p:normalViewPr>
  <p:slideViewPr>
    <p:cSldViewPr snapToGrid="0" snapToObjects="1">
      <p:cViewPr varScale="1">
        <p:scale>
          <a:sx n="113" d="100"/>
          <a:sy n="113" d="100"/>
        </p:scale>
        <p:origin x="10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CADD-D8B0-324C-8958-44F414E09853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73E9-430A-2240-AE9C-883B97F7B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3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CADD-D8B0-324C-8958-44F414E09853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73E9-430A-2240-AE9C-883B97F7B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2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CADD-D8B0-324C-8958-44F414E09853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73E9-430A-2240-AE9C-883B97F7B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8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CADD-D8B0-324C-8958-44F414E09853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73E9-430A-2240-AE9C-883B97F7B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6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CADD-D8B0-324C-8958-44F414E09853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73E9-430A-2240-AE9C-883B97F7B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CADD-D8B0-324C-8958-44F414E09853}" type="datetimeFigureOut">
              <a:rPr lang="en-US" smtClean="0"/>
              <a:t>4/16/20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73E9-430A-2240-AE9C-883B97F7B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3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CADD-D8B0-324C-8958-44F414E09853}" type="datetimeFigureOut">
              <a:rPr lang="en-US" smtClean="0"/>
              <a:t>4/16/20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73E9-430A-2240-AE9C-883B97F7B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8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CADD-D8B0-324C-8958-44F414E09853}" type="datetimeFigureOut">
              <a:rPr lang="en-US" smtClean="0"/>
              <a:t>4/16/20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73E9-430A-2240-AE9C-883B97F7B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4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CADD-D8B0-324C-8958-44F414E09853}" type="datetimeFigureOut">
              <a:rPr lang="en-US" smtClean="0"/>
              <a:t>4/16/20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73E9-430A-2240-AE9C-883B97F7B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3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CADD-D8B0-324C-8958-44F414E09853}" type="datetimeFigureOut">
              <a:rPr lang="en-US" smtClean="0"/>
              <a:t>4/16/20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73E9-430A-2240-AE9C-883B97F7B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9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CADD-D8B0-324C-8958-44F414E09853}" type="datetimeFigureOut">
              <a:rPr lang="en-US" smtClean="0"/>
              <a:t>4/16/20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73E9-430A-2240-AE9C-883B97F7B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9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DCADD-D8B0-324C-8958-44F414E09853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E73E9-430A-2240-AE9C-883B97F7B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31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AF3D8-5820-462F-9BEF-F2DC10403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9916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ireworks&#10;&#10;Description automatically generated">
            <a:extLst>
              <a:ext uri="{FF2B5EF4-FFF2-40B4-BE49-F238E27FC236}">
                <a16:creationId xmlns:a16="http://schemas.microsoft.com/office/drawing/2014/main" id="{E1695CD1-ECD8-8E4D-9E79-A39DF9E0C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F9AAE5-9AB8-CD44-988B-D8515E5F8E4B}"/>
              </a:ext>
            </a:extLst>
          </p:cNvPr>
          <p:cNvSpPr txBox="1"/>
          <p:nvPr/>
        </p:nvSpPr>
        <p:spPr>
          <a:xfrm>
            <a:off x="0" y="1443841"/>
            <a:ext cx="57223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8B86A"/>
                </a:solidFill>
                <a:latin typeface="Calibri" panose="020F0502020204030204" pitchFamily="34" charset="0"/>
              </a:rPr>
              <a:t>“so that you will </a:t>
            </a:r>
            <a:r>
              <a:rPr lang="en-US" sz="3600" u="sng" dirty="0">
                <a:solidFill>
                  <a:srgbClr val="F8B86A"/>
                </a:solidFill>
                <a:latin typeface="Calibri" panose="020F0502020204030204" pitchFamily="34" charset="0"/>
              </a:rPr>
              <a:t>walk in a manner worthy of the Lord, to please Him in all respects</a:t>
            </a:r>
            <a:r>
              <a:rPr lang="en-US" sz="3600" dirty="0">
                <a:solidFill>
                  <a:srgbClr val="F8B86A"/>
                </a:solidFill>
                <a:latin typeface="Calibri" panose="020F0502020204030204" pitchFamily="34" charset="0"/>
              </a:rPr>
              <a:t>, bearing fruit in every good work and increasing in the knowledge of God;” (Colossians 1:10, NASB95) </a:t>
            </a:r>
          </a:p>
        </p:txBody>
      </p:sp>
    </p:spTree>
    <p:extLst>
      <p:ext uri="{BB962C8B-B14F-4D97-AF65-F5344CB8AC3E}">
        <p14:creationId xmlns:p14="http://schemas.microsoft.com/office/powerpoint/2010/main" val="23588203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ireworks&#10;&#10;Description automatically generated">
            <a:extLst>
              <a:ext uri="{FF2B5EF4-FFF2-40B4-BE49-F238E27FC236}">
                <a16:creationId xmlns:a16="http://schemas.microsoft.com/office/drawing/2014/main" id="{E1695CD1-ECD8-8E4D-9E79-A39DF9E0C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F9AAE5-9AB8-CD44-988B-D8515E5F8E4B}"/>
              </a:ext>
            </a:extLst>
          </p:cNvPr>
          <p:cNvSpPr txBox="1"/>
          <p:nvPr/>
        </p:nvSpPr>
        <p:spPr>
          <a:xfrm>
            <a:off x="0" y="1443841"/>
            <a:ext cx="52944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8B86A"/>
                </a:solidFill>
                <a:latin typeface="Calibri" panose="020F0502020204030204" pitchFamily="34" charset="0"/>
              </a:rPr>
              <a:t>“We proclaim Him, admonishing every man and teaching every man with all wisdom, so that we may present </a:t>
            </a:r>
            <a:r>
              <a:rPr lang="en-US" sz="3600" u="sng" dirty="0">
                <a:solidFill>
                  <a:srgbClr val="F8B86A"/>
                </a:solidFill>
                <a:latin typeface="Calibri" panose="020F0502020204030204" pitchFamily="34" charset="0"/>
              </a:rPr>
              <a:t>every man complete in Christ</a:t>
            </a:r>
            <a:r>
              <a:rPr lang="en-US" sz="3600" dirty="0">
                <a:solidFill>
                  <a:srgbClr val="F8B86A"/>
                </a:solidFill>
                <a:latin typeface="Calibri" panose="020F0502020204030204" pitchFamily="34" charset="0"/>
              </a:rPr>
              <a:t>.” </a:t>
            </a:r>
          </a:p>
          <a:p>
            <a:r>
              <a:rPr lang="en-US" sz="3600" dirty="0">
                <a:solidFill>
                  <a:srgbClr val="F8B86A"/>
                </a:solidFill>
                <a:latin typeface="Calibri" panose="020F0502020204030204" pitchFamily="34" charset="0"/>
              </a:rPr>
              <a:t>(Colossians 1:28, NASB95) </a:t>
            </a:r>
          </a:p>
        </p:txBody>
      </p:sp>
    </p:spTree>
    <p:extLst>
      <p:ext uri="{BB962C8B-B14F-4D97-AF65-F5344CB8AC3E}">
        <p14:creationId xmlns:p14="http://schemas.microsoft.com/office/powerpoint/2010/main" val="220366802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ireworks&#10;&#10;Description automatically generated">
            <a:extLst>
              <a:ext uri="{FF2B5EF4-FFF2-40B4-BE49-F238E27FC236}">
                <a16:creationId xmlns:a16="http://schemas.microsoft.com/office/drawing/2014/main" id="{E1695CD1-ECD8-8E4D-9E79-A39DF9E0C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800C6A-5759-DB45-BBB4-467E913CE939}"/>
              </a:ext>
            </a:extLst>
          </p:cNvPr>
          <p:cNvSpPr txBox="1"/>
          <p:nvPr/>
        </p:nvSpPr>
        <p:spPr>
          <a:xfrm>
            <a:off x="0" y="1566952"/>
            <a:ext cx="588460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800" dirty="0">
                <a:solidFill>
                  <a:srgbClr val="FABC6E"/>
                </a:solidFill>
              </a:rPr>
              <a:t>How do you view the church?</a:t>
            </a:r>
          </a:p>
          <a:p>
            <a:pPr marL="457200" indent="-457200">
              <a:spcAft>
                <a:spcPts val="1200"/>
              </a:spcAft>
              <a:buFont typeface="System Font Regular"/>
              <a:buChar char="-"/>
            </a:pPr>
            <a:r>
              <a:rPr lang="en-US" sz="4000" dirty="0">
                <a:solidFill>
                  <a:srgbClr val="FABC6E"/>
                </a:solidFill>
              </a:rPr>
              <a:t>An organization?</a:t>
            </a:r>
          </a:p>
        </p:txBody>
      </p:sp>
    </p:spTree>
    <p:extLst>
      <p:ext uri="{BB962C8B-B14F-4D97-AF65-F5344CB8AC3E}">
        <p14:creationId xmlns:p14="http://schemas.microsoft.com/office/powerpoint/2010/main" val="3938568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ireworks&#10;&#10;Description automatically generated">
            <a:extLst>
              <a:ext uri="{FF2B5EF4-FFF2-40B4-BE49-F238E27FC236}">
                <a16:creationId xmlns:a16="http://schemas.microsoft.com/office/drawing/2014/main" id="{E1695CD1-ECD8-8E4D-9E79-A39DF9E0C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800C6A-5759-DB45-BBB4-467E913CE939}"/>
              </a:ext>
            </a:extLst>
          </p:cNvPr>
          <p:cNvSpPr txBox="1"/>
          <p:nvPr/>
        </p:nvSpPr>
        <p:spPr>
          <a:xfrm>
            <a:off x="0" y="235818"/>
            <a:ext cx="5884606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System Font Regular"/>
              <a:buChar char="-"/>
            </a:pPr>
            <a:r>
              <a:rPr lang="en-US" sz="3200" dirty="0">
                <a:solidFill>
                  <a:srgbClr val="FABC6E"/>
                </a:solidFill>
              </a:rPr>
              <a:t>The Called Out Body </a:t>
            </a:r>
            <a:br>
              <a:rPr lang="en-US" sz="3200" dirty="0">
                <a:solidFill>
                  <a:srgbClr val="FABC6E"/>
                </a:solidFill>
              </a:rPr>
            </a:br>
            <a:r>
              <a:rPr lang="en-US" sz="3200" dirty="0">
                <a:solidFill>
                  <a:srgbClr val="FABC6E"/>
                </a:solidFill>
              </a:rPr>
              <a:t>(Matthew 16.18) </a:t>
            </a:r>
          </a:p>
          <a:p>
            <a:pPr marL="457200" indent="-457200">
              <a:spcAft>
                <a:spcPts val="600"/>
              </a:spcAft>
              <a:buFont typeface="System Font Regular"/>
              <a:buChar char="-"/>
            </a:pPr>
            <a:r>
              <a:rPr lang="en-US" sz="3200" dirty="0">
                <a:solidFill>
                  <a:srgbClr val="FABC6E"/>
                </a:solidFill>
              </a:rPr>
              <a:t>The Household of God (1Timothy 3.15) </a:t>
            </a:r>
          </a:p>
          <a:p>
            <a:pPr marL="457200" indent="-457200">
              <a:spcAft>
                <a:spcPts val="600"/>
              </a:spcAft>
              <a:buFont typeface="System Font Regular"/>
              <a:buChar char="-"/>
            </a:pPr>
            <a:r>
              <a:rPr lang="en-US" sz="3200" dirty="0">
                <a:solidFill>
                  <a:srgbClr val="FABC6E"/>
                </a:solidFill>
              </a:rPr>
              <a:t>The Kingdom of God (Colossians 1.13) </a:t>
            </a:r>
          </a:p>
          <a:p>
            <a:pPr marL="457200" indent="-457200">
              <a:spcAft>
                <a:spcPts val="600"/>
              </a:spcAft>
              <a:buFont typeface="System Font Regular"/>
              <a:buChar char="-"/>
            </a:pPr>
            <a:r>
              <a:rPr lang="en-US" sz="3200" dirty="0">
                <a:solidFill>
                  <a:srgbClr val="FABC6E"/>
                </a:solidFill>
              </a:rPr>
              <a:t>The Body of Christ </a:t>
            </a:r>
            <a:br>
              <a:rPr lang="en-US" sz="3200" dirty="0">
                <a:solidFill>
                  <a:srgbClr val="FABC6E"/>
                </a:solidFill>
              </a:rPr>
            </a:br>
            <a:r>
              <a:rPr lang="en-US" sz="3200" dirty="0">
                <a:solidFill>
                  <a:srgbClr val="FABC6E"/>
                </a:solidFill>
              </a:rPr>
              <a:t>(Ephesians 1.23)</a:t>
            </a:r>
          </a:p>
          <a:p>
            <a:pPr marL="457200" indent="-457200">
              <a:spcAft>
                <a:spcPts val="600"/>
              </a:spcAft>
              <a:buFont typeface="System Font Regular"/>
              <a:buChar char="-"/>
            </a:pPr>
            <a:r>
              <a:rPr lang="en-US" sz="3200" dirty="0">
                <a:solidFill>
                  <a:srgbClr val="FABC6E"/>
                </a:solidFill>
              </a:rPr>
              <a:t>The Temple of God </a:t>
            </a:r>
            <a:br>
              <a:rPr lang="en-US" sz="3200" dirty="0">
                <a:solidFill>
                  <a:srgbClr val="FABC6E"/>
                </a:solidFill>
              </a:rPr>
            </a:br>
            <a:r>
              <a:rPr lang="en-US" sz="3200" dirty="0">
                <a:solidFill>
                  <a:srgbClr val="FABC6E"/>
                </a:solidFill>
              </a:rPr>
              <a:t>(1Cor. 3.16-17) </a:t>
            </a:r>
          </a:p>
          <a:p>
            <a:pPr marL="457200" indent="-457200">
              <a:spcAft>
                <a:spcPts val="600"/>
              </a:spcAft>
              <a:buFont typeface="System Font Regular"/>
              <a:buChar char="-"/>
            </a:pPr>
            <a:r>
              <a:rPr lang="en-US" sz="3200" dirty="0">
                <a:solidFill>
                  <a:srgbClr val="FABC6E"/>
                </a:solidFill>
              </a:rPr>
              <a:t>The Vineyard of the Lord </a:t>
            </a:r>
            <a:br>
              <a:rPr lang="en-US" sz="3200" dirty="0">
                <a:solidFill>
                  <a:srgbClr val="FABC6E"/>
                </a:solidFill>
              </a:rPr>
            </a:br>
            <a:r>
              <a:rPr lang="en-US" sz="3200" dirty="0">
                <a:solidFill>
                  <a:srgbClr val="FABC6E"/>
                </a:solidFill>
              </a:rPr>
              <a:t>(Matt. 20.1f) </a:t>
            </a:r>
          </a:p>
        </p:txBody>
      </p:sp>
    </p:spTree>
    <p:extLst>
      <p:ext uri="{BB962C8B-B14F-4D97-AF65-F5344CB8AC3E}">
        <p14:creationId xmlns:p14="http://schemas.microsoft.com/office/powerpoint/2010/main" val="322034314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ireworks&#10;&#10;Description automatically generated">
            <a:extLst>
              <a:ext uri="{FF2B5EF4-FFF2-40B4-BE49-F238E27FC236}">
                <a16:creationId xmlns:a16="http://schemas.microsoft.com/office/drawing/2014/main" id="{E1695CD1-ECD8-8E4D-9E79-A39DF9E0C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800C6A-5759-DB45-BBB4-467E913CE939}"/>
              </a:ext>
            </a:extLst>
          </p:cNvPr>
          <p:cNvSpPr txBox="1"/>
          <p:nvPr/>
        </p:nvSpPr>
        <p:spPr>
          <a:xfrm>
            <a:off x="0" y="1566952"/>
            <a:ext cx="588460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800" dirty="0">
                <a:solidFill>
                  <a:srgbClr val="FABC6E"/>
                </a:solidFill>
              </a:rPr>
              <a:t>How do you view the church?</a:t>
            </a:r>
          </a:p>
          <a:p>
            <a:pPr marL="457200" indent="-457200">
              <a:spcAft>
                <a:spcPts val="1200"/>
              </a:spcAft>
              <a:buFont typeface="System Font Regular"/>
              <a:buChar char="-"/>
            </a:pPr>
            <a:r>
              <a:rPr lang="en-US" sz="4000" dirty="0">
                <a:solidFill>
                  <a:srgbClr val="FABC6E"/>
                </a:solidFill>
              </a:rPr>
              <a:t>An organization?</a:t>
            </a:r>
          </a:p>
          <a:p>
            <a:pPr marL="457200" indent="-457200">
              <a:spcAft>
                <a:spcPts val="1200"/>
              </a:spcAft>
              <a:buFont typeface="System Font Regular"/>
              <a:buChar char="-"/>
            </a:pPr>
            <a:r>
              <a:rPr lang="en-US" sz="4000" dirty="0">
                <a:solidFill>
                  <a:srgbClr val="FABC6E"/>
                </a:solidFill>
              </a:rPr>
              <a:t>A people called for a purpose</a:t>
            </a:r>
          </a:p>
        </p:txBody>
      </p:sp>
    </p:spTree>
    <p:extLst>
      <p:ext uri="{BB962C8B-B14F-4D97-AF65-F5344CB8AC3E}">
        <p14:creationId xmlns:p14="http://schemas.microsoft.com/office/powerpoint/2010/main" val="1307316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ireworks&#10;&#10;Description automatically generated">
            <a:extLst>
              <a:ext uri="{FF2B5EF4-FFF2-40B4-BE49-F238E27FC236}">
                <a16:creationId xmlns:a16="http://schemas.microsoft.com/office/drawing/2014/main" id="{E1695CD1-ECD8-8E4D-9E79-A39DF9E0C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800C6A-5759-DB45-BBB4-467E913CE939}"/>
              </a:ext>
            </a:extLst>
          </p:cNvPr>
          <p:cNvSpPr txBox="1"/>
          <p:nvPr/>
        </p:nvSpPr>
        <p:spPr>
          <a:xfrm>
            <a:off x="0" y="235818"/>
            <a:ext cx="5884606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System Font Regular"/>
              <a:buChar char="-"/>
            </a:pPr>
            <a:r>
              <a:rPr lang="en-US" sz="3200" dirty="0">
                <a:solidFill>
                  <a:srgbClr val="FABC6E"/>
                </a:solidFill>
              </a:rPr>
              <a:t>The Called Out Body </a:t>
            </a:r>
            <a:br>
              <a:rPr lang="en-US" sz="3200" dirty="0">
                <a:solidFill>
                  <a:srgbClr val="FABC6E"/>
                </a:solidFill>
              </a:rPr>
            </a:br>
            <a:r>
              <a:rPr lang="en-US" sz="3200" dirty="0">
                <a:solidFill>
                  <a:srgbClr val="FABC6E"/>
                </a:solidFill>
              </a:rPr>
              <a:t>(Matthew 16.18) </a:t>
            </a:r>
          </a:p>
          <a:p>
            <a:pPr marL="457200" indent="-457200">
              <a:spcAft>
                <a:spcPts val="600"/>
              </a:spcAft>
              <a:buFont typeface="System Font Regular"/>
              <a:buChar char="-"/>
            </a:pPr>
            <a:r>
              <a:rPr lang="en-US" sz="3200" dirty="0">
                <a:solidFill>
                  <a:srgbClr val="FABC6E"/>
                </a:solidFill>
              </a:rPr>
              <a:t>The Household of God (1Timothy 3.15) </a:t>
            </a:r>
          </a:p>
          <a:p>
            <a:pPr marL="457200" indent="-457200">
              <a:spcAft>
                <a:spcPts val="600"/>
              </a:spcAft>
              <a:buFont typeface="System Font Regular"/>
              <a:buChar char="-"/>
            </a:pPr>
            <a:r>
              <a:rPr lang="en-US" sz="3200" dirty="0">
                <a:solidFill>
                  <a:srgbClr val="FABC6E"/>
                </a:solidFill>
              </a:rPr>
              <a:t>The Kingdom of God (Colossians 1.13) </a:t>
            </a:r>
          </a:p>
          <a:p>
            <a:pPr marL="457200" indent="-457200">
              <a:spcAft>
                <a:spcPts val="600"/>
              </a:spcAft>
              <a:buFont typeface="System Font Regular"/>
              <a:buChar char="-"/>
            </a:pPr>
            <a:r>
              <a:rPr lang="en-US" sz="3200" dirty="0">
                <a:solidFill>
                  <a:srgbClr val="FABC6E"/>
                </a:solidFill>
              </a:rPr>
              <a:t>The Body of Christ </a:t>
            </a:r>
            <a:br>
              <a:rPr lang="en-US" sz="3200" dirty="0">
                <a:solidFill>
                  <a:srgbClr val="FABC6E"/>
                </a:solidFill>
              </a:rPr>
            </a:br>
            <a:r>
              <a:rPr lang="en-US" sz="3200" dirty="0">
                <a:solidFill>
                  <a:srgbClr val="FABC6E"/>
                </a:solidFill>
              </a:rPr>
              <a:t>(Ephesians 1.23)</a:t>
            </a:r>
          </a:p>
          <a:p>
            <a:pPr marL="457200" indent="-457200">
              <a:spcAft>
                <a:spcPts val="600"/>
              </a:spcAft>
              <a:buFont typeface="System Font Regular"/>
              <a:buChar char="-"/>
            </a:pPr>
            <a:r>
              <a:rPr lang="en-US" sz="3200" dirty="0">
                <a:solidFill>
                  <a:srgbClr val="FABC6E"/>
                </a:solidFill>
              </a:rPr>
              <a:t>The Temple of God </a:t>
            </a:r>
            <a:br>
              <a:rPr lang="en-US" sz="3200" dirty="0">
                <a:solidFill>
                  <a:srgbClr val="FABC6E"/>
                </a:solidFill>
              </a:rPr>
            </a:br>
            <a:r>
              <a:rPr lang="en-US" sz="3200" dirty="0">
                <a:solidFill>
                  <a:srgbClr val="FABC6E"/>
                </a:solidFill>
              </a:rPr>
              <a:t>(1Cor. 3.16-17) </a:t>
            </a:r>
          </a:p>
          <a:p>
            <a:pPr marL="457200" indent="-457200">
              <a:spcAft>
                <a:spcPts val="600"/>
              </a:spcAft>
              <a:buFont typeface="System Font Regular"/>
              <a:buChar char="-"/>
            </a:pPr>
            <a:r>
              <a:rPr lang="en-US" sz="3200" dirty="0">
                <a:solidFill>
                  <a:srgbClr val="FABC6E"/>
                </a:solidFill>
              </a:rPr>
              <a:t>The Vineyard of the Lord </a:t>
            </a:r>
            <a:br>
              <a:rPr lang="en-US" sz="3200" dirty="0">
                <a:solidFill>
                  <a:srgbClr val="FABC6E"/>
                </a:solidFill>
              </a:rPr>
            </a:br>
            <a:r>
              <a:rPr lang="en-US" sz="3200" dirty="0">
                <a:solidFill>
                  <a:srgbClr val="FABC6E"/>
                </a:solidFill>
              </a:rPr>
              <a:t>(Matt. 20.1f) </a:t>
            </a:r>
          </a:p>
        </p:txBody>
      </p:sp>
    </p:spTree>
    <p:extLst>
      <p:ext uri="{BB962C8B-B14F-4D97-AF65-F5344CB8AC3E}">
        <p14:creationId xmlns:p14="http://schemas.microsoft.com/office/powerpoint/2010/main" val="203594082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ireworks&#10;&#10;Description automatically generated">
            <a:extLst>
              <a:ext uri="{FF2B5EF4-FFF2-40B4-BE49-F238E27FC236}">
                <a16:creationId xmlns:a16="http://schemas.microsoft.com/office/drawing/2014/main" id="{E1695CD1-ECD8-8E4D-9E79-A39DF9E0C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800C6A-5759-DB45-BBB4-467E913CE939}"/>
              </a:ext>
            </a:extLst>
          </p:cNvPr>
          <p:cNvSpPr txBox="1"/>
          <p:nvPr/>
        </p:nvSpPr>
        <p:spPr>
          <a:xfrm>
            <a:off x="211394" y="1074509"/>
            <a:ext cx="58846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6000" dirty="0">
                <a:solidFill>
                  <a:srgbClr val="FABC6E"/>
                </a:solidFill>
              </a:rPr>
              <a:t>God’s Purpose, </a:t>
            </a:r>
            <a:br>
              <a:rPr lang="en-US" sz="6000" dirty="0">
                <a:solidFill>
                  <a:srgbClr val="FABC6E"/>
                </a:solidFill>
              </a:rPr>
            </a:br>
            <a:r>
              <a:rPr lang="en-US" sz="6000" dirty="0">
                <a:solidFill>
                  <a:srgbClr val="FABC6E"/>
                </a:solidFill>
              </a:rPr>
              <a:t>Our Mission…</a:t>
            </a:r>
          </a:p>
          <a:p>
            <a:pPr marL="457200" indent="-457200">
              <a:spcAft>
                <a:spcPts val="1200"/>
              </a:spcAft>
              <a:buFont typeface="System Font Regular"/>
              <a:buChar char="-"/>
            </a:pPr>
            <a:r>
              <a:rPr lang="en-US" sz="3600" dirty="0">
                <a:solidFill>
                  <a:srgbClr val="FABC6E"/>
                </a:solidFill>
              </a:rPr>
              <a:t>To be “complete in Christ” (Colossians 1.28)</a:t>
            </a:r>
          </a:p>
          <a:p>
            <a:pPr marL="457200" indent="-457200">
              <a:spcAft>
                <a:spcPts val="1200"/>
              </a:spcAft>
              <a:buFont typeface="System Font Regular"/>
              <a:buChar char="-"/>
            </a:pPr>
            <a:r>
              <a:rPr lang="en-US" sz="3600" dirty="0">
                <a:solidFill>
                  <a:srgbClr val="FABC6E"/>
                </a:solidFill>
              </a:rPr>
              <a:t>To help each other be “complete in Christ” (Colossians 1.29)</a:t>
            </a:r>
          </a:p>
        </p:txBody>
      </p:sp>
    </p:spTree>
    <p:extLst>
      <p:ext uri="{BB962C8B-B14F-4D97-AF65-F5344CB8AC3E}">
        <p14:creationId xmlns:p14="http://schemas.microsoft.com/office/powerpoint/2010/main" val="3162279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42815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52969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ed&#10;&#10;Description automatically generated">
            <a:extLst>
              <a:ext uri="{FF2B5EF4-FFF2-40B4-BE49-F238E27FC236}">
                <a16:creationId xmlns:a16="http://schemas.microsoft.com/office/drawing/2014/main" id="{B0FEB2BC-1AB9-4B9A-9EE0-BD788206F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1479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08852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D585AF5C-C9CC-D746-92CC-24270F286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5DA71C-186D-6B48-AF9D-BC006F4A6D1C}"/>
              </a:ext>
            </a:extLst>
          </p:cNvPr>
          <p:cNvSpPr txBox="1"/>
          <p:nvPr/>
        </p:nvSpPr>
        <p:spPr>
          <a:xfrm>
            <a:off x="6999111" y="1628507"/>
            <a:ext cx="519288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8B86A"/>
                </a:solidFill>
                <a:latin typeface="Calibri" panose="020F0502020204030204" pitchFamily="34" charset="0"/>
              </a:rPr>
              <a:t>“Where there is no vision, the people are unrestrained, But happy is he who keeps the law.” </a:t>
            </a:r>
          </a:p>
          <a:p>
            <a:pPr algn="r"/>
            <a:r>
              <a:rPr lang="en-US" sz="3200" dirty="0">
                <a:solidFill>
                  <a:srgbClr val="F8B86A"/>
                </a:solidFill>
                <a:latin typeface="Calibri" panose="020F0502020204030204" pitchFamily="34" charset="0"/>
              </a:rPr>
              <a:t>(Proverbs 29:18, NASB95) </a:t>
            </a:r>
          </a:p>
        </p:txBody>
      </p:sp>
    </p:spTree>
    <p:extLst>
      <p:ext uri="{BB962C8B-B14F-4D97-AF65-F5344CB8AC3E}">
        <p14:creationId xmlns:p14="http://schemas.microsoft.com/office/powerpoint/2010/main" val="179649527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D585AF5C-C9CC-D746-92CC-24270F286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5DA71C-186D-6B48-AF9D-BC006F4A6D1C}"/>
              </a:ext>
            </a:extLst>
          </p:cNvPr>
          <p:cNvSpPr txBox="1"/>
          <p:nvPr/>
        </p:nvSpPr>
        <p:spPr>
          <a:xfrm>
            <a:off x="6469625" y="2459504"/>
            <a:ext cx="57223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8B86A"/>
                </a:solidFill>
                <a:latin typeface="Calibri" panose="020F0502020204030204" pitchFamily="34" charset="0"/>
              </a:rPr>
              <a:t>What’s the Mission of His Church?</a:t>
            </a:r>
          </a:p>
        </p:txBody>
      </p:sp>
    </p:spTree>
    <p:extLst>
      <p:ext uri="{BB962C8B-B14F-4D97-AF65-F5344CB8AC3E}">
        <p14:creationId xmlns:p14="http://schemas.microsoft.com/office/powerpoint/2010/main" val="29624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ireworks&#10;&#10;Description automatically generated">
            <a:extLst>
              <a:ext uri="{FF2B5EF4-FFF2-40B4-BE49-F238E27FC236}">
                <a16:creationId xmlns:a16="http://schemas.microsoft.com/office/drawing/2014/main" id="{E1695CD1-ECD8-8E4D-9E79-A39DF9E0C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800C6A-5759-DB45-BBB4-467E913CE939}"/>
              </a:ext>
            </a:extLst>
          </p:cNvPr>
          <p:cNvSpPr txBox="1"/>
          <p:nvPr/>
        </p:nvSpPr>
        <p:spPr>
          <a:xfrm>
            <a:off x="0" y="1536204"/>
            <a:ext cx="58846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800" dirty="0">
                <a:solidFill>
                  <a:srgbClr val="FABC6E"/>
                </a:solidFill>
              </a:rPr>
              <a:t>Colossians 1</a:t>
            </a:r>
          </a:p>
          <a:p>
            <a:pPr marL="457200" indent="-457200">
              <a:spcAft>
                <a:spcPts val="1200"/>
              </a:spcAft>
              <a:buFont typeface="System Font Regular"/>
              <a:buChar char="-"/>
            </a:pPr>
            <a:r>
              <a:rPr lang="en-US" sz="3200" dirty="0">
                <a:solidFill>
                  <a:srgbClr val="FABC6E"/>
                </a:solidFill>
              </a:rPr>
              <a:t>Paul thanks God for what He had accomplished (vss. 1-8)</a:t>
            </a:r>
          </a:p>
          <a:p>
            <a:pPr marL="457200" indent="-457200">
              <a:spcAft>
                <a:spcPts val="1200"/>
              </a:spcAft>
              <a:buFont typeface="System Font Regular"/>
              <a:buChar char="-"/>
            </a:pPr>
            <a:r>
              <a:rPr lang="en-US" sz="3200" dirty="0">
                <a:solidFill>
                  <a:srgbClr val="FABC6E"/>
                </a:solidFill>
              </a:rPr>
              <a:t>Paul prays on behalf of the saints at Colossi (vss. 9-23)</a:t>
            </a:r>
          </a:p>
          <a:p>
            <a:pPr marL="457200" indent="-457200">
              <a:spcAft>
                <a:spcPts val="1200"/>
              </a:spcAft>
              <a:buFont typeface="System Font Regular"/>
              <a:buChar char="-"/>
            </a:pPr>
            <a:r>
              <a:rPr lang="en-US" sz="3200" dirty="0">
                <a:solidFill>
                  <a:srgbClr val="FABC6E"/>
                </a:solidFill>
              </a:rPr>
              <a:t>Paul describes his mission </a:t>
            </a:r>
            <a:br>
              <a:rPr lang="en-US" sz="3200" dirty="0">
                <a:solidFill>
                  <a:srgbClr val="FABC6E"/>
                </a:solidFill>
              </a:rPr>
            </a:br>
            <a:r>
              <a:rPr lang="en-US" sz="3200" dirty="0">
                <a:solidFill>
                  <a:srgbClr val="FABC6E"/>
                </a:solidFill>
              </a:rPr>
              <a:t>(vss. 24-29)</a:t>
            </a:r>
          </a:p>
        </p:txBody>
      </p:sp>
    </p:spTree>
    <p:extLst>
      <p:ext uri="{BB962C8B-B14F-4D97-AF65-F5344CB8AC3E}">
        <p14:creationId xmlns:p14="http://schemas.microsoft.com/office/powerpoint/2010/main" val="1690457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ireworks&#10;&#10;Description automatically generated">
            <a:extLst>
              <a:ext uri="{FF2B5EF4-FFF2-40B4-BE49-F238E27FC236}">
                <a16:creationId xmlns:a16="http://schemas.microsoft.com/office/drawing/2014/main" id="{E1695CD1-ECD8-8E4D-9E79-A39DF9E0C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F9AAE5-9AB8-CD44-988B-D8515E5F8E4B}"/>
              </a:ext>
            </a:extLst>
          </p:cNvPr>
          <p:cNvSpPr txBox="1"/>
          <p:nvPr/>
        </p:nvSpPr>
        <p:spPr>
          <a:xfrm>
            <a:off x="0" y="1997839"/>
            <a:ext cx="57223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8B86A"/>
                </a:solidFill>
                <a:latin typeface="Calibri" panose="020F0502020204030204" pitchFamily="34" charset="0"/>
              </a:rPr>
              <a:t>What’s the mission of His Church?</a:t>
            </a:r>
          </a:p>
        </p:txBody>
      </p:sp>
    </p:spTree>
    <p:extLst>
      <p:ext uri="{BB962C8B-B14F-4D97-AF65-F5344CB8AC3E}">
        <p14:creationId xmlns:p14="http://schemas.microsoft.com/office/powerpoint/2010/main" val="231805956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ireworks&#10;&#10;Description automatically generated">
            <a:extLst>
              <a:ext uri="{FF2B5EF4-FFF2-40B4-BE49-F238E27FC236}">
                <a16:creationId xmlns:a16="http://schemas.microsoft.com/office/drawing/2014/main" id="{E1695CD1-ECD8-8E4D-9E79-A39DF9E0C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F9AAE5-9AB8-CD44-988B-D8515E5F8E4B}"/>
              </a:ext>
            </a:extLst>
          </p:cNvPr>
          <p:cNvSpPr txBox="1"/>
          <p:nvPr/>
        </p:nvSpPr>
        <p:spPr>
          <a:xfrm>
            <a:off x="0" y="1997839"/>
            <a:ext cx="57223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8B86A"/>
                </a:solidFill>
                <a:latin typeface="Calibri" panose="020F0502020204030204" pitchFamily="34" charset="0"/>
              </a:rPr>
              <a:t>What is God’s purpose for the Church?</a:t>
            </a:r>
          </a:p>
        </p:txBody>
      </p:sp>
    </p:spTree>
    <p:extLst>
      <p:ext uri="{BB962C8B-B14F-4D97-AF65-F5344CB8AC3E}">
        <p14:creationId xmlns:p14="http://schemas.microsoft.com/office/powerpoint/2010/main" val="349371448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330</Words>
  <Application>Microsoft Macintosh PowerPoint</Application>
  <PresentationFormat>Widescreen</PresentationFormat>
  <Paragraphs>32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Arial</vt:lpstr>
      <vt:lpstr>System Font Regular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Jared Barr</dc:creator>
  <cp:lastModifiedBy>Joshua Creel</cp:lastModifiedBy>
  <cp:revision>17</cp:revision>
  <dcterms:created xsi:type="dcterms:W3CDTF">2020-01-03T22:04:10Z</dcterms:created>
  <dcterms:modified xsi:type="dcterms:W3CDTF">2020-04-16T16:09:32Z</dcterms:modified>
</cp:coreProperties>
</file>