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57" r:id="rId3"/>
    <p:sldId id="271" r:id="rId4"/>
    <p:sldId id="274" r:id="rId5"/>
    <p:sldId id="272" r:id="rId6"/>
    <p:sldId id="273" r:id="rId7"/>
    <p:sldId id="262" r:id="rId8"/>
    <p:sldId id="270" r:id="rId9"/>
    <p:sldId id="275" r:id="rId10"/>
    <p:sldId id="276" r:id="rId11"/>
    <p:sldId id="278" r:id="rId12"/>
    <p:sldId id="277" r:id="rId13"/>
    <p:sldId id="285" r:id="rId14"/>
    <p:sldId id="280" r:id="rId15"/>
    <p:sldId id="288" r:id="rId16"/>
    <p:sldId id="287" r:id="rId17"/>
    <p:sldId id="286" r:id="rId18"/>
    <p:sldId id="294" r:id="rId19"/>
    <p:sldId id="289" r:id="rId20"/>
    <p:sldId id="295" r:id="rId21"/>
    <p:sldId id="300" r:id="rId22"/>
    <p:sldId id="290" r:id="rId23"/>
    <p:sldId id="296" r:id="rId24"/>
    <p:sldId id="291" r:id="rId25"/>
    <p:sldId id="298" r:id="rId26"/>
    <p:sldId id="305" r:id="rId27"/>
    <p:sldId id="301" r:id="rId28"/>
    <p:sldId id="292" r:id="rId29"/>
    <p:sldId id="302" r:id="rId30"/>
    <p:sldId id="303" r:id="rId31"/>
    <p:sldId id="304" r:id="rId32"/>
    <p:sldId id="299" r:id="rId33"/>
    <p:sldId id="282" r:id="rId34"/>
    <p:sldId id="284" r:id="rId35"/>
  </p:sldIdLst>
  <p:sldSz cx="12188825"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3017" autoAdjust="0"/>
  </p:normalViewPr>
  <p:slideViewPr>
    <p:cSldViewPr>
      <p:cViewPr varScale="1">
        <p:scale>
          <a:sx n="69" d="100"/>
          <a:sy n="69" d="100"/>
        </p:scale>
        <p:origin x="2136" y="4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784AA43A-3F76-4A13-9CD6-36134EB429E3}" type="datetimeFigureOut">
              <a:rPr lang="en-US"/>
              <a:t>6/7/2020</a:t>
            </a:fld>
            <a:endParaRPr/>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5F674A4F-2B7A-4ECB-A400-260B2FFC03C1}" type="datetimeFigureOut">
              <a:rPr lang="en-US"/>
              <a:t>6/7/2020</a:t>
            </a:fld>
            <a:endParaRPr/>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6" tIns="46968" rIns="93936" bIns="46968" rtlCol="0" anchor="ctr"/>
          <a:lstStyle/>
          <a:p>
            <a:endParaRPr/>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Welcome/thanks/intro</a:t>
            </a:r>
          </a:p>
          <a:p>
            <a:endParaRPr lang="en-US" dirty="0"/>
          </a:p>
          <a:p>
            <a:r>
              <a:rPr lang="en-US" dirty="0"/>
              <a:t>God’s vision for those looking to </a:t>
            </a:r>
            <a:r>
              <a:rPr lang="en-US"/>
              <a:t>marry:</a:t>
            </a:r>
          </a:p>
          <a:p>
            <a:endParaRPr lang="en-US" dirty="0"/>
          </a:p>
          <a:p>
            <a:r>
              <a:rPr lang="en-US" dirty="0"/>
              <a:t>Not a lot in the bible about dating.. lots of reference to being married, and expectations of Christian behavior regardless or whether you are single or married, but this topic is not specifically addressed.  So how are we to know?</a:t>
            </a:r>
          </a:p>
          <a:p>
            <a:endParaRPr lang="en-US" dirty="0"/>
          </a:p>
          <a:p>
            <a:r>
              <a:rPr lang="en-US" dirty="0"/>
              <a:t>Being out of the dating world for a few years myself, I thought I’d see what resources were available for those seeking advice on how to date and marry well.</a:t>
            </a: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a:t>
            </a:fld>
            <a:endParaRPr lang="en-US"/>
          </a:p>
        </p:txBody>
      </p:sp>
    </p:spTree>
    <p:extLst>
      <p:ext uri="{BB962C8B-B14F-4D97-AF65-F5344CB8AC3E}">
        <p14:creationId xmlns:p14="http://schemas.microsoft.com/office/powerpoint/2010/main" val="1030835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looking at data on unsuccessful marriages that unfortunately end in divorce</a:t>
            </a:r>
          </a:p>
          <a:p>
            <a:endParaRPr lang="en-US" dirty="0"/>
          </a:p>
          <a:p>
            <a:r>
              <a:rPr lang="en-US" dirty="0"/>
              <a:t>&lt;slide&gt;</a:t>
            </a:r>
          </a:p>
          <a:p>
            <a:endParaRPr lang="en-US" dirty="0"/>
          </a:p>
          <a:p>
            <a:r>
              <a:rPr lang="en-US" dirty="0"/>
              <a:t>And I’d offer that none of this data means that a marriage is guaranteed to be doomed in any of these scenarios, but simply that its more likely</a:t>
            </a:r>
          </a:p>
          <a:p>
            <a:endParaRPr lang="en-US" dirty="0"/>
          </a:p>
          <a:p>
            <a:r>
              <a:rPr lang="en-US" dirty="0"/>
              <a:t>Recap – we can find all manner of advice about dating, we can use different methods to find a partner, and there are a lot of factors that go into both successful and unsuccessful marriages.</a:t>
            </a:r>
          </a:p>
          <a:p>
            <a:endParaRPr lang="en-US" dirty="0"/>
          </a:p>
          <a:p>
            <a:r>
              <a:rPr lang="en-US" dirty="0"/>
              <a:t>Maybe you’re like me after hearing all these things.. It’s a lot.  And while some of the advice may be sound, and some of the principles make sense, and the various methods for finding another can lead to successful relationships and marriages, the fundamental problem with most of it is that its not rooted in scripture.  Sure, there’s some of it that has relevance to how God expects us to live and commands placed in the Bible, but none of this is a sure roadmap to ensuring that we please God with how we go about dating, our choice of spouse and continue to bring glory to Him when we marry another.</a:t>
            </a:r>
          </a:p>
          <a:p>
            <a:endParaRPr lang="en-US" dirty="0"/>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10</a:t>
            </a:fld>
            <a:endParaRPr lang="en-US"/>
          </a:p>
        </p:txBody>
      </p:sp>
    </p:spTree>
    <p:extLst>
      <p:ext uri="{BB962C8B-B14F-4D97-AF65-F5344CB8AC3E}">
        <p14:creationId xmlns:p14="http://schemas.microsoft.com/office/powerpoint/2010/main" val="1051046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can we know?  As mentioned before, there’s not specific scripture that references dating.  There’s a lot about making good choices in picking a spouse and what a blessing a good spouse is.  And there’s a ton of scripture about how we should be living as a Christian, what we should want in others in order to keep God’s will first, and how those that are married are to live their lives together.</a:t>
            </a:r>
          </a:p>
          <a:p>
            <a:endParaRPr lang="en-US" dirty="0"/>
          </a:p>
          <a:p>
            <a:r>
              <a:rPr lang="en-US" dirty="0"/>
              <a:t>Instead of just dating advice, or a list of do’s and don’ts, I hope to give you some help in making sure that:</a:t>
            </a:r>
          </a:p>
          <a:p>
            <a:pPr marL="176131" indent="-176131">
              <a:buFontTx/>
              <a:buChar char="-"/>
            </a:pPr>
            <a:r>
              <a:rPr lang="en-US" dirty="0"/>
              <a:t>You are living the life you should be, and preparing for your role/contribution to an eventual marriage</a:t>
            </a:r>
          </a:p>
          <a:p>
            <a:pPr marL="176131" indent="-176131">
              <a:buFontTx/>
              <a:buChar char="-"/>
            </a:pPr>
            <a:r>
              <a:rPr lang="en-US" dirty="0"/>
              <a:t>The person you choose to date, and eventually marry, will demonstrate their capabilities for their role in the marriage and that they have a heart for God, </a:t>
            </a:r>
          </a:p>
          <a:p>
            <a:pPr marL="176131" indent="-176131">
              <a:buFontTx/>
              <a:buChar char="-"/>
            </a:pPr>
            <a:r>
              <a:rPr lang="en-US" dirty="0"/>
              <a:t>Together, you are glorifying God and growing closer to Him, and</a:t>
            </a:r>
          </a:p>
          <a:p>
            <a:pPr marL="176131" indent="-176131">
              <a:buFontTx/>
              <a:buChar char="-"/>
            </a:pPr>
            <a:r>
              <a:rPr lang="en-US" dirty="0"/>
              <a:t>Those who are supporting/encouraging others who are looking to marry, that we do so in a Godly manner, looking out for our brother’s/sister’s best interests.</a:t>
            </a:r>
          </a:p>
          <a:p>
            <a:pPr marL="176131" indent="-176131">
              <a:buFontTx/>
              <a:buChar char="-"/>
            </a:pPr>
            <a:endParaRPr lang="en-US" dirty="0"/>
          </a:p>
          <a:p>
            <a:r>
              <a:rPr lang="en-US" dirty="0"/>
              <a:t>And I’ll hope to accomplish this through a number of “assessment” questions – things to make you think about where you are and what you’re doing while dating and looking to marry.</a:t>
            </a:r>
          </a:p>
          <a:p>
            <a:pPr marL="176131" indent="-176131">
              <a:buFontTx/>
              <a:buChar char="-"/>
            </a:pPr>
            <a:endParaRPr lang="en-US" dirty="0"/>
          </a:p>
          <a:p>
            <a:r>
              <a:rPr lang="en-US" dirty="0"/>
              <a:t>A unique part of this sermon – the opportunity to hear from Christian brothers and sisters, in their own words, about their choices while dating and how they eventually chose their spouse.  Both good and bad decisions, and what they would advise you to do.  Mike and Shannon Wilkes had this great book – Choosing a Mate - Letters to Singles, by Nancy Reaves.  In it, she compiled letters from Christians about their choices while dating others.  I’ve found it to be an incredible read, and I will share some of their sentiments with you as reinforcement of things we will talk about from God’s word tonight.  And honestly, if hearing some of these stories don’t grab your attention, I don’t know what will. It’s way better than anything I could have tried to share about my own experiences dating and seeking someone to marry.  I hope you will agree.</a:t>
            </a:r>
          </a:p>
        </p:txBody>
      </p:sp>
      <p:sp>
        <p:nvSpPr>
          <p:cNvPr id="4" name="Slide Number Placeholder 3"/>
          <p:cNvSpPr>
            <a:spLocks noGrp="1"/>
          </p:cNvSpPr>
          <p:nvPr>
            <p:ph type="sldNum" sz="quarter" idx="5"/>
          </p:nvPr>
        </p:nvSpPr>
        <p:spPr/>
        <p:txBody>
          <a:bodyPr/>
          <a:lstStyle/>
          <a:p>
            <a:fld id="{01F2A70B-78F2-4DCF-B53B-C990D2FAFB8A}" type="slidenum">
              <a:rPr lang="en-US" smtClean="0"/>
              <a:t>11</a:t>
            </a:fld>
            <a:endParaRPr lang="en-US"/>
          </a:p>
        </p:txBody>
      </p:sp>
    </p:spTree>
    <p:extLst>
      <p:ext uri="{BB962C8B-B14F-4D97-AF65-F5344CB8AC3E}">
        <p14:creationId xmlns:p14="http://schemas.microsoft.com/office/powerpoint/2010/main" val="3049894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we will start our assessment by looking inward – how are you, as someone who is looking to date and marry, preparing yourself to be in a Godly marriage?  How is it that we can properly assess others about how they will be in a long-term relationship if we can’t first take a look at who we are and where we are in our service to God?</a:t>
            </a:r>
          </a:p>
          <a:p>
            <a:endParaRPr lang="en-US" dirty="0"/>
          </a:p>
          <a:p>
            <a:r>
              <a:rPr lang="en-US" dirty="0"/>
              <a:t>Mark 12:28-30 - One of the scribes came and heard them arguing, and recognizing that He had answered them well, asked Him, “What commandment is the foremost of all?” Jesus answered, “The foremost is, ‘H</a:t>
            </a:r>
            <a:r>
              <a:rPr lang="en-US" cap="small" dirty="0"/>
              <a:t>ear</a:t>
            </a:r>
            <a:r>
              <a:rPr lang="en-US" dirty="0"/>
              <a:t>, O I</a:t>
            </a:r>
            <a:r>
              <a:rPr lang="en-US" cap="small" dirty="0"/>
              <a:t>srael</a:t>
            </a:r>
            <a:r>
              <a:rPr lang="en-US" dirty="0"/>
              <a:t>! T</a:t>
            </a:r>
            <a:r>
              <a:rPr lang="en-US" cap="small" dirty="0"/>
              <a:t>he</a:t>
            </a:r>
            <a:r>
              <a:rPr lang="en-US" dirty="0"/>
              <a:t> L</a:t>
            </a:r>
            <a:r>
              <a:rPr lang="en-US" cap="small" dirty="0"/>
              <a:t>ord our</a:t>
            </a:r>
            <a:r>
              <a:rPr lang="en-US" dirty="0"/>
              <a:t> G</a:t>
            </a:r>
            <a:r>
              <a:rPr lang="en-US" cap="small" dirty="0"/>
              <a:t>od is one</a:t>
            </a:r>
            <a:r>
              <a:rPr lang="en-US" dirty="0"/>
              <a:t> L</a:t>
            </a:r>
            <a:r>
              <a:rPr lang="en-US" cap="small" dirty="0"/>
              <a:t>ord</a:t>
            </a:r>
            <a:r>
              <a:rPr lang="en-US" dirty="0"/>
              <a:t>; 30 </a:t>
            </a:r>
            <a:r>
              <a:rPr lang="en-US" cap="small" dirty="0"/>
              <a:t>and you shall love the</a:t>
            </a:r>
            <a:r>
              <a:rPr lang="en-US" dirty="0"/>
              <a:t> L</a:t>
            </a:r>
            <a:r>
              <a:rPr lang="en-US" cap="small" dirty="0"/>
              <a:t>ord your</a:t>
            </a:r>
            <a:r>
              <a:rPr lang="en-US" dirty="0"/>
              <a:t> G</a:t>
            </a:r>
            <a:r>
              <a:rPr lang="en-US" cap="small" dirty="0"/>
              <a:t>od with all your heart</a:t>
            </a:r>
            <a:r>
              <a:rPr lang="en-US" dirty="0"/>
              <a:t>, </a:t>
            </a:r>
            <a:r>
              <a:rPr lang="en-US" cap="small" dirty="0"/>
              <a:t>and with all your soul</a:t>
            </a:r>
            <a:r>
              <a:rPr lang="en-US" dirty="0"/>
              <a:t>, </a:t>
            </a:r>
            <a:r>
              <a:rPr lang="en-US" cap="small" dirty="0"/>
              <a:t>and with all your mind</a:t>
            </a:r>
            <a:r>
              <a:rPr lang="en-US" dirty="0"/>
              <a:t>, </a:t>
            </a:r>
            <a:r>
              <a:rPr lang="en-US" cap="small" dirty="0"/>
              <a:t>and with all your strength</a:t>
            </a:r>
            <a:r>
              <a:rPr lang="en-US" dirty="0"/>
              <a:t>.’ </a:t>
            </a:r>
          </a:p>
          <a:p>
            <a:endParaRPr lang="en-US" dirty="0"/>
          </a:p>
          <a:p>
            <a:r>
              <a:rPr lang="en-US" dirty="0"/>
              <a:t>Assessment Question: Are you putting God first in your life?</a:t>
            </a:r>
          </a:p>
          <a:p>
            <a:endParaRPr lang="en-US" dirty="0"/>
          </a:p>
          <a:p>
            <a:r>
              <a:rPr lang="en-US" dirty="0"/>
              <a:t>How can we understand love for another if we do not love God first and foremost ourselves? When we give our heart to God, we find joy, we find refuge, we find confidence in our purpose, we find focus to serve His will.  If we aren’t in this place with God, then it’s likely that we’ve been distracted by things of this world (jobs, entertainment, worldly relationships, status).  And if that’s the case, how do we think we will marry well with all these distractions, and continue to serve God as He would want?</a:t>
            </a:r>
          </a:p>
        </p:txBody>
      </p:sp>
      <p:sp>
        <p:nvSpPr>
          <p:cNvPr id="4" name="Slide Number Placeholder 3"/>
          <p:cNvSpPr>
            <a:spLocks noGrp="1"/>
          </p:cNvSpPr>
          <p:nvPr>
            <p:ph type="sldNum" sz="quarter" idx="5"/>
          </p:nvPr>
        </p:nvSpPr>
        <p:spPr/>
        <p:txBody>
          <a:bodyPr/>
          <a:lstStyle/>
          <a:p>
            <a:fld id="{01F2A70B-78F2-4DCF-B53B-C990D2FAFB8A}" type="slidenum">
              <a:rPr lang="en-US" smtClean="0"/>
              <a:t>12</a:t>
            </a:fld>
            <a:endParaRPr lang="en-US"/>
          </a:p>
        </p:txBody>
      </p:sp>
    </p:spTree>
    <p:extLst>
      <p:ext uri="{BB962C8B-B14F-4D97-AF65-F5344CB8AC3E}">
        <p14:creationId xmlns:p14="http://schemas.microsoft.com/office/powerpoint/2010/main" val="1900217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first of several quotes from Christians I want to share with you tonight…</a:t>
            </a:r>
          </a:p>
          <a:p>
            <a:endParaRPr lang="en-US" dirty="0"/>
          </a:p>
          <a:p>
            <a:r>
              <a:rPr lang="en-US" dirty="0"/>
              <a:t>&lt;slide&gt;</a:t>
            </a:r>
          </a:p>
          <a:p>
            <a:endParaRPr lang="en-US" dirty="0"/>
          </a:p>
          <a:p>
            <a:r>
              <a:rPr lang="en-US" dirty="0"/>
              <a:t>Many of the letters I read through in this book that express regret about dating and marriage choices have a common theme – many of their choices were made while they were not living in the way that God wanted them to, and they knew it.  That should open our eyes to how important it must be that we are putting the Lord first in our lives before we make such an impactful decision about our future.</a:t>
            </a:r>
          </a:p>
        </p:txBody>
      </p:sp>
      <p:sp>
        <p:nvSpPr>
          <p:cNvPr id="4" name="Slide Number Placeholder 3"/>
          <p:cNvSpPr>
            <a:spLocks noGrp="1"/>
          </p:cNvSpPr>
          <p:nvPr>
            <p:ph type="sldNum" sz="quarter" idx="5"/>
          </p:nvPr>
        </p:nvSpPr>
        <p:spPr/>
        <p:txBody>
          <a:bodyPr/>
          <a:lstStyle/>
          <a:p>
            <a:fld id="{01F2A70B-78F2-4DCF-B53B-C990D2FAFB8A}" type="slidenum">
              <a:rPr lang="en-US" smtClean="0"/>
              <a:t>13</a:t>
            </a:fld>
            <a:endParaRPr lang="en-US"/>
          </a:p>
        </p:txBody>
      </p:sp>
    </p:spTree>
    <p:extLst>
      <p:ext uri="{BB962C8B-B14F-4D97-AF65-F5344CB8AC3E}">
        <p14:creationId xmlns:p14="http://schemas.microsoft.com/office/powerpoint/2010/main" val="2209056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thing I’ll mention is that sometimes I think we have a disconnect between trying to serve God first and really trusting in Him.  Do our actions show that we still want control?</a:t>
            </a:r>
          </a:p>
          <a:p>
            <a:endParaRPr lang="en-US" dirty="0"/>
          </a:p>
          <a:p>
            <a:r>
              <a:rPr lang="en-US" dirty="0"/>
              <a:t>Proverbs 3:5-7</a:t>
            </a:r>
          </a:p>
          <a:p>
            <a:endParaRPr lang="en-US" dirty="0"/>
          </a:p>
          <a:p>
            <a:r>
              <a:rPr lang="en-US" dirty="0"/>
              <a:t>&lt;slide&gt;</a:t>
            </a:r>
          </a:p>
          <a:p>
            <a:endParaRPr lang="en-US" dirty="0"/>
          </a:p>
          <a:p>
            <a:r>
              <a:rPr lang="en-US" dirty="0"/>
              <a:t>Assessment Question: Are you trusting in God? Or are you on your own path, and taking matters into your own hand?</a:t>
            </a:r>
          </a:p>
          <a:p>
            <a:endParaRPr lang="en-US" dirty="0"/>
          </a:p>
          <a:p>
            <a:r>
              <a:rPr lang="en-US" dirty="0"/>
              <a:t>There’s several ways we subvert God’s will for us:</a:t>
            </a:r>
          </a:p>
          <a:p>
            <a:endParaRPr lang="en-US" dirty="0"/>
          </a:p>
          <a:p>
            <a:pPr defTabSz="939363">
              <a:defRPr/>
            </a:pPr>
            <a:r>
              <a:rPr lang="en-US" dirty="0"/>
              <a:t>For starters, we rely on ourselves too much - we think that our own wishes, supported by our own efforts and abilities, are all we need to get us to where we want to be.  But that’s not always true.  In seeking to marry, I believe not trusting God and us pursuing our own wishes and desires to love and be loved by another can set us up for big mistakes.  We can start to compromise our ideals when we get a taste of the love or affection from another.  And in having that feeling, and not wanting to lose it, we may get further away from 1) what we know is God’s plan for us and 2) what we really want – a relationship and marriage built on God’s word.</a:t>
            </a:r>
          </a:p>
          <a:p>
            <a:endParaRPr lang="en-US" dirty="0"/>
          </a:p>
          <a:p>
            <a:r>
              <a:rPr lang="en-US" dirty="0"/>
              <a:t>Another way we subvert God’s will for us is through our own stubbornness – we feel so assured in who we think we are and what we want for ourselves that we may be missing what God’s plan for us is.  Maybe its pride – I like being independent and not relying on someone else to provide.  Maybe we are so beholden to what our physical ideal is of a mate that we fail to recognize others that might be much better suited for us.  Maybe its for gain – the prospect of career growth over relationships.  Maybe it’s the fear of loss – I’ve worked so hard in this relationship and have so much time invested – at least I know what I have vs not knowing when or even if, I might find something better.  Not trusting in the Lord and letting Him direct your paths just creates more opportunities to be further away from Him.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Here’s a quote from a Christian who learned through trials to put their trust in God.</a:t>
            </a:r>
          </a:p>
        </p:txBody>
      </p:sp>
      <p:sp>
        <p:nvSpPr>
          <p:cNvPr id="4" name="Slide Number Placeholder 3"/>
          <p:cNvSpPr>
            <a:spLocks noGrp="1"/>
          </p:cNvSpPr>
          <p:nvPr>
            <p:ph type="sldNum" sz="quarter" idx="5"/>
          </p:nvPr>
        </p:nvSpPr>
        <p:spPr/>
        <p:txBody>
          <a:bodyPr/>
          <a:lstStyle/>
          <a:p>
            <a:fld id="{01F2A70B-78F2-4DCF-B53B-C990D2FAFB8A}" type="slidenum">
              <a:rPr lang="en-US" smtClean="0"/>
              <a:t>14</a:t>
            </a:fld>
            <a:endParaRPr lang="en-US"/>
          </a:p>
        </p:txBody>
      </p:sp>
    </p:spTree>
    <p:extLst>
      <p:ext uri="{BB962C8B-B14F-4D97-AF65-F5344CB8AC3E}">
        <p14:creationId xmlns:p14="http://schemas.microsoft.com/office/powerpoint/2010/main" val="2356103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&lt;slide&gt;</a:t>
            </a:r>
          </a:p>
          <a:p>
            <a:endParaRPr lang="en-US" dirty="0"/>
          </a:p>
          <a:p>
            <a:r>
              <a:rPr lang="en-US" dirty="0"/>
              <a:t>Ephesians 3:20-21 - Now to Him who is able to do far more abundantly beyond all that we ask or think, according to the power that works within us, to Him </a:t>
            </a:r>
            <a:r>
              <a:rPr lang="en-US" i="1" dirty="0"/>
              <a:t>be</a:t>
            </a:r>
            <a:r>
              <a:rPr lang="en-US" dirty="0"/>
              <a:t> the glory in the church and in Christ Jesus to all generations forever and ever. Amen</a:t>
            </a:r>
          </a:p>
          <a:p>
            <a:endParaRPr lang="en-US" dirty="0"/>
          </a:p>
          <a:p>
            <a:pPr defTabSz="939363">
              <a:defRPr/>
            </a:pPr>
            <a:r>
              <a:rPr lang="en-US" dirty="0"/>
              <a:t>We must remember who God is, what He can do, and what He wants to do for us.  Let’s make sure we trust in Him as we seek to marry.</a:t>
            </a:r>
          </a:p>
        </p:txBody>
      </p:sp>
      <p:sp>
        <p:nvSpPr>
          <p:cNvPr id="4" name="Slide Number Placeholder 3"/>
          <p:cNvSpPr>
            <a:spLocks noGrp="1"/>
          </p:cNvSpPr>
          <p:nvPr>
            <p:ph type="sldNum" sz="quarter" idx="5"/>
          </p:nvPr>
        </p:nvSpPr>
        <p:spPr/>
        <p:txBody>
          <a:bodyPr/>
          <a:lstStyle/>
          <a:p>
            <a:fld id="{01F2A70B-78F2-4DCF-B53B-C990D2FAFB8A}" type="slidenum">
              <a:rPr lang="en-US" smtClean="0"/>
              <a:t>15</a:t>
            </a:fld>
            <a:endParaRPr lang="en-US"/>
          </a:p>
        </p:txBody>
      </p:sp>
    </p:spTree>
    <p:extLst>
      <p:ext uri="{BB962C8B-B14F-4D97-AF65-F5344CB8AC3E}">
        <p14:creationId xmlns:p14="http://schemas.microsoft.com/office/powerpoint/2010/main" val="1033335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thing to look at in assessing yourself as you work towards marrying is to make sure you’re spending time with the right people.  We isolate ourselves while in dating relationships – you only have a limited amount of time in the day, so when you spend more time with another in a relationship, your time with other key relationships lessens.  But you need to make sure that you maintain those connections in order to help you be accountable and stay on God’s path.</a:t>
            </a:r>
          </a:p>
          <a:p>
            <a:endParaRPr lang="en-US" dirty="0"/>
          </a:p>
          <a:p>
            <a:r>
              <a:rPr lang="en-US" dirty="0"/>
              <a:t>Proverbs 11 - This proverb contrasts the upright and the wicked, verse 14</a:t>
            </a:r>
          </a:p>
          <a:p>
            <a:endParaRPr lang="en-US" dirty="0"/>
          </a:p>
          <a:p>
            <a:r>
              <a:rPr lang="en-US" dirty="0"/>
              <a:t>Another version says “Where no wise guidance is, the people </a:t>
            </a:r>
            <a:r>
              <a:rPr lang="en-US" dirty="0" err="1"/>
              <a:t>falleth</a:t>
            </a:r>
            <a:r>
              <a:rPr lang="en-US" dirty="0"/>
              <a:t>; But in the multitude of counselors there is safety.”</a:t>
            </a:r>
          </a:p>
          <a:p>
            <a:endParaRPr lang="en-US" dirty="0"/>
          </a:p>
          <a:p>
            <a:r>
              <a:rPr lang="en-US" dirty="0"/>
              <a:t>Assessment Question: Are you listening to godly influences?</a:t>
            </a:r>
          </a:p>
          <a:p>
            <a:pPr fontAlgn="base"/>
            <a:endParaRPr lang="en-US" dirty="0"/>
          </a:p>
          <a:p>
            <a:pPr fontAlgn="base"/>
            <a:r>
              <a:rPr lang="en-US" dirty="0"/>
              <a:t>As we highlighted before, advice is not hard to find. Support for your opinions isn’t hard to find either, because we often seek information or people that justify our behaviors or that support what we want to believe about ourselves, others, or about the world around us.  That’s called confirmation bias.  And it can lead to us rejecting God’s wisdom and sinning by surrendering to our own cravings, ignorance and desires</a:t>
            </a:r>
          </a:p>
          <a:p>
            <a:pPr fontAlgn="base"/>
            <a:r>
              <a:rPr lang="en-US" dirty="0"/>
              <a:t> </a:t>
            </a:r>
          </a:p>
          <a:p>
            <a:pPr fontAlgn="base"/>
            <a:r>
              <a:rPr lang="en-US" dirty="0"/>
              <a:t>But if you seek out information from those that know you the best (strengths and weaknesses, the things that make you unique), that love you the most, and that will push you to be the best Christian you can be (they know your struggles, they know your goals and your heart), and listen when they talk – that will make a huge difference in making the best choices.  </a:t>
            </a:r>
          </a:p>
          <a:p>
            <a:pPr fontAlgn="base"/>
            <a:endParaRPr lang="en-US" dirty="0"/>
          </a:p>
          <a:p>
            <a:pPr fontAlgn="base"/>
            <a:r>
              <a:rPr lang="en-US" dirty="0"/>
              <a:t>Nobody likes to hear that they are wrong or making a mistake, but sometimes that must be said, and you need to be willing to listen.  </a:t>
            </a:r>
          </a:p>
          <a:p>
            <a:pPr fontAlgn="base"/>
            <a:endParaRPr lang="en-US"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dirty="0"/>
              <a:t>Here is a positive example of ensuring you’re around and listening to godly influences</a:t>
            </a: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16</a:t>
            </a:fld>
            <a:endParaRPr lang="en-US"/>
          </a:p>
        </p:txBody>
      </p:sp>
    </p:spTree>
    <p:extLst>
      <p:ext uri="{BB962C8B-B14F-4D97-AF65-F5344CB8AC3E}">
        <p14:creationId xmlns:p14="http://schemas.microsoft.com/office/powerpoint/2010/main" val="1025962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a:t>
            </a:r>
            <a:r>
              <a:rPr lang="en-US" dirty="0" err="1"/>
              <a:t>sl</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an example of the opposite.</a:t>
            </a:r>
          </a:p>
        </p:txBody>
      </p:sp>
      <p:sp>
        <p:nvSpPr>
          <p:cNvPr id="4" name="Slide Number Placeholder 3"/>
          <p:cNvSpPr>
            <a:spLocks noGrp="1"/>
          </p:cNvSpPr>
          <p:nvPr>
            <p:ph type="sldNum" sz="quarter" idx="5"/>
          </p:nvPr>
        </p:nvSpPr>
        <p:spPr/>
        <p:txBody>
          <a:bodyPr/>
          <a:lstStyle/>
          <a:p>
            <a:fld id="{01F2A70B-78F2-4DCF-B53B-C990D2FAFB8A}" type="slidenum">
              <a:rPr lang="en-US" smtClean="0"/>
              <a:t>17</a:t>
            </a:fld>
            <a:endParaRPr lang="en-US"/>
          </a:p>
        </p:txBody>
      </p:sp>
    </p:spTree>
    <p:extLst>
      <p:ext uri="{BB962C8B-B14F-4D97-AF65-F5344CB8AC3E}">
        <p14:creationId xmlns:p14="http://schemas.microsoft.com/office/powerpoint/2010/main" val="4085503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&lt;slide&gt;</a:t>
            </a:r>
          </a:p>
          <a:p>
            <a:endParaRPr lang="en-US" dirty="0"/>
          </a:p>
          <a:p>
            <a:r>
              <a:rPr lang="en-US" dirty="0"/>
              <a:t>Verses from Proverbs:</a:t>
            </a:r>
          </a:p>
          <a:p>
            <a:pPr marL="176131" indent="-176131">
              <a:buFontTx/>
              <a:buChar char="-"/>
            </a:pPr>
            <a:r>
              <a:rPr lang="en-US" dirty="0"/>
              <a:t>1:5 - A </a:t>
            </a:r>
            <a:r>
              <a:rPr lang="en-US" i="1" dirty="0"/>
              <a:t>wise</a:t>
            </a:r>
            <a:r>
              <a:rPr lang="en-US" dirty="0"/>
              <a:t> man will hear and increase in learning, And a man of understanding will acquire </a:t>
            </a:r>
            <a:r>
              <a:rPr lang="en-US" i="1" dirty="0"/>
              <a:t>wise</a:t>
            </a:r>
            <a:r>
              <a:rPr lang="en-US" dirty="0"/>
              <a:t> </a:t>
            </a:r>
            <a:r>
              <a:rPr lang="en-US" i="1" dirty="0"/>
              <a:t>counsel</a:t>
            </a:r>
            <a:r>
              <a:rPr lang="en-US" dirty="0"/>
              <a:t>,</a:t>
            </a:r>
          </a:p>
          <a:p>
            <a:pPr marL="176131" indent="-176131" defTabSz="939363">
              <a:buFontTx/>
              <a:buChar char="-"/>
              <a:defRPr/>
            </a:pPr>
            <a:r>
              <a:rPr lang="en-US" dirty="0"/>
              <a:t>12:15 - The </a:t>
            </a:r>
            <a:r>
              <a:rPr lang="en-US" i="1" dirty="0"/>
              <a:t>way</a:t>
            </a:r>
            <a:r>
              <a:rPr lang="en-US" dirty="0"/>
              <a:t> of a fool is right in his own eyes, But a </a:t>
            </a:r>
            <a:r>
              <a:rPr lang="en-US" i="1" dirty="0"/>
              <a:t>wise</a:t>
            </a:r>
            <a:r>
              <a:rPr lang="en-US" dirty="0"/>
              <a:t> man is he who listens to </a:t>
            </a:r>
            <a:r>
              <a:rPr lang="en-US" i="1" dirty="0"/>
              <a:t>counsel</a:t>
            </a:r>
            <a:r>
              <a:rPr lang="en-US" dirty="0"/>
              <a:t>.</a:t>
            </a:r>
          </a:p>
          <a:p>
            <a:pPr marL="176131" indent="-176131">
              <a:buFontTx/>
              <a:buChar char="-"/>
            </a:pPr>
            <a:r>
              <a:rPr lang="en-US" dirty="0"/>
              <a:t>19:20 - Listen to </a:t>
            </a:r>
            <a:r>
              <a:rPr lang="en-US" i="1" dirty="0"/>
              <a:t>counsel</a:t>
            </a:r>
            <a:r>
              <a:rPr lang="en-US" dirty="0"/>
              <a:t> and accept discipline, That you may be </a:t>
            </a:r>
            <a:r>
              <a:rPr lang="en-US" i="1" dirty="0"/>
              <a:t>wise</a:t>
            </a:r>
            <a:r>
              <a:rPr lang="en-US" dirty="0"/>
              <a:t> the rest of your days.</a:t>
            </a:r>
          </a:p>
          <a:p>
            <a:endParaRPr lang="en-US" dirty="0"/>
          </a:p>
          <a:p>
            <a:pPr defTabSz="939363">
              <a:defRPr/>
            </a:pPr>
            <a:r>
              <a:rPr lang="en-US" dirty="0"/>
              <a:t>I also found this statement in my research, in speaking of your Christian friends - “These people know you as a sinner, and sinners who are never being confronted or frustrated by inconvenient truths are sinners drifting further from God, not towards Him.”  We all need people who will tell us the truth out of knowledge and love, even when its not what we want in the moment.</a:t>
            </a:r>
          </a:p>
          <a:p>
            <a:pPr defTabSz="939363">
              <a:defRPr/>
            </a:pPr>
            <a:endParaRPr lang="en-US" dirty="0"/>
          </a:p>
          <a:p>
            <a:pPr defTabSz="939363">
              <a:defRPr/>
            </a:pPr>
            <a:r>
              <a:rPr lang="en-US" dirty="0"/>
              <a:t>And so to summarize this section, we should be asking 3 questions of ourselves:</a:t>
            </a:r>
          </a:p>
          <a:p>
            <a:pPr marL="171450" indent="-171450" defTabSz="939363">
              <a:buFontTx/>
              <a:buChar char="-"/>
              <a:defRPr/>
            </a:pPr>
            <a:r>
              <a:rPr lang="en-US" dirty="0"/>
              <a:t>Are you putting God first in your life?</a:t>
            </a:r>
          </a:p>
          <a:p>
            <a:pPr marL="171450" indent="-171450" defTabSz="939363">
              <a:buFontTx/>
              <a:buChar char="-"/>
              <a:defRPr/>
            </a:pPr>
            <a:r>
              <a:rPr lang="en-US" dirty="0"/>
              <a:t>Are you trusting in God?</a:t>
            </a:r>
          </a:p>
          <a:p>
            <a:pPr marL="171450" indent="-171450" defTabSz="939363">
              <a:buFontTx/>
              <a:buChar char="-"/>
              <a:defRPr/>
            </a:pPr>
            <a:r>
              <a:rPr lang="en-US" dirty="0"/>
              <a:t>Are you listening to godly influences?</a:t>
            </a:r>
          </a:p>
          <a:p>
            <a:pPr marL="0" indent="0" defTabSz="939363">
              <a:buFontTx/>
              <a:buNone/>
              <a:defRPr/>
            </a:pPr>
            <a:endParaRPr lang="en-US" dirty="0"/>
          </a:p>
          <a:p>
            <a:pPr marL="0" indent="0" defTabSz="939363">
              <a:buFontTx/>
              <a:buNone/>
              <a:defRPr/>
            </a:pPr>
            <a:r>
              <a:rPr lang="en-US" dirty="0"/>
              <a:t>If not, you’re probably not in the right place to be seeking another to marry.</a:t>
            </a:r>
          </a:p>
        </p:txBody>
      </p:sp>
      <p:sp>
        <p:nvSpPr>
          <p:cNvPr id="4" name="Slide Number Placeholder 3"/>
          <p:cNvSpPr>
            <a:spLocks noGrp="1"/>
          </p:cNvSpPr>
          <p:nvPr>
            <p:ph type="sldNum" sz="quarter" idx="5"/>
          </p:nvPr>
        </p:nvSpPr>
        <p:spPr/>
        <p:txBody>
          <a:bodyPr/>
          <a:lstStyle/>
          <a:p>
            <a:fld id="{01F2A70B-78F2-4DCF-B53B-C990D2FAFB8A}" type="slidenum">
              <a:rPr lang="en-US" smtClean="0"/>
              <a:t>18</a:t>
            </a:fld>
            <a:endParaRPr lang="en-US"/>
          </a:p>
        </p:txBody>
      </p:sp>
    </p:spTree>
    <p:extLst>
      <p:ext uri="{BB962C8B-B14F-4D97-AF65-F5344CB8AC3E}">
        <p14:creationId xmlns:p14="http://schemas.microsoft.com/office/powerpoint/2010/main" val="4010859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so, I’d like to turn from assessing ourselves to assessing the one you want to date and potentially marry.  What are the things we need to look for and gauge before we make this very important decision in our lives?</a:t>
            </a:r>
          </a:p>
          <a:p>
            <a:endParaRPr lang="en-US" dirty="0"/>
          </a:p>
          <a:p>
            <a:r>
              <a:rPr lang="en-US" dirty="0"/>
              <a:t>&lt;slide&gt;  </a:t>
            </a:r>
            <a:r>
              <a:rPr lang="en-US" b="0" dirty="0"/>
              <a:t>Assessment question here is: How are they demonstrating their love for God?</a:t>
            </a:r>
          </a:p>
          <a:p>
            <a:endParaRPr lang="en-US" dirty="0"/>
          </a:p>
          <a:p>
            <a:r>
              <a:rPr lang="en-US" dirty="0"/>
              <a:t>This can be a tough one.  There’s an optimistic attitude that gets associated with love, especially young love.  You tend to believe everything will work out, that love conquers all.  Unfortunately, romantic love isn’t enough to guarantee that a heart will be changed by the love of God.</a:t>
            </a:r>
          </a:p>
          <a:p>
            <a:endParaRPr lang="en-US" dirty="0"/>
          </a:p>
          <a:p>
            <a:pPr defTabSz="939363">
              <a:defRPr/>
            </a:pPr>
            <a:r>
              <a:rPr lang="en-US" dirty="0"/>
              <a:t>And so we must ask - Are they spiritually minded?  Are they faithful to the Lord? Are they interested in knowing the Lord and walking with Him? Are they selfish or self-centered? Do they treat you and others kindly? Are they honest, and do they have a good reputation among people you trust and respect?  </a:t>
            </a:r>
          </a:p>
          <a:p>
            <a:pPr defTabSz="939363">
              <a:defRPr/>
            </a:pPr>
            <a:endParaRPr lang="en-US" dirty="0"/>
          </a:p>
          <a:p>
            <a:pPr defTabSz="939363">
              <a:defRPr/>
            </a:pPr>
            <a:r>
              <a:rPr lang="en-US" dirty="0"/>
              <a:t>Take time to know the person you are dating. Just finding someone who says they are a Christian or goes to church may not be the answer for you. You need to know that this is someone who is really living being an obedient child of God such as stated in Galatians 2:20 – I have been crucified with Christ; and it is no longer I who live, but Christ lives in me; and the </a:t>
            </a:r>
            <a:r>
              <a:rPr lang="en-US" i="1" dirty="0"/>
              <a:t>life which I now live in the flesh I live by faith in the Son of God, who loved me and gave Himself up for me. </a:t>
            </a:r>
          </a:p>
        </p:txBody>
      </p:sp>
      <p:sp>
        <p:nvSpPr>
          <p:cNvPr id="4" name="Slide Number Placeholder 3"/>
          <p:cNvSpPr>
            <a:spLocks noGrp="1"/>
          </p:cNvSpPr>
          <p:nvPr>
            <p:ph type="sldNum" sz="quarter" idx="5"/>
          </p:nvPr>
        </p:nvSpPr>
        <p:spPr/>
        <p:txBody>
          <a:bodyPr/>
          <a:lstStyle/>
          <a:p>
            <a:fld id="{01F2A70B-78F2-4DCF-B53B-C990D2FAFB8A}" type="slidenum">
              <a:rPr lang="en-US" smtClean="0"/>
              <a:t>19</a:t>
            </a:fld>
            <a:endParaRPr lang="en-US"/>
          </a:p>
        </p:txBody>
      </p:sp>
    </p:spTree>
    <p:extLst>
      <p:ext uri="{BB962C8B-B14F-4D97-AF65-F5344CB8AC3E}">
        <p14:creationId xmlns:p14="http://schemas.microsoft.com/office/powerpoint/2010/main" val="3087404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with an internet search for dating, dating advice, Christian dating</a:t>
            </a:r>
          </a:p>
          <a:p>
            <a:endParaRPr lang="en-US" dirty="0"/>
          </a:p>
          <a:p>
            <a:r>
              <a:rPr lang="en-US" dirty="0"/>
              <a:t>No shortage of information there.. Catering to men/women specifically, podcasts, books, websites that work (vs ones that don’t?), apps, sites, and one I wish I would have found way earlier – for free.</a:t>
            </a:r>
          </a:p>
          <a:p>
            <a:endParaRPr lang="en-US" dirty="0"/>
          </a:p>
          <a:p>
            <a:r>
              <a:rPr lang="en-US" dirty="0"/>
              <a:t>And given that there was all this information out there, I was able to find advice and guidelines for those who are in the dating world.  Here’s a few examples</a:t>
            </a:r>
          </a:p>
        </p:txBody>
      </p:sp>
      <p:sp>
        <p:nvSpPr>
          <p:cNvPr id="4" name="Slide Number Placeholder 3"/>
          <p:cNvSpPr>
            <a:spLocks noGrp="1"/>
          </p:cNvSpPr>
          <p:nvPr>
            <p:ph type="sldNum" sz="quarter" idx="5"/>
          </p:nvPr>
        </p:nvSpPr>
        <p:spPr/>
        <p:txBody>
          <a:bodyPr/>
          <a:lstStyle/>
          <a:p>
            <a:fld id="{01F2A70B-78F2-4DCF-B53B-C990D2FAFB8A}" type="slidenum">
              <a:rPr lang="en-US" smtClean="0"/>
              <a:t>2</a:t>
            </a:fld>
            <a:endParaRPr lang="en-US"/>
          </a:p>
        </p:txBody>
      </p:sp>
    </p:spTree>
    <p:extLst>
      <p:ext uri="{BB962C8B-B14F-4D97-AF65-F5344CB8AC3E}">
        <p14:creationId xmlns:p14="http://schemas.microsoft.com/office/powerpoint/2010/main" val="36893181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&lt;slide&gt;</a:t>
            </a:r>
          </a:p>
          <a:p>
            <a:pPr defTabSz="939363">
              <a:defRPr/>
            </a:pPr>
            <a:endParaRPr lang="en-US" dirty="0"/>
          </a:p>
          <a:p>
            <a:pPr defTabSz="939363">
              <a:defRPr/>
            </a:pPr>
            <a:r>
              <a:rPr lang="en-US" dirty="0"/>
              <a:t>But before getting to know your mate, I would even venture to say that we must define our “non-negotiables” before we get in a relationship with someone.  Ever gone grocery shopping without a list and end up with more than you needed – costing more than you plan to spend or buying things you didn’t want?  Same concept – when we have a plan or a goal defined beforehand, we are many times more likely to achieve it than if we fail to define it at all.  </a:t>
            </a:r>
          </a:p>
          <a:p>
            <a:pPr defTabSz="939363">
              <a:defRPr/>
            </a:pPr>
            <a:endParaRPr lang="en-US" dirty="0"/>
          </a:p>
          <a:p>
            <a:pPr defTabSz="939363">
              <a:defRPr/>
            </a:pPr>
            <a:r>
              <a:rPr lang="en-US" dirty="0"/>
              <a:t>Here’s another selection from a Christian who dated a lot, but knew what mattered to her before she even started.</a:t>
            </a: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20</a:t>
            </a:fld>
            <a:endParaRPr lang="en-US"/>
          </a:p>
        </p:txBody>
      </p:sp>
    </p:spTree>
    <p:extLst>
      <p:ext uri="{BB962C8B-B14F-4D97-AF65-F5344CB8AC3E}">
        <p14:creationId xmlns:p14="http://schemas.microsoft.com/office/powerpoint/2010/main" val="698996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&lt;slide&gt;</a:t>
            </a:r>
          </a:p>
          <a:p>
            <a:endParaRPr lang="en-US" dirty="0"/>
          </a:p>
          <a:p>
            <a:r>
              <a:rPr lang="en-US" dirty="0"/>
              <a:t>We must make sure that the one we look at as a potential mate has a love for God that is both present and genuine.</a:t>
            </a:r>
          </a:p>
        </p:txBody>
      </p:sp>
      <p:sp>
        <p:nvSpPr>
          <p:cNvPr id="4" name="Slide Number Placeholder 3"/>
          <p:cNvSpPr>
            <a:spLocks noGrp="1"/>
          </p:cNvSpPr>
          <p:nvPr>
            <p:ph type="sldNum" sz="quarter" idx="5"/>
          </p:nvPr>
        </p:nvSpPr>
        <p:spPr/>
        <p:txBody>
          <a:bodyPr/>
          <a:lstStyle/>
          <a:p>
            <a:fld id="{01F2A70B-78F2-4DCF-B53B-C990D2FAFB8A}" type="slidenum">
              <a:rPr lang="en-US" smtClean="0"/>
              <a:t>21</a:t>
            </a:fld>
            <a:endParaRPr lang="en-US"/>
          </a:p>
        </p:txBody>
      </p:sp>
    </p:spTree>
    <p:extLst>
      <p:ext uri="{BB962C8B-B14F-4D97-AF65-F5344CB8AC3E}">
        <p14:creationId xmlns:p14="http://schemas.microsoft.com/office/powerpoint/2010/main" val="3723296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way that we can assess those who we date and may be considering marrying is to understand the impact they have on you and your faith.</a:t>
            </a:r>
          </a:p>
          <a:p>
            <a:endParaRPr lang="en-US" dirty="0"/>
          </a:p>
          <a:p>
            <a:r>
              <a:rPr lang="en-US" dirty="0"/>
              <a:t>&lt;slide&gt;  Assessment question: Are they actively making you stronger in your faith?  Or the opposite, are they directly, or indirectly, causing you to compromise what you know to be right?</a:t>
            </a:r>
          </a:p>
          <a:p>
            <a:endParaRPr lang="en-US" dirty="0"/>
          </a:p>
          <a:p>
            <a:r>
              <a:rPr lang="en-US" dirty="0"/>
              <a:t>Think about these things:</a:t>
            </a:r>
          </a:p>
          <a:p>
            <a:r>
              <a:rPr lang="en-US" dirty="0"/>
              <a:t>	Is someone who doesn’t share your same beliefs going to encourage you to grow your faith?</a:t>
            </a:r>
          </a:p>
          <a:p>
            <a:r>
              <a:rPr lang="en-US" dirty="0"/>
              <a:t>	Are you going to have to study, pray and meditate alone?</a:t>
            </a:r>
          </a:p>
          <a:p>
            <a:r>
              <a:rPr lang="en-US" dirty="0"/>
              <a:t>	Will you be encouraged to spend time at church, with God’s people, or will you be discouraged to attend when there’s a special event going on elsewhere?</a:t>
            </a:r>
          </a:p>
          <a:p>
            <a:r>
              <a:rPr lang="en-US" dirty="0"/>
              <a:t>	What influences will they want you to be around, and will you be in places that will allow others to see you glorify God?</a:t>
            </a:r>
          </a:p>
          <a:p>
            <a:r>
              <a:rPr lang="en-US" dirty="0"/>
              <a:t>	Will you be allowed to fulfill your role in marriage, through mutual love and respect, as defined by God?</a:t>
            </a:r>
          </a:p>
          <a:p>
            <a:endParaRPr lang="en-US" dirty="0"/>
          </a:p>
          <a:p>
            <a:r>
              <a:rPr lang="en-US" dirty="0"/>
              <a:t>If you don’t see these things while you’re getting to know them through dating, do you think you will see them once you’ve married?  All too often we believe we can create change in a person, only to be disappointed.  One sister writes</a:t>
            </a: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22</a:t>
            </a:fld>
            <a:endParaRPr lang="en-US"/>
          </a:p>
        </p:txBody>
      </p:sp>
    </p:spTree>
    <p:extLst>
      <p:ext uri="{BB962C8B-B14F-4D97-AF65-F5344CB8AC3E}">
        <p14:creationId xmlns:p14="http://schemas.microsoft.com/office/powerpoint/2010/main" val="34195291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&lt;slide&gt;</a:t>
            </a:r>
          </a:p>
          <a:p>
            <a:endParaRPr lang="en-US" dirty="0"/>
          </a:p>
          <a:p>
            <a:r>
              <a:rPr lang="en-US" dirty="0"/>
              <a:t>We must be certain that the one we are seeking to marry will make us stronger in our faith, not be a stumbling block.</a:t>
            </a:r>
          </a:p>
        </p:txBody>
      </p:sp>
      <p:sp>
        <p:nvSpPr>
          <p:cNvPr id="4" name="Slide Number Placeholder 3"/>
          <p:cNvSpPr>
            <a:spLocks noGrp="1"/>
          </p:cNvSpPr>
          <p:nvPr>
            <p:ph type="sldNum" sz="quarter" idx="5"/>
          </p:nvPr>
        </p:nvSpPr>
        <p:spPr/>
        <p:txBody>
          <a:bodyPr/>
          <a:lstStyle/>
          <a:p>
            <a:fld id="{01F2A70B-78F2-4DCF-B53B-C990D2FAFB8A}" type="slidenum">
              <a:rPr lang="en-US" smtClean="0"/>
              <a:t>23</a:t>
            </a:fld>
            <a:endParaRPr lang="en-US"/>
          </a:p>
        </p:txBody>
      </p:sp>
    </p:spTree>
    <p:extLst>
      <p:ext uri="{BB962C8B-B14F-4D97-AF65-F5344CB8AC3E}">
        <p14:creationId xmlns:p14="http://schemas.microsoft.com/office/powerpoint/2010/main" val="1279104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 guide in Galatians 5 of what we should be bearing by living a godly life.  </a:t>
            </a:r>
          </a:p>
          <a:p>
            <a:endParaRPr lang="en-US" dirty="0"/>
          </a:p>
          <a:p>
            <a:r>
              <a:rPr lang="en-US" dirty="0"/>
              <a:t>&lt;slide&gt;  So, perhaps the most important question you can ask about your potential mate - Are they going to help you get to heaven?  And just as important, do they want your help in getting to heaven? If you’re seeing less and less fruit of the spirit in your spiritual life, or in theirs, that should be a major warning sign.</a:t>
            </a:r>
          </a:p>
          <a:p>
            <a:endParaRPr lang="en-US" dirty="0"/>
          </a:p>
          <a:p>
            <a:pPr defTabSz="939363">
              <a:defRPr/>
            </a:pPr>
            <a:r>
              <a:rPr lang="en-US" dirty="0"/>
              <a:t>The biggest commitment we make is to Christ. Does it make sense to put Christ on the back burner when you say “I do” to the second biggest commitment in your life?  Does it seem logical to share this lengthy chapter of your life married to someone who doesn’t share your greatest goal? </a:t>
            </a:r>
          </a:p>
          <a:p>
            <a:endParaRPr lang="en-US" dirty="0"/>
          </a:p>
          <a:p>
            <a:r>
              <a:rPr lang="en-US" dirty="0"/>
              <a:t>Is your potential mate going to love you in a way to ensure your eternal destination?  Through accountability, encouragement and support – by bearing your burdens with you, will they help you keep your faith? </a:t>
            </a:r>
          </a:p>
          <a:p>
            <a:endParaRPr lang="en-US" dirty="0"/>
          </a:p>
          <a:p>
            <a:r>
              <a:rPr lang="en-US" dirty="0"/>
              <a:t>This letter is from a Christian brother, who had to keep searching for someone who would help him grow.</a:t>
            </a:r>
          </a:p>
        </p:txBody>
      </p:sp>
      <p:sp>
        <p:nvSpPr>
          <p:cNvPr id="4" name="Slide Number Placeholder 3"/>
          <p:cNvSpPr>
            <a:spLocks noGrp="1"/>
          </p:cNvSpPr>
          <p:nvPr>
            <p:ph type="sldNum" sz="quarter" idx="5"/>
          </p:nvPr>
        </p:nvSpPr>
        <p:spPr/>
        <p:txBody>
          <a:bodyPr/>
          <a:lstStyle/>
          <a:p>
            <a:fld id="{01F2A70B-78F2-4DCF-B53B-C990D2FAFB8A}" type="slidenum">
              <a:rPr lang="en-US" smtClean="0"/>
              <a:t>24</a:t>
            </a:fld>
            <a:endParaRPr lang="en-US"/>
          </a:p>
        </p:txBody>
      </p:sp>
    </p:spTree>
    <p:extLst>
      <p:ext uri="{BB962C8B-B14F-4D97-AF65-F5344CB8AC3E}">
        <p14:creationId xmlns:p14="http://schemas.microsoft.com/office/powerpoint/2010/main" val="3001102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&lt;slide&gt;</a:t>
            </a:r>
          </a:p>
          <a:p>
            <a:endParaRPr lang="en-US" dirty="0"/>
          </a:p>
          <a:p>
            <a:r>
              <a:rPr lang="en-US" dirty="0"/>
              <a:t>And the next letter is from a Christian sister who shares the value in having a common goal with your spouse.</a:t>
            </a:r>
          </a:p>
        </p:txBody>
      </p:sp>
      <p:sp>
        <p:nvSpPr>
          <p:cNvPr id="4" name="Slide Number Placeholder 3"/>
          <p:cNvSpPr>
            <a:spLocks noGrp="1"/>
          </p:cNvSpPr>
          <p:nvPr>
            <p:ph type="sldNum" sz="quarter" idx="5"/>
          </p:nvPr>
        </p:nvSpPr>
        <p:spPr/>
        <p:txBody>
          <a:bodyPr/>
          <a:lstStyle/>
          <a:p>
            <a:fld id="{01F2A70B-78F2-4DCF-B53B-C990D2FAFB8A}" type="slidenum">
              <a:rPr lang="en-US" smtClean="0"/>
              <a:t>25</a:t>
            </a:fld>
            <a:endParaRPr lang="en-US"/>
          </a:p>
        </p:txBody>
      </p:sp>
    </p:spTree>
    <p:extLst>
      <p:ext uri="{BB962C8B-B14F-4D97-AF65-F5344CB8AC3E}">
        <p14:creationId xmlns:p14="http://schemas.microsoft.com/office/powerpoint/2010/main" val="19878303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&lt;slide&gt;</a:t>
            </a:r>
          </a:p>
          <a:p>
            <a:endParaRPr lang="en-US" dirty="0"/>
          </a:p>
          <a:p>
            <a:r>
              <a:rPr lang="en-US" dirty="0"/>
              <a:t>And so, in summary of what we should be assessing when looking at a potential mate:</a:t>
            </a:r>
          </a:p>
          <a:p>
            <a:pPr marL="171450" indent="-171450">
              <a:buFontTx/>
              <a:buChar char="-"/>
            </a:pPr>
            <a:r>
              <a:rPr lang="en-US" dirty="0"/>
              <a:t>How are they demonstrating their love for God?</a:t>
            </a:r>
          </a:p>
          <a:p>
            <a:pPr marL="171450" indent="-171450">
              <a:buFontTx/>
              <a:buChar char="-"/>
            </a:pPr>
            <a:r>
              <a:rPr lang="en-US" dirty="0"/>
              <a:t>Are they actively making you stronger in your faith?</a:t>
            </a:r>
          </a:p>
          <a:p>
            <a:pPr marL="171450" indent="-171450">
              <a:buFontTx/>
              <a:buChar char="-"/>
            </a:pPr>
            <a:r>
              <a:rPr lang="en-US" dirty="0"/>
              <a:t>Are they going to help you get to heaven?</a:t>
            </a:r>
          </a:p>
          <a:p>
            <a:pPr marL="171450" indent="-171450">
              <a:buFontTx/>
              <a:buChar char="-"/>
            </a:pPr>
            <a:endParaRPr lang="en-US" dirty="0"/>
          </a:p>
          <a:p>
            <a:pPr marL="0" indent="0">
              <a:buFontTx/>
              <a:buNone/>
            </a:pPr>
            <a:r>
              <a:rPr lang="en-US" dirty="0"/>
              <a:t>If you question these things about your potential mate, you should really stop and assess how much you continue to invest in that relationship.</a:t>
            </a:r>
          </a:p>
        </p:txBody>
      </p:sp>
      <p:sp>
        <p:nvSpPr>
          <p:cNvPr id="4" name="Slide Number Placeholder 3"/>
          <p:cNvSpPr>
            <a:spLocks noGrp="1"/>
          </p:cNvSpPr>
          <p:nvPr>
            <p:ph type="sldNum" sz="quarter" idx="5"/>
          </p:nvPr>
        </p:nvSpPr>
        <p:spPr/>
        <p:txBody>
          <a:bodyPr/>
          <a:lstStyle/>
          <a:p>
            <a:fld id="{01F2A70B-78F2-4DCF-B53B-C990D2FAFB8A}" type="slidenum">
              <a:rPr lang="en-US" smtClean="0"/>
              <a:t>26</a:t>
            </a:fld>
            <a:endParaRPr lang="en-US"/>
          </a:p>
        </p:txBody>
      </p:sp>
    </p:spTree>
    <p:extLst>
      <p:ext uri="{BB962C8B-B14F-4D97-AF65-F5344CB8AC3E}">
        <p14:creationId xmlns:p14="http://schemas.microsoft.com/office/powerpoint/2010/main" val="36495380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pause here for a moment.  I recognize that there are likely people who will watch this lesson who are already married and who’s spouse may not be faithful, or a Christian at all.  The last thing I want to do is to discourage you in your current situation.  I came from a home with only one faithful parent – there are real challenges that you face, some of which you may identify with in these letters I’ve shared.    </a:t>
            </a:r>
          </a:p>
          <a:p>
            <a:endParaRPr lang="en-US" dirty="0"/>
          </a:p>
          <a:p>
            <a:r>
              <a:rPr lang="en-US" dirty="0"/>
              <a:t>But the Lord knows your struggles, and He gave instructions to both wives and husbands in this very situation.  </a:t>
            </a:r>
          </a:p>
          <a:p>
            <a:endParaRPr lang="en-US" dirty="0"/>
          </a:p>
          <a:p>
            <a:r>
              <a:rPr lang="en-US" dirty="0"/>
              <a:t>&lt;slide&gt;</a:t>
            </a:r>
          </a:p>
          <a:p>
            <a:endParaRPr lang="en-US" dirty="0"/>
          </a:p>
          <a:p>
            <a:r>
              <a:rPr lang="en-US" dirty="0"/>
              <a:t>Don’t lose hope if you are already married to someone who isn’t where you are spiritually.  Keep living as God would have you do, and it may be that they can be won for Christ.</a:t>
            </a: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27</a:t>
            </a:fld>
            <a:endParaRPr lang="en-US"/>
          </a:p>
        </p:txBody>
      </p:sp>
    </p:spTree>
    <p:extLst>
      <p:ext uri="{BB962C8B-B14F-4D97-AF65-F5344CB8AC3E}">
        <p14:creationId xmlns:p14="http://schemas.microsoft.com/office/powerpoint/2010/main" val="17657429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And now that we’ve looked at both you and your potential mate separately, I think there’s one other application to be made – looking at your relationship together.</a:t>
            </a:r>
          </a:p>
          <a:p>
            <a:pPr defTabSz="939363">
              <a:defRPr/>
            </a:pPr>
            <a:endParaRPr lang="en-US" dirty="0"/>
          </a:p>
          <a:p>
            <a:pPr defTabSz="939363">
              <a:defRPr/>
            </a:pPr>
            <a:r>
              <a:rPr lang="en-US" dirty="0"/>
              <a:t>&lt;slide&gt;  Assessment question: What is God’s place in your relationship?  Is He at the head?  Matthew 6:24 reminds us that we cannot serve two masters – “either he will hate the one and love the other, or he will be devoted to one and despise the other.”</a:t>
            </a:r>
          </a:p>
          <a:p>
            <a:pPr defTabSz="939363">
              <a:defRPr/>
            </a:pPr>
            <a:endParaRPr lang="en-US" dirty="0"/>
          </a:p>
          <a:p>
            <a:pPr defTabSz="939363">
              <a:defRPr/>
            </a:pPr>
            <a:r>
              <a:rPr lang="en-US" dirty="0"/>
              <a:t>Is serving Him reflected in your actions together?  Are you both growing closer to Him?  In Ephesians 4:1, Paul pleads with us to “walk worthy of the calling in which you were called.”  In your relationship, can you say that you both are?</a:t>
            </a:r>
          </a:p>
          <a:p>
            <a:pPr defTabSz="939363">
              <a:defRPr/>
            </a:pPr>
            <a:endParaRPr lang="en-US" dirty="0"/>
          </a:p>
          <a:p>
            <a:pPr defTabSz="939363">
              <a:defRPr/>
            </a:pPr>
            <a:r>
              <a:rPr lang="en-US" dirty="0"/>
              <a:t>Let’s go further and think about the roles that a man and a woman are to have in a marriage.  Ephesians 5 says husbands are to love their wives, just as Christ loved the church and gave Himself for her. How does a husband give himself up for a spouse when he hasn’t first given himself to Christ?  In the same manner, Ephesians 5 also says for wives to be in subjection to their husbands as to the Lord.  How can a wife be in subjection to her husband if she hasn’t first subjected herself to Christ?  If you and your potential mate haven’t both made God first in your relationship before marriage, how can you reconcile that you will follow God’s will and make Him first after you get married?</a:t>
            </a:r>
          </a:p>
          <a:p>
            <a:endParaRPr lang="en-US" dirty="0"/>
          </a:p>
          <a:p>
            <a:r>
              <a:rPr lang="en-US" dirty="0"/>
              <a:t>Listen to pain and anguish in this next letter</a:t>
            </a:r>
          </a:p>
        </p:txBody>
      </p:sp>
      <p:sp>
        <p:nvSpPr>
          <p:cNvPr id="4" name="Slide Number Placeholder 3"/>
          <p:cNvSpPr>
            <a:spLocks noGrp="1"/>
          </p:cNvSpPr>
          <p:nvPr>
            <p:ph type="sldNum" sz="quarter" idx="5"/>
          </p:nvPr>
        </p:nvSpPr>
        <p:spPr/>
        <p:txBody>
          <a:bodyPr/>
          <a:lstStyle/>
          <a:p>
            <a:fld id="{01F2A70B-78F2-4DCF-B53B-C990D2FAFB8A}" type="slidenum">
              <a:rPr lang="en-US" smtClean="0"/>
              <a:t>28</a:t>
            </a:fld>
            <a:endParaRPr lang="en-US"/>
          </a:p>
        </p:txBody>
      </p:sp>
    </p:spTree>
    <p:extLst>
      <p:ext uri="{BB962C8B-B14F-4D97-AF65-F5344CB8AC3E}">
        <p14:creationId xmlns:p14="http://schemas.microsoft.com/office/powerpoint/2010/main" val="36454351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29</a:t>
            </a:fld>
            <a:endParaRPr lang="en-US"/>
          </a:p>
        </p:txBody>
      </p:sp>
    </p:spTree>
    <p:extLst>
      <p:ext uri="{BB962C8B-B14F-4D97-AF65-F5344CB8AC3E}">
        <p14:creationId xmlns:p14="http://schemas.microsoft.com/office/powerpoint/2010/main" val="1512487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10029061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&lt;slide&gt;</a:t>
            </a:r>
          </a:p>
          <a:p>
            <a:endParaRPr lang="en-US" dirty="0"/>
          </a:p>
          <a:p>
            <a:r>
              <a:rPr lang="en-US" dirty="0"/>
              <a:t>God wasn’t at the right place for either spouse in that eventual marriage.  </a:t>
            </a:r>
          </a:p>
          <a:p>
            <a:endParaRPr lang="en-US" dirty="0"/>
          </a:p>
          <a:p>
            <a:r>
              <a:rPr lang="en-US" dirty="0"/>
              <a:t>What should be happening is growth.  You and your potential spouse should be blossoming together in your service and submission to God before marriage, like in this letter</a:t>
            </a:r>
          </a:p>
          <a:p>
            <a:endParaRPr lang="en-US" dirty="0"/>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30</a:t>
            </a:fld>
            <a:endParaRPr lang="en-US"/>
          </a:p>
        </p:txBody>
      </p:sp>
    </p:spTree>
    <p:extLst>
      <p:ext uri="{BB962C8B-B14F-4D97-AF65-F5344CB8AC3E}">
        <p14:creationId xmlns:p14="http://schemas.microsoft.com/office/powerpoint/2010/main" val="858227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&lt;slide&gt;</a:t>
            </a:r>
          </a:p>
          <a:p>
            <a:endParaRPr lang="en-US" dirty="0"/>
          </a:p>
          <a:p>
            <a:r>
              <a:rPr lang="en-US" dirty="0"/>
              <a:t>And that growth towards serving God should continue after your marriage as well, so you can have a similar sentiment as the sister in this last letter</a:t>
            </a: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31</a:t>
            </a:fld>
            <a:endParaRPr lang="en-US"/>
          </a:p>
        </p:txBody>
      </p:sp>
    </p:spTree>
    <p:extLst>
      <p:ext uri="{BB962C8B-B14F-4D97-AF65-F5344CB8AC3E}">
        <p14:creationId xmlns:p14="http://schemas.microsoft.com/office/powerpoint/2010/main" val="10845275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&lt;slide&gt;</a:t>
            </a:r>
          </a:p>
          <a:p>
            <a:endParaRPr lang="en-US" dirty="0"/>
          </a:p>
          <a:p>
            <a:r>
              <a:rPr lang="en-US" dirty="0"/>
              <a:t>We must remember to make sure God’s proper place in our relationships together.</a:t>
            </a:r>
          </a:p>
        </p:txBody>
      </p:sp>
      <p:sp>
        <p:nvSpPr>
          <p:cNvPr id="4" name="Slide Number Placeholder 3"/>
          <p:cNvSpPr>
            <a:spLocks noGrp="1"/>
          </p:cNvSpPr>
          <p:nvPr>
            <p:ph type="sldNum" sz="quarter" idx="5"/>
          </p:nvPr>
        </p:nvSpPr>
        <p:spPr/>
        <p:txBody>
          <a:bodyPr/>
          <a:lstStyle/>
          <a:p>
            <a:fld id="{01F2A70B-78F2-4DCF-B53B-C990D2FAFB8A}" type="slidenum">
              <a:rPr lang="en-US" smtClean="0"/>
              <a:t>32</a:t>
            </a:fld>
            <a:endParaRPr lang="en-US"/>
          </a:p>
        </p:txBody>
      </p:sp>
    </p:spTree>
    <p:extLst>
      <p:ext uri="{BB962C8B-B14F-4D97-AF65-F5344CB8AC3E}">
        <p14:creationId xmlns:p14="http://schemas.microsoft.com/office/powerpoint/2010/main" val="41619718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about those who are supporting others dating and seeking to marry?  What responsibilities do we have to help them?</a:t>
            </a:r>
          </a:p>
          <a:p>
            <a:r>
              <a:rPr lang="en-US" dirty="0"/>
              <a:t>	</a:t>
            </a:r>
          </a:p>
          <a:p>
            <a:r>
              <a:rPr lang="en-US" dirty="0"/>
              <a:t>Pray for them – for their goals and for God’s will to be done in His time.  For them to understand that He is working for them.</a:t>
            </a:r>
          </a:p>
          <a:p>
            <a:endParaRPr lang="en-US" dirty="0"/>
          </a:p>
          <a:p>
            <a:r>
              <a:rPr lang="en-US" dirty="0"/>
              <a:t>Be available – support, coaching, encouragement that God is in control and to not be anxious</a:t>
            </a:r>
          </a:p>
          <a:p>
            <a:endParaRPr lang="en-US" dirty="0"/>
          </a:p>
          <a:p>
            <a:r>
              <a:rPr lang="en-US" dirty="0"/>
              <a:t>Be honest with godly advice – look out for your brother or sister and tell them the truth, regardless of how it might be received.  Proverbs 27:5 – Better is open rebuke, Than love that is hidden</a:t>
            </a:r>
          </a:p>
          <a:p>
            <a:endParaRPr lang="en-US" dirty="0"/>
          </a:p>
          <a:p>
            <a:r>
              <a:rPr lang="en-US" dirty="0"/>
              <a:t>Help them stay focused on the right goals/end game – making the right spiritual decisions over earthly decisions to ensure they continue on the path to heaven</a:t>
            </a:r>
          </a:p>
          <a:p>
            <a:endParaRPr lang="en-US" dirty="0"/>
          </a:p>
          <a:p>
            <a:r>
              <a:rPr lang="en-US" dirty="0"/>
              <a:t>Proverbs 27:9 - Oil and perfume make the heart glad, So a man’s counsel is sweet to his friend.</a:t>
            </a:r>
          </a:p>
          <a:p>
            <a:endParaRPr lang="en-US" dirty="0"/>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33</a:t>
            </a:fld>
            <a:endParaRPr lang="en-US"/>
          </a:p>
        </p:txBody>
      </p:sp>
    </p:spTree>
    <p:extLst>
      <p:ext uri="{BB962C8B-B14F-4D97-AF65-F5344CB8AC3E}">
        <p14:creationId xmlns:p14="http://schemas.microsoft.com/office/powerpoint/2010/main" val="20918439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 be difficult to find someone to marry.  Understanding yourself, learning about someone else, holding to godly standards, and even making tough choices to walk away from love when its not taking you down the path God would have you go – these are not easy things.  God wants you to be happy in marriage – He created it for us.  But we need to play the part that He designed for us – dedicate our lives to Him, trust in Him to provide and making sure that the relationships we are in put Him first and foremost.  If we can do that, then we will find our lives to be much more peaceful and joyful because we will know we are serving Him.</a:t>
            </a:r>
          </a:p>
          <a:p>
            <a:endParaRPr lang="en-US" dirty="0"/>
          </a:p>
          <a:p>
            <a:r>
              <a:rPr lang="en-US" dirty="0"/>
              <a:t>I pray that if you are looking to marry that you find a spouse who loves the Lord as God commands and that loves you in the ways God wants for you.  And I pray that as part of your church family, that we will love, support and encourage you in your efforts to do so.</a:t>
            </a:r>
          </a:p>
          <a:p>
            <a:endParaRPr lang="en-US" dirty="0"/>
          </a:p>
          <a:p>
            <a:r>
              <a:rPr lang="en-US" dirty="0"/>
              <a:t>Thank you for your kind attention tonight.</a:t>
            </a:r>
          </a:p>
        </p:txBody>
      </p:sp>
      <p:sp>
        <p:nvSpPr>
          <p:cNvPr id="4" name="Slide Number Placeholder 3"/>
          <p:cNvSpPr>
            <a:spLocks noGrp="1"/>
          </p:cNvSpPr>
          <p:nvPr>
            <p:ph type="sldNum" sz="quarter" idx="5"/>
          </p:nvPr>
        </p:nvSpPr>
        <p:spPr/>
        <p:txBody>
          <a:bodyPr/>
          <a:lstStyle/>
          <a:p>
            <a:fld id="{01F2A70B-78F2-4DCF-B53B-C990D2FAFB8A}" type="slidenum">
              <a:rPr lang="en-US" smtClean="0"/>
              <a:t>34</a:t>
            </a:fld>
            <a:endParaRPr lang="en-US"/>
          </a:p>
        </p:txBody>
      </p:sp>
    </p:spTree>
    <p:extLst>
      <p:ext uri="{BB962C8B-B14F-4D97-AF65-F5344CB8AC3E}">
        <p14:creationId xmlns:p14="http://schemas.microsoft.com/office/powerpoint/2010/main" val="663481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4</a:t>
            </a:fld>
            <a:endParaRPr lang="en-US"/>
          </a:p>
        </p:txBody>
      </p:sp>
    </p:spTree>
    <p:extLst>
      <p:ext uri="{BB962C8B-B14F-4D97-AF65-F5344CB8AC3E}">
        <p14:creationId xmlns:p14="http://schemas.microsoft.com/office/powerpoint/2010/main" val="2593348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3661799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6</a:t>
            </a:fld>
            <a:endParaRPr lang="en-US"/>
          </a:p>
        </p:txBody>
      </p:sp>
    </p:spTree>
    <p:extLst>
      <p:ext uri="{BB962C8B-B14F-4D97-AF65-F5344CB8AC3E}">
        <p14:creationId xmlns:p14="http://schemas.microsoft.com/office/powerpoint/2010/main" val="1668472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 you can see, the advice readily available is conflicting at best, and certainly not broadly applicable to every situation.</a:t>
            </a:r>
          </a:p>
          <a:p>
            <a:endParaRPr lang="en-US" dirty="0"/>
          </a:p>
          <a:p>
            <a:pPr defTabSz="939363">
              <a:defRPr/>
            </a:pPr>
            <a:r>
              <a:rPr lang="en-US" dirty="0"/>
              <a:t>Of course, if we want dating advice, often times we don’t have to look any further than any one of our friends who are usually more than willing to share their opinions with you or even offer more help/assistance than you bargained for.  I say that lovingly, but its often true.  And we know that what works for some doesn’t always work for others.  I know I’ve both given and received both good and bad advice in my time.</a:t>
            </a:r>
          </a:p>
          <a:p>
            <a:endParaRPr lang="en-US" dirty="0"/>
          </a:p>
          <a:p>
            <a:r>
              <a:rPr lang="en-US" dirty="0"/>
              <a:t>But beyond just advice, I also wanted to check in on the ways to find someone to date.  I’ve heard that that its hard to find people to date from a lot from single Christian friends of mine.</a:t>
            </a:r>
          </a:p>
        </p:txBody>
      </p:sp>
      <p:sp>
        <p:nvSpPr>
          <p:cNvPr id="4" name="Slide Number Placeholder 3"/>
          <p:cNvSpPr>
            <a:spLocks noGrp="1"/>
          </p:cNvSpPr>
          <p:nvPr>
            <p:ph type="sldNum" sz="quarter" idx="5"/>
          </p:nvPr>
        </p:nvSpPr>
        <p:spPr/>
        <p:txBody>
          <a:bodyPr/>
          <a:lstStyle/>
          <a:p>
            <a:fld id="{01F2A70B-78F2-4DCF-B53B-C990D2FAFB8A}" type="slidenum">
              <a:rPr lang="en-US" smtClean="0"/>
              <a:t>7</a:t>
            </a:fld>
            <a:endParaRPr lang="en-US"/>
          </a:p>
        </p:txBody>
      </p:sp>
    </p:spTree>
    <p:extLst>
      <p:ext uri="{BB962C8B-B14F-4D97-AF65-F5344CB8AC3E}">
        <p14:creationId xmlns:p14="http://schemas.microsoft.com/office/powerpoint/2010/main" val="532925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old-fashioned way – get out and meet people, maybe through friends or family connections</a:t>
            </a:r>
          </a:p>
          <a:p>
            <a:endParaRPr lang="en-US" dirty="0"/>
          </a:p>
          <a:p>
            <a:r>
              <a:rPr lang="en-US" dirty="0"/>
              <a:t>Also, using technology to help – lots of options to fill out a survey or assessment of yourself and what you’re looking for and have these different companies help.  Even their approaches and how they market their expertise is different.</a:t>
            </a:r>
          </a:p>
          <a:p>
            <a:endParaRPr lang="en-US" dirty="0"/>
          </a:p>
          <a:p>
            <a:r>
              <a:rPr lang="en-US" dirty="0"/>
              <a:t>&lt;slide&gt;</a:t>
            </a:r>
          </a:p>
          <a:p>
            <a:endParaRPr lang="en-US" dirty="0"/>
          </a:p>
          <a:p>
            <a:r>
              <a:rPr lang="en-US" dirty="0"/>
              <a:t>Certainly no shortage of choices on different ways to find a mate.  What about data and research – what could they offer?  Let’s start with ways to be successful in finding and choosing a mate.</a:t>
            </a:r>
          </a:p>
        </p:txBody>
      </p:sp>
      <p:sp>
        <p:nvSpPr>
          <p:cNvPr id="4" name="Slide Number Placeholder 3"/>
          <p:cNvSpPr>
            <a:spLocks noGrp="1"/>
          </p:cNvSpPr>
          <p:nvPr>
            <p:ph type="sldNum" sz="quarter" idx="5"/>
          </p:nvPr>
        </p:nvSpPr>
        <p:spPr/>
        <p:txBody>
          <a:bodyPr/>
          <a:lstStyle/>
          <a:p>
            <a:fld id="{01F2A70B-78F2-4DCF-B53B-C990D2FAFB8A}" type="slidenum">
              <a:rPr lang="en-US" smtClean="0"/>
              <a:t>8</a:t>
            </a:fld>
            <a:endParaRPr lang="en-US"/>
          </a:p>
        </p:txBody>
      </p:sp>
    </p:spTree>
    <p:extLst>
      <p:ext uri="{BB962C8B-B14F-4D97-AF65-F5344CB8AC3E}">
        <p14:creationId xmlns:p14="http://schemas.microsoft.com/office/powerpoint/2010/main" val="1613294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study shows that if you have agreement on 4 specific factors in your relationship, your chances of a successful marriage dramatically increase.  </a:t>
            </a:r>
          </a:p>
          <a:p>
            <a:endParaRPr lang="en-US" dirty="0"/>
          </a:p>
          <a:p>
            <a:r>
              <a:rPr lang="en-US" dirty="0"/>
              <a:t>&lt;slide, minus takeaway&gt;</a:t>
            </a:r>
          </a:p>
          <a:p>
            <a:endParaRPr lang="en-US" dirty="0"/>
          </a:p>
          <a:p>
            <a:r>
              <a:rPr lang="en-US" dirty="0"/>
              <a:t>The chance of a successful marriage gets a lot higher if you’re on the same page as your potential spouse.  But what about things to avoid in finding and choosing a mate?</a:t>
            </a:r>
          </a:p>
        </p:txBody>
      </p:sp>
      <p:sp>
        <p:nvSpPr>
          <p:cNvPr id="4" name="Slide Number Placeholder 3"/>
          <p:cNvSpPr>
            <a:spLocks noGrp="1"/>
          </p:cNvSpPr>
          <p:nvPr>
            <p:ph type="sldNum" sz="quarter" idx="5"/>
          </p:nvPr>
        </p:nvSpPr>
        <p:spPr/>
        <p:txBody>
          <a:bodyPr/>
          <a:lstStyle/>
          <a:p>
            <a:fld id="{01F2A70B-78F2-4DCF-B53B-C990D2FAFB8A}" type="slidenum">
              <a:rPr lang="en-US" smtClean="0"/>
              <a:t>9</a:t>
            </a:fld>
            <a:endParaRPr lang="en-US"/>
          </a:p>
        </p:txBody>
      </p:sp>
    </p:spTree>
    <p:extLst>
      <p:ext uri="{BB962C8B-B14F-4D97-AF65-F5344CB8AC3E}">
        <p14:creationId xmlns:p14="http://schemas.microsoft.com/office/powerpoint/2010/main" val="2497732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6/7/2020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6/7/2020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6/7/2020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6/7/2020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6/7/2020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6/7/2020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6/7/2020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6/7/2020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6/7/2020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6/7/2020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6/7/2020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God’s Vision for those looking to marry</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Scientific Studies - Divorce</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3810000"/>
          </a:xfrm>
        </p:spPr>
        <p:txBody>
          <a:bodyPr>
            <a:noAutofit/>
          </a:bodyPr>
          <a:lstStyle/>
          <a:p>
            <a:pPr marL="0" indent="0">
              <a:buNone/>
            </a:pPr>
            <a:r>
              <a:rPr lang="en-US" sz="3600" dirty="0"/>
              <a:t>If you,</a:t>
            </a:r>
          </a:p>
          <a:p>
            <a:r>
              <a:rPr lang="en-US" sz="3600" dirty="0"/>
              <a:t>Have co-</a:t>
            </a:r>
            <a:r>
              <a:rPr lang="en-US" sz="3600" dirty="0" err="1"/>
              <a:t>habitated</a:t>
            </a:r>
            <a:r>
              <a:rPr lang="en-US" sz="3600" dirty="0"/>
              <a:t> with more than one partner before your first marriage = 40% more likely</a:t>
            </a:r>
          </a:p>
          <a:p>
            <a:r>
              <a:rPr lang="en-US" sz="3600" dirty="0"/>
              <a:t>Come from divorced parents = 40% more likely</a:t>
            </a:r>
          </a:p>
          <a:p>
            <a:r>
              <a:rPr lang="en-US" sz="3600" dirty="0"/>
              <a:t>Had parents that divorced and remarried others = 91% more likely</a:t>
            </a:r>
          </a:p>
          <a:p>
            <a:r>
              <a:rPr lang="en-US" sz="3600" dirty="0"/>
              <a:t>And your spouse have both had previous marriages = 90% more likely</a:t>
            </a:r>
          </a:p>
        </p:txBody>
      </p:sp>
    </p:spTree>
    <p:extLst>
      <p:ext uri="{BB962C8B-B14F-4D97-AF65-F5344CB8AC3E}">
        <p14:creationId xmlns:p14="http://schemas.microsoft.com/office/powerpoint/2010/main" val="1003721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God’s Vision for those looking to marry</a:t>
            </a:r>
          </a:p>
        </p:txBody>
      </p:sp>
    </p:spTree>
    <p:extLst>
      <p:ext uri="{BB962C8B-B14F-4D97-AF65-F5344CB8AC3E}">
        <p14:creationId xmlns:p14="http://schemas.microsoft.com/office/powerpoint/2010/main" val="694196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Assessing Yourself</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4678362"/>
          </a:xfrm>
        </p:spPr>
        <p:txBody>
          <a:bodyPr>
            <a:noAutofit/>
          </a:bodyPr>
          <a:lstStyle/>
          <a:p>
            <a:pPr marL="0" indent="0">
              <a:buNone/>
            </a:pPr>
            <a:r>
              <a:rPr lang="en-US" sz="4000" dirty="0"/>
              <a:t>Mark 12:30 - </a:t>
            </a:r>
          </a:p>
          <a:p>
            <a:pPr marL="0" indent="0" algn="ctr">
              <a:buNone/>
            </a:pPr>
            <a:r>
              <a:rPr lang="en-US" sz="4000" i="1" dirty="0"/>
              <a:t>“… and you shall love the Lord your God with all your heart, and with all your soul, and with all your mind, and with all your strength.”</a:t>
            </a:r>
          </a:p>
          <a:p>
            <a:pPr marL="0" indent="0" algn="ctr">
              <a:buNone/>
            </a:pPr>
            <a:endParaRPr lang="en-US" sz="4000" i="1" dirty="0"/>
          </a:p>
          <a:p>
            <a:pPr marL="0" indent="0" algn="ctr">
              <a:buNone/>
            </a:pPr>
            <a:r>
              <a:rPr lang="en-US" sz="4000" dirty="0"/>
              <a:t>Question: Are you putting God first in your life?</a:t>
            </a:r>
          </a:p>
        </p:txBody>
      </p:sp>
    </p:spTree>
    <p:extLst>
      <p:ext uri="{BB962C8B-B14F-4D97-AF65-F5344CB8AC3E}">
        <p14:creationId xmlns:p14="http://schemas.microsoft.com/office/powerpoint/2010/main" val="1635387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3000" dirty="0"/>
              <a:t>“Unfortunately, I was out in the world doing things I knew were not the will of God when I met my future spouse. I was not a faithful Christian at the time of my marriage. I had strayed far enough away that I didn’t feel good enough for a faithful Christian spouse. It doesn’t take long for the Devil to grab that coattail and hang on. </a:t>
            </a:r>
          </a:p>
          <a:p>
            <a:pPr marL="0" indent="0">
              <a:buFont typeface="Arial" pitchFamily="34" charset="0"/>
              <a:buNone/>
            </a:pPr>
            <a:r>
              <a:rPr lang="en-US" sz="3000" dirty="0"/>
              <a:t>Being a partner in a marriage where your spouse does not want to follow God’s way is so difficult. You are alone in so many decisions that need to be made about life issues. You are also alone because couples do things together, social things in which you will not be included because your mate is not a Christian. It is a sad fact, but it is true.</a:t>
            </a:r>
          </a:p>
          <a:p>
            <a:pPr marL="0" indent="0">
              <a:buFont typeface="Arial" pitchFamily="34" charset="0"/>
              <a:buNone/>
            </a:pPr>
            <a:r>
              <a:rPr lang="en-US" sz="3000" dirty="0"/>
              <a:t>I hope my letter will help you stay with the Lord and marry a Christian.”</a:t>
            </a:r>
          </a:p>
          <a:p>
            <a:pPr marL="0" indent="0" algn="r">
              <a:buFont typeface="Arial" pitchFamily="34" charset="0"/>
              <a:buNone/>
            </a:pPr>
            <a:r>
              <a:rPr lang="en-US" sz="3000" dirty="0"/>
              <a:t>- Page 11, </a:t>
            </a:r>
            <a:r>
              <a:rPr lang="en-US" sz="3000" i="1" dirty="0"/>
              <a:t>Choosing a Mate</a:t>
            </a:r>
          </a:p>
        </p:txBody>
      </p:sp>
    </p:spTree>
    <p:extLst>
      <p:ext uri="{BB962C8B-B14F-4D97-AF65-F5344CB8AC3E}">
        <p14:creationId xmlns:p14="http://schemas.microsoft.com/office/powerpoint/2010/main" val="208089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Assessing Yourself</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4678362"/>
          </a:xfrm>
        </p:spPr>
        <p:txBody>
          <a:bodyPr>
            <a:noAutofit/>
          </a:bodyPr>
          <a:lstStyle/>
          <a:p>
            <a:pPr marL="0" indent="0">
              <a:buNone/>
            </a:pPr>
            <a:r>
              <a:rPr lang="en-US" sz="4000" dirty="0"/>
              <a:t>Proverbs 3:5-7a - </a:t>
            </a:r>
          </a:p>
          <a:p>
            <a:pPr marL="0" indent="0" algn="ctr">
              <a:buNone/>
            </a:pPr>
            <a:r>
              <a:rPr lang="en-US" sz="4000" i="1" dirty="0"/>
              <a:t>“Trust in the Lord with all your heart</a:t>
            </a:r>
            <a:br>
              <a:rPr lang="en-US" sz="4000" i="1" dirty="0"/>
            </a:br>
            <a:r>
              <a:rPr lang="en-US" sz="4000" i="1" dirty="0"/>
              <a:t>And do not lean on your own understanding.</a:t>
            </a:r>
            <a:br>
              <a:rPr lang="en-US" sz="4000" i="1" dirty="0"/>
            </a:br>
            <a:r>
              <a:rPr lang="en-US" sz="4000" i="1" dirty="0"/>
              <a:t>In all your ways acknowledge Him,</a:t>
            </a:r>
            <a:br>
              <a:rPr lang="en-US" sz="4000" i="1" dirty="0"/>
            </a:br>
            <a:r>
              <a:rPr lang="en-US" sz="4000" i="1" dirty="0"/>
              <a:t>And He will make your paths straight.</a:t>
            </a:r>
            <a:br>
              <a:rPr lang="en-US" sz="4000" i="1" dirty="0"/>
            </a:br>
            <a:r>
              <a:rPr lang="en-US" sz="4000" i="1" dirty="0"/>
              <a:t>Do not be wise in your own eyes“</a:t>
            </a:r>
          </a:p>
          <a:p>
            <a:pPr marL="0" indent="0" algn="ctr">
              <a:buNone/>
            </a:pPr>
            <a:r>
              <a:rPr lang="en-US" sz="4000" dirty="0"/>
              <a:t>Question: Are you trusting in God?</a:t>
            </a:r>
          </a:p>
        </p:txBody>
      </p:sp>
    </p:spTree>
    <p:extLst>
      <p:ext uri="{BB962C8B-B14F-4D97-AF65-F5344CB8AC3E}">
        <p14:creationId xmlns:p14="http://schemas.microsoft.com/office/powerpoint/2010/main" val="211759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3000" dirty="0"/>
              <a:t>“I look back now and see that when I put my trust in God, He never failed me. Even when I felt alone and even when things didn’t happen within my time frame, I see now that it happened in His time.  I sure went through a lot before I saw the importance of looking for a mate that would help me get to heaven. Too often, single Christians are quick to settle for less.</a:t>
            </a:r>
          </a:p>
          <a:p>
            <a:pPr marL="0" indent="0">
              <a:buFont typeface="Arial" pitchFamily="34" charset="0"/>
              <a:buNone/>
            </a:pPr>
            <a:r>
              <a:rPr lang="en-US" sz="3000" dirty="0"/>
              <a:t>What we have together far surpasses anything I could have imagined! What a blessing it is to wake up on Sunday morning to get ready and go to services together, to pray together and to have a mate that wants to get to heaven as much as I do.</a:t>
            </a:r>
          </a:p>
          <a:p>
            <a:pPr marL="0" indent="0">
              <a:buFont typeface="Arial" pitchFamily="34" charset="0"/>
              <a:buNone/>
            </a:pPr>
            <a:r>
              <a:rPr lang="en-US" sz="3000" dirty="0"/>
              <a:t>Amazing how close I came to choosing a non-spiritual person to be my children’s father.  God is good. Let Him work in your life in His time.”</a:t>
            </a:r>
          </a:p>
          <a:p>
            <a:pPr marL="0" indent="0" algn="r">
              <a:buFont typeface="Arial" pitchFamily="34" charset="0"/>
              <a:buNone/>
            </a:pPr>
            <a:r>
              <a:rPr lang="en-US" sz="3000" dirty="0"/>
              <a:t>- Page 57, </a:t>
            </a:r>
            <a:r>
              <a:rPr lang="en-US" sz="3000" i="1" dirty="0"/>
              <a:t>Choosing a Mate</a:t>
            </a:r>
          </a:p>
        </p:txBody>
      </p:sp>
    </p:spTree>
    <p:extLst>
      <p:ext uri="{BB962C8B-B14F-4D97-AF65-F5344CB8AC3E}">
        <p14:creationId xmlns:p14="http://schemas.microsoft.com/office/powerpoint/2010/main" val="179706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Assessing Yourself</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4678362"/>
          </a:xfrm>
        </p:spPr>
        <p:txBody>
          <a:bodyPr>
            <a:noAutofit/>
          </a:bodyPr>
          <a:lstStyle/>
          <a:p>
            <a:pPr marL="0" indent="0">
              <a:buNone/>
            </a:pPr>
            <a:r>
              <a:rPr lang="en-US" sz="4000" dirty="0"/>
              <a:t>Proverbs 11:14 - </a:t>
            </a:r>
          </a:p>
          <a:p>
            <a:pPr marL="0" indent="0" algn="ctr">
              <a:buNone/>
            </a:pPr>
            <a:r>
              <a:rPr lang="en-US" sz="4000" i="1" dirty="0"/>
              <a:t>“Where there is no guidance, the people fall, </a:t>
            </a:r>
          </a:p>
          <a:p>
            <a:pPr marL="0" indent="0" algn="ctr">
              <a:spcBef>
                <a:spcPts val="0"/>
              </a:spcBef>
              <a:buNone/>
            </a:pPr>
            <a:r>
              <a:rPr lang="en-US" sz="4000" i="1" dirty="0"/>
              <a:t>But in abundance of counselors there is victory.”</a:t>
            </a:r>
          </a:p>
          <a:p>
            <a:pPr marL="0" indent="0" algn="ctr">
              <a:buNone/>
            </a:pPr>
            <a:endParaRPr lang="en-US" sz="4000" i="1" dirty="0"/>
          </a:p>
          <a:p>
            <a:pPr marL="0" indent="0" algn="ctr">
              <a:buNone/>
            </a:pPr>
            <a:r>
              <a:rPr lang="en-US" sz="4000" dirty="0"/>
              <a:t>Question: Are you listening to godly influences?</a:t>
            </a:r>
          </a:p>
        </p:txBody>
      </p:sp>
    </p:spTree>
    <p:extLst>
      <p:ext uri="{BB962C8B-B14F-4D97-AF65-F5344CB8AC3E}">
        <p14:creationId xmlns:p14="http://schemas.microsoft.com/office/powerpoint/2010/main" val="207496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fontAlgn="base">
              <a:buNone/>
            </a:pPr>
            <a:r>
              <a:rPr lang="en-US" sz="2800" dirty="0"/>
              <a:t>“Dating often isolates us from other Christians in our lives. The closer we become with a boyfriend or girlfriend, the more removed we are from other important relationships. Satan loves this and encourages it at every turn. Fight the impulse to date in a corner by yourselves, and instead draw one another into those important relationships. Double down on family and friends — with affection, intentionality, and communication — while you’re dating.</a:t>
            </a:r>
          </a:p>
          <a:p>
            <a:pPr marL="0" indent="0" fontAlgn="base">
              <a:buNone/>
            </a:pPr>
            <a:r>
              <a:rPr lang="en-US" sz="2800" dirty="0"/>
              <a:t>My friends stepped in when I was spending too much time with a girlfriend or started neglecting other important areas of my life. They raised a flag when a relationship seemed unhealthy. They knew where I had fallen before, and they weren’t afraid to ask questions to protect me. They have relentlessly pointed me to Jesus, even when they knew it might upset me — reminding me not to put my hope in any relationship, to pursue patience and purity, and to communicate and lead well.”</a:t>
            </a:r>
          </a:p>
          <a:p>
            <a:pPr marL="0" indent="0" algn="r">
              <a:buFont typeface="Arial" pitchFamily="34" charset="0"/>
              <a:buNone/>
            </a:pPr>
            <a:r>
              <a:rPr lang="en-US" sz="2800" dirty="0"/>
              <a:t>- Online article, The Voices We Need Most</a:t>
            </a:r>
            <a:endParaRPr lang="en-US" sz="2800" i="1" dirty="0"/>
          </a:p>
        </p:txBody>
      </p:sp>
    </p:spTree>
    <p:extLst>
      <p:ext uri="{BB962C8B-B14F-4D97-AF65-F5344CB8AC3E}">
        <p14:creationId xmlns:p14="http://schemas.microsoft.com/office/powerpoint/2010/main" val="401208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3000" dirty="0"/>
              <a:t>“Four women at church told me as I made preparations to marry, that their husbands had promised to go church with them before they married too.  I didn’t hear them.  I had no idea the difference it would make.  I had no idea that the price would be the souls of my own children.  I took them alone to assembly. I taught them verses, songs, and lessons. It wasn’t enough.</a:t>
            </a:r>
          </a:p>
          <a:p>
            <a:pPr marL="0" indent="0">
              <a:buFont typeface="Arial" pitchFamily="34" charset="0"/>
              <a:buNone/>
            </a:pPr>
            <a:r>
              <a:rPr lang="en-US" sz="3000" dirty="0"/>
              <a:t>My prayers are for the Lord to give them hedges, to constantly put people in their lives that will remind them of God’s love and where they should be.”</a:t>
            </a:r>
          </a:p>
          <a:p>
            <a:pPr marL="0" indent="0" algn="r">
              <a:buFont typeface="Arial" pitchFamily="34" charset="0"/>
              <a:buNone/>
            </a:pPr>
            <a:r>
              <a:rPr lang="en-US" sz="3000" dirty="0"/>
              <a:t>- Page 24, </a:t>
            </a:r>
            <a:r>
              <a:rPr lang="en-US" sz="3000" i="1" dirty="0"/>
              <a:t>Choosing a Mate</a:t>
            </a:r>
          </a:p>
        </p:txBody>
      </p:sp>
    </p:spTree>
    <p:extLst>
      <p:ext uri="{BB962C8B-B14F-4D97-AF65-F5344CB8AC3E}">
        <p14:creationId xmlns:p14="http://schemas.microsoft.com/office/powerpoint/2010/main" val="45427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Assessing Your Potential Mate</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4678362"/>
          </a:xfrm>
        </p:spPr>
        <p:txBody>
          <a:bodyPr>
            <a:noAutofit/>
          </a:bodyPr>
          <a:lstStyle/>
          <a:p>
            <a:pPr marL="0" indent="0">
              <a:buNone/>
            </a:pPr>
            <a:r>
              <a:rPr lang="en-US" sz="4000" dirty="0"/>
              <a:t>1 John 2:15-16 - </a:t>
            </a:r>
          </a:p>
          <a:p>
            <a:pPr marL="0" indent="0" algn="ctr">
              <a:buNone/>
            </a:pPr>
            <a:r>
              <a:rPr lang="en-US" sz="4000" i="1" dirty="0"/>
              <a:t>“Do not love the world nor the things in the world. If anyone loves the world, the love of the Father is not in him.  For all that is in the world, the lust of the flesh and the lust of the eyes and the boastful pride of life, is not from the Father, but is from the world.”</a:t>
            </a:r>
          </a:p>
          <a:p>
            <a:pPr marL="0" indent="0" algn="ctr">
              <a:buNone/>
            </a:pPr>
            <a:r>
              <a:rPr lang="en-US" sz="4000" dirty="0"/>
              <a:t>Question: How are they demonstrating their love for God?</a:t>
            </a:r>
          </a:p>
        </p:txBody>
      </p:sp>
    </p:spTree>
    <p:extLst>
      <p:ext uri="{BB962C8B-B14F-4D97-AF65-F5344CB8AC3E}">
        <p14:creationId xmlns:p14="http://schemas.microsoft.com/office/powerpoint/2010/main" val="370555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Searching for good advice</a:t>
            </a:r>
          </a:p>
        </p:txBody>
      </p:sp>
      <p:sp>
        <p:nvSpPr>
          <p:cNvPr id="14" name="Content Placeholder 13"/>
          <p:cNvSpPr>
            <a:spLocks noGrp="1"/>
          </p:cNvSpPr>
          <p:nvPr>
            <p:ph idx="1"/>
          </p:nvPr>
        </p:nvSpPr>
        <p:spPr/>
        <p:txBody>
          <a:bodyPr>
            <a:normAutofit/>
          </a:bodyPr>
          <a:lstStyle/>
          <a:p>
            <a:pPr marL="0" indent="0">
              <a:buNone/>
            </a:pPr>
            <a:r>
              <a:rPr lang="en-US" sz="4000" dirty="0"/>
              <a:t>Google – “dating”, “dating advice”, “Christian dating”</a:t>
            </a:r>
          </a:p>
        </p:txBody>
      </p:sp>
      <p:sp>
        <p:nvSpPr>
          <p:cNvPr id="3" name="TextBox 2">
            <a:extLst>
              <a:ext uri="{FF2B5EF4-FFF2-40B4-BE49-F238E27FC236}">
                <a16:creationId xmlns:a16="http://schemas.microsoft.com/office/drawing/2014/main" id="{B65D271C-88CF-4218-98E1-FDCAB829F0C5}"/>
              </a:ext>
            </a:extLst>
          </p:cNvPr>
          <p:cNvSpPr txBox="1"/>
          <p:nvPr/>
        </p:nvSpPr>
        <p:spPr>
          <a:xfrm>
            <a:off x="1522413" y="3254276"/>
            <a:ext cx="4572000" cy="2308324"/>
          </a:xfrm>
          <a:prstGeom prst="rect">
            <a:avLst/>
          </a:prstGeom>
          <a:noFill/>
        </p:spPr>
        <p:txBody>
          <a:bodyPr wrap="square" rtlCol="0">
            <a:spAutoFit/>
          </a:bodyPr>
          <a:lstStyle/>
          <a:p>
            <a:pPr lvl="2"/>
            <a:r>
              <a:rPr lang="en-US" sz="3600" dirty="0"/>
              <a:t>“for men”</a:t>
            </a:r>
          </a:p>
          <a:p>
            <a:pPr lvl="2"/>
            <a:r>
              <a:rPr lang="en-US" sz="3600" dirty="0"/>
              <a:t>“for women”</a:t>
            </a:r>
          </a:p>
          <a:p>
            <a:pPr lvl="2"/>
            <a:r>
              <a:rPr lang="en-US" sz="3600" dirty="0"/>
              <a:t>“podcast”</a:t>
            </a:r>
          </a:p>
          <a:p>
            <a:pPr lvl="2"/>
            <a:r>
              <a:rPr lang="en-US" sz="3600" dirty="0"/>
              <a:t>“books”</a:t>
            </a:r>
          </a:p>
        </p:txBody>
      </p:sp>
      <p:sp>
        <p:nvSpPr>
          <p:cNvPr id="6" name="TextBox 5">
            <a:extLst>
              <a:ext uri="{FF2B5EF4-FFF2-40B4-BE49-F238E27FC236}">
                <a16:creationId xmlns:a16="http://schemas.microsoft.com/office/drawing/2014/main" id="{8F9A8D2A-D978-4F6A-A63B-C0A1AD97D736}"/>
              </a:ext>
            </a:extLst>
          </p:cNvPr>
          <p:cNvSpPr txBox="1"/>
          <p:nvPr/>
        </p:nvSpPr>
        <p:spPr>
          <a:xfrm>
            <a:off x="6094410" y="3254276"/>
            <a:ext cx="5181602" cy="2308324"/>
          </a:xfrm>
          <a:prstGeom prst="rect">
            <a:avLst/>
          </a:prstGeom>
          <a:noFill/>
        </p:spPr>
        <p:txBody>
          <a:bodyPr wrap="square" rtlCol="0">
            <a:spAutoFit/>
          </a:bodyPr>
          <a:lstStyle/>
          <a:p>
            <a:pPr lvl="2"/>
            <a:r>
              <a:rPr lang="en-US" sz="3600" dirty="0"/>
              <a:t>“websites that work”</a:t>
            </a:r>
          </a:p>
          <a:p>
            <a:pPr lvl="2"/>
            <a:r>
              <a:rPr lang="en-US" sz="3600" dirty="0"/>
              <a:t>“apps”</a:t>
            </a:r>
          </a:p>
          <a:p>
            <a:pPr lvl="2"/>
            <a:r>
              <a:rPr lang="en-US" sz="3600" dirty="0"/>
              <a:t>“sites”</a:t>
            </a:r>
          </a:p>
          <a:p>
            <a:pPr lvl="2"/>
            <a:r>
              <a:rPr lang="en-US" sz="3600" dirty="0"/>
              <a:t>“for free”</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3"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en-US" sz="3000" dirty="0"/>
              <a:t>“</a:t>
            </a:r>
            <a:r>
              <a:rPr lang="en-US" sz="3200" dirty="0"/>
              <a:t>The dates I had in high school and college were mostly with Christians, but I grew uninspired by this scene, and quit for a while. I kept praying because I didn’t seem to know who or what was best for me, but I did believe that God would somehow help me find the right mate.  Four months later, my prayers were answered.</a:t>
            </a:r>
          </a:p>
          <a:p>
            <a:pPr marL="0" indent="0">
              <a:buNone/>
            </a:pPr>
            <a:r>
              <a:rPr lang="en-US" sz="3200" dirty="0"/>
              <a:t>He was genuinely happy, caring and thoughtful of the elderly, attentive to other members, and enthusiastic about reaching the lost. In fact, our first dates took place across the kitchen table of a woman from the community as he taught her the gospel. He was exceedingly abundantly more than I ever imagined praying for. We were married the next year. </a:t>
            </a:r>
            <a:r>
              <a:rPr lang="en-US" sz="3000" dirty="0"/>
              <a:t>”</a:t>
            </a:r>
          </a:p>
          <a:p>
            <a:pPr marL="0" indent="0" algn="r">
              <a:buFont typeface="Arial" pitchFamily="34" charset="0"/>
              <a:buNone/>
            </a:pPr>
            <a:r>
              <a:rPr lang="en-US" sz="3000" dirty="0"/>
              <a:t>- Page 111, </a:t>
            </a:r>
            <a:r>
              <a:rPr lang="en-US" sz="3000" i="1" dirty="0"/>
              <a:t>Choosing a Mate</a:t>
            </a:r>
          </a:p>
        </p:txBody>
      </p:sp>
    </p:spTree>
    <p:extLst>
      <p:ext uri="{BB962C8B-B14F-4D97-AF65-F5344CB8AC3E}">
        <p14:creationId xmlns:p14="http://schemas.microsoft.com/office/powerpoint/2010/main" val="646808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en-US" sz="3000" dirty="0"/>
              <a:t>“</a:t>
            </a:r>
            <a:r>
              <a:rPr lang="en-US" sz="3200" dirty="0"/>
              <a:t>Waiting for marriage is about priorities. My priority was to marry a Christian. I wanted to marry someone with whom I could enjoy life and work together toward a common goal – heaven! I had come to understand that you cannot go into a marriage expecting change to happen.  I had dated so many non-Christians, especially after I had graduated from college and started working. I enjoyed dating and getting to know so many people. Painfully, I learned that when the issue of religion came up and the importance of faith, all (yes all) of them walked away. Some of these relationships were such that marriage was in our conversations. They would have gone ahead with marriage plans and allowed me to practice my faith. But they didn’t want it themselves. For me, this was about priorities – I couldn’t do that.</a:t>
            </a:r>
            <a:r>
              <a:rPr lang="en-US" sz="3000" dirty="0"/>
              <a:t>”</a:t>
            </a:r>
          </a:p>
          <a:p>
            <a:pPr marL="0" indent="0" algn="r">
              <a:buFont typeface="Arial" pitchFamily="34" charset="0"/>
              <a:buNone/>
            </a:pPr>
            <a:r>
              <a:rPr lang="en-US" sz="3000" dirty="0"/>
              <a:t>- Page 117, </a:t>
            </a:r>
            <a:r>
              <a:rPr lang="en-US" sz="3000" i="1" dirty="0"/>
              <a:t>Choosing a Mate</a:t>
            </a:r>
          </a:p>
        </p:txBody>
      </p:sp>
    </p:spTree>
    <p:extLst>
      <p:ext uri="{BB962C8B-B14F-4D97-AF65-F5344CB8AC3E}">
        <p14:creationId xmlns:p14="http://schemas.microsoft.com/office/powerpoint/2010/main" val="187792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Assessing Your Potential Mate</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4678362"/>
          </a:xfrm>
        </p:spPr>
        <p:txBody>
          <a:bodyPr>
            <a:noAutofit/>
          </a:bodyPr>
          <a:lstStyle/>
          <a:p>
            <a:pPr marL="0" indent="0">
              <a:buNone/>
            </a:pPr>
            <a:r>
              <a:rPr lang="en-US" sz="4000" dirty="0"/>
              <a:t>1 Thessalonians 5:11 - </a:t>
            </a:r>
          </a:p>
          <a:p>
            <a:pPr marL="0" indent="0" algn="ctr">
              <a:buNone/>
            </a:pPr>
            <a:r>
              <a:rPr lang="en-US" sz="4000" i="1" dirty="0"/>
              <a:t>“Therefore encourage one another and build up one another, just as you also are doing.”</a:t>
            </a:r>
          </a:p>
          <a:p>
            <a:pPr marL="0" indent="0" algn="ctr">
              <a:buNone/>
            </a:pPr>
            <a:endParaRPr lang="en-US" sz="4000" i="1" dirty="0"/>
          </a:p>
          <a:p>
            <a:pPr marL="0" indent="0" algn="ctr">
              <a:buNone/>
            </a:pPr>
            <a:r>
              <a:rPr lang="en-US" sz="4000" dirty="0"/>
              <a:t>Question: Are they actively making you stronger in your faith?</a:t>
            </a:r>
          </a:p>
        </p:txBody>
      </p:sp>
    </p:spTree>
    <p:extLst>
      <p:ext uri="{BB962C8B-B14F-4D97-AF65-F5344CB8AC3E}">
        <p14:creationId xmlns:p14="http://schemas.microsoft.com/office/powerpoint/2010/main" val="386277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en-US" sz="3000" dirty="0"/>
              <a:t>“</a:t>
            </a:r>
            <a:r>
              <a:rPr lang="en-US" sz="3200" dirty="0"/>
              <a:t>I have been in your shoes. He is a nice guy, a great guy. He is kind, funny and hard-working. He has so many qualities that you are looking for. But he doesn’t share your convictions about Christ. As your relationship grows stronger, you become more convinced that he is Mr. Right. But there is a small, quiet voice in the back of your head reminding you that there is one thing in your relationship that is wrong. And it is the most important thing. “How will this choice affect my relationship with God?” But let’s face it, its hard to be logical at this point.</a:t>
            </a:r>
          </a:p>
          <a:p>
            <a:pPr marL="0" indent="0">
              <a:buNone/>
            </a:pPr>
            <a:r>
              <a:rPr lang="en-US" sz="3200" dirty="0"/>
              <a:t>God wants to bless you with a person that helps develop your spiritual strengths and conquer your weaknesses. But He is not able to work through you if you are focused on the challenges of a marriage moving in two different directions.</a:t>
            </a:r>
            <a:r>
              <a:rPr lang="en-US" sz="3000" dirty="0"/>
              <a:t>”</a:t>
            </a:r>
          </a:p>
          <a:p>
            <a:pPr marL="0" indent="0" algn="r">
              <a:buFont typeface="Arial" pitchFamily="34" charset="0"/>
              <a:buNone/>
            </a:pPr>
            <a:r>
              <a:rPr lang="en-US" sz="3000" dirty="0"/>
              <a:t>- Page 88, </a:t>
            </a:r>
            <a:r>
              <a:rPr lang="en-US" sz="3000" i="1" dirty="0"/>
              <a:t>Choosing a Mate</a:t>
            </a:r>
          </a:p>
        </p:txBody>
      </p:sp>
    </p:spTree>
    <p:extLst>
      <p:ext uri="{BB962C8B-B14F-4D97-AF65-F5344CB8AC3E}">
        <p14:creationId xmlns:p14="http://schemas.microsoft.com/office/powerpoint/2010/main" val="362304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Assessing Your Potential Mate</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4678362"/>
          </a:xfrm>
        </p:spPr>
        <p:txBody>
          <a:bodyPr>
            <a:noAutofit/>
          </a:bodyPr>
          <a:lstStyle/>
          <a:p>
            <a:pPr marL="0" indent="0">
              <a:buNone/>
            </a:pPr>
            <a:r>
              <a:rPr lang="en-US" sz="4000" dirty="0"/>
              <a:t>Galatians 5:22-23 - </a:t>
            </a:r>
          </a:p>
          <a:p>
            <a:pPr marL="0" indent="0" algn="ctr">
              <a:buNone/>
            </a:pPr>
            <a:r>
              <a:rPr lang="en-US" sz="4000" i="1" dirty="0"/>
              <a:t>“But the fruit of the spirit is love, joy, peace, patience, kindness, goodness, faithfulness, gentleness, self-control; against such things there is no law”</a:t>
            </a:r>
          </a:p>
          <a:p>
            <a:pPr marL="0" indent="0" algn="ctr">
              <a:buNone/>
            </a:pPr>
            <a:endParaRPr lang="en-US" sz="4000" i="1" dirty="0"/>
          </a:p>
          <a:p>
            <a:pPr marL="0" indent="0" algn="ctr">
              <a:buNone/>
            </a:pPr>
            <a:r>
              <a:rPr lang="en-US" sz="4000" dirty="0"/>
              <a:t>Question: Are they going to help you get to heaven?</a:t>
            </a:r>
          </a:p>
        </p:txBody>
      </p:sp>
    </p:spTree>
    <p:extLst>
      <p:ext uri="{BB962C8B-B14F-4D97-AF65-F5344CB8AC3E}">
        <p14:creationId xmlns:p14="http://schemas.microsoft.com/office/powerpoint/2010/main" val="615509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en-US" sz="3000" dirty="0"/>
              <a:t>“While attending school, I entered into a serious relationship that would not have been in my best interest. We shared a common faith, studied the Bible together, and even worked together to teach others. I knew in my heart though that there was something amiss in the relationship with the fact that our personalities often conflicted, but I failed to call it off for a couple of reasons. Over time, God brought me to realize that I needed someone to strengthen me in the areas in which I was weak and help me to become a more active servant in the kingdom of heaven. </a:t>
            </a:r>
          </a:p>
          <a:p>
            <a:pPr marL="0" indent="0">
              <a:buNone/>
            </a:pPr>
            <a:r>
              <a:rPr lang="en-US" sz="3000" dirty="0"/>
              <a:t>Women should know that there is no middle ground as far as your influence on your husband. You will either bring him to a higher plane, or you will make his walk with God a daily struggle.”</a:t>
            </a:r>
          </a:p>
          <a:p>
            <a:pPr marL="0" indent="0" algn="r">
              <a:buFont typeface="Arial" pitchFamily="34" charset="0"/>
              <a:buNone/>
            </a:pPr>
            <a:r>
              <a:rPr lang="en-US" sz="3000" dirty="0"/>
              <a:t>- Page 100, </a:t>
            </a:r>
            <a:r>
              <a:rPr lang="en-US" sz="3000" i="1" dirty="0"/>
              <a:t>Choosing a Mate</a:t>
            </a:r>
          </a:p>
        </p:txBody>
      </p:sp>
    </p:spTree>
    <p:extLst>
      <p:ext uri="{BB962C8B-B14F-4D97-AF65-F5344CB8AC3E}">
        <p14:creationId xmlns:p14="http://schemas.microsoft.com/office/powerpoint/2010/main" val="3665899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en-US" sz="3000" dirty="0"/>
              <a:t>“Life is not an easy journey. Even when you have someone walking by your side and being the spiritual leader, there will be problems in life. Why compound those problems by marrying a non-Christian? Why put your children’s souls in jeopardy by marrying a non-Christian? When Daddy stays home, how are you going to convince them that they shouldn’t stay home too? How do you love someone who does not love God? How do you submit? How do you love him, have his children, walk by his side and then bury him when he has no hope for eternity?  That is just too much of a load for me to bear. </a:t>
            </a:r>
          </a:p>
          <a:p>
            <a:pPr marL="0" indent="0">
              <a:buNone/>
            </a:pPr>
            <a:r>
              <a:rPr lang="en-US" sz="3000" dirty="0"/>
              <a:t>In 1970, I married my spiritual leader. In 1991, I buried him. His example still lives on in my children. He is still a Christian, even in eternity. Don’t you want to have that peace when that time comes in your life?</a:t>
            </a:r>
          </a:p>
          <a:p>
            <a:pPr marL="0" indent="0" algn="r">
              <a:buFont typeface="Arial" pitchFamily="34" charset="0"/>
              <a:buNone/>
            </a:pPr>
            <a:r>
              <a:rPr lang="en-US" sz="3000" dirty="0"/>
              <a:t>- Page 126, </a:t>
            </a:r>
            <a:r>
              <a:rPr lang="en-US" sz="3000" i="1" dirty="0"/>
              <a:t>Choosing a Mate</a:t>
            </a:r>
          </a:p>
        </p:txBody>
      </p:sp>
    </p:spTree>
    <p:extLst>
      <p:ext uri="{BB962C8B-B14F-4D97-AF65-F5344CB8AC3E}">
        <p14:creationId xmlns:p14="http://schemas.microsoft.com/office/powerpoint/2010/main" val="1268385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en-US" sz="3000" dirty="0"/>
              <a:t>1 Peter 3:1-7</a:t>
            </a:r>
          </a:p>
          <a:p>
            <a:pPr marL="0" indent="0">
              <a:buNone/>
            </a:pPr>
            <a:r>
              <a:rPr lang="en-US" sz="2800" dirty="0"/>
              <a:t>In the same way, you wives, be submissive to your own husbands so that even if any </a:t>
            </a:r>
            <a:r>
              <a:rPr lang="en-US" sz="2800" i="1" dirty="0"/>
              <a:t>of them</a:t>
            </a:r>
            <a:r>
              <a:rPr lang="en-US" sz="2800" dirty="0"/>
              <a:t> are disobedient to the word, they may be won without a word by the behavior of their wives, as they observe your chaste and respectful behavior. Your adornment must not be </a:t>
            </a:r>
            <a:r>
              <a:rPr lang="en-US" sz="2800" i="1" dirty="0"/>
              <a:t>merely</a:t>
            </a:r>
            <a:r>
              <a:rPr lang="en-US" sz="2800" dirty="0"/>
              <a:t> external—braiding the hair, and wearing gold jewelry, or putting on dresses; but </a:t>
            </a:r>
            <a:r>
              <a:rPr lang="en-US" sz="2800" i="1" dirty="0"/>
              <a:t>let it be</a:t>
            </a:r>
            <a:r>
              <a:rPr lang="en-US" sz="2800" dirty="0"/>
              <a:t> the hidden person of the heart, with the imperishable quality of a gentle and quiet spirit, which is precious in the sight of God. For in this way in former times the holy women also, who hoped in God, used to adorn themselves, being submissive to their own husbands; just as Sarah obeyed Abraham, calling him lord, and you have become her children if you do what is right without being frightened by any fear.</a:t>
            </a:r>
          </a:p>
          <a:p>
            <a:pPr marL="0" indent="0">
              <a:buNone/>
            </a:pPr>
            <a:r>
              <a:rPr lang="en-US" sz="2800" dirty="0"/>
              <a:t>You husbands in the same way, live with </a:t>
            </a:r>
            <a:r>
              <a:rPr lang="en-US" sz="2800" i="1" dirty="0"/>
              <a:t>your wives</a:t>
            </a:r>
            <a:r>
              <a:rPr lang="en-US" sz="2800" dirty="0"/>
              <a:t> in an understanding way, as with someone weaker, since she is a woman; and show her honor as a fellow heir of the grace of life, so that your prayers will not be hindered.</a:t>
            </a:r>
          </a:p>
          <a:p>
            <a:pPr marL="0" indent="0">
              <a:buNone/>
            </a:pPr>
            <a:endParaRPr lang="en-US" sz="3000" i="1" dirty="0"/>
          </a:p>
        </p:txBody>
      </p:sp>
    </p:spTree>
    <p:extLst>
      <p:ext uri="{BB962C8B-B14F-4D97-AF65-F5344CB8AC3E}">
        <p14:creationId xmlns:p14="http://schemas.microsoft.com/office/powerpoint/2010/main" val="335265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Assessing Your Relationship</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4678362"/>
          </a:xfrm>
        </p:spPr>
        <p:txBody>
          <a:bodyPr>
            <a:noAutofit/>
          </a:bodyPr>
          <a:lstStyle/>
          <a:p>
            <a:pPr marL="0" indent="0">
              <a:buNone/>
            </a:pPr>
            <a:r>
              <a:rPr lang="en-US" sz="4000" dirty="0"/>
              <a:t>James 4:7-8a - </a:t>
            </a:r>
          </a:p>
          <a:p>
            <a:pPr marL="0" indent="0" algn="ctr">
              <a:buNone/>
            </a:pPr>
            <a:r>
              <a:rPr lang="en-US" sz="4000" i="1" dirty="0"/>
              <a:t>“Submit therefore to God. Resist the devil and he will flee from you. Draw near to God and He will draw near to you.”</a:t>
            </a:r>
          </a:p>
          <a:p>
            <a:pPr marL="0" indent="0" algn="ctr">
              <a:buNone/>
            </a:pPr>
            <a:endParaRPr lang="en-US" sz="4000" i="1" dirty="0"/>
          </a:p>
          <a:p>
            <a:pPr marL="0" indent="0" algn="ctr">
              <a:buNone/>
            </a:pPr>
            <a:r>
              <a:rPr lang="en-US" sz="4000" dirty="0"/>
              <a:t>Question: What is God’s place in your relationship?</a:t>
            </a:r>
          </a:p>
        </p:txBody>
      </p:sp>
    </p:spTree>
    <p:extLst>
      <p:ext uri="{BB962C8B-B14F-4D97-AF65-F5344CB8AC3E}">
        <p14:creationId xmlns:p14="http://schemas.microsoft.com/office/powerpoint/2010/main" val="268633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3000" dirty="0"/>
              <a:t>“I married a person who I thought would take the step to becoming a Christian, but little did I know that her interests were for worldly things. My wife constantly complains that I need to put her first in my life rather than God. She would rather us do things in our marriage that the world says are good to do rather than looking to God for wisdom and strength through the scriptures.</a:t>
            </a:r>
          </a:p>
          <a:p>
            <a:pPr marL="0" indent="0">
              <a:buFont typeface="Arial" pitchFamily="34" charset="0"/>
              <a:buNone/>
            </a:pPr>
            <a:r>
              <a:rPr lang="en-US" sz="3000" dirty="0"/>
              <a:t>I do not feel complete as a person emotionally, spiritually and physically. I find it hard to grow in my relationship since my wife is not walking with Christ. I cannot talk to my wife about God, the Bible, and spiritual topics. My wife attends church service with me every Sunday, but after we leave, I am not able to share with her what I learned. She does not want me to get more involved in the church or church events. “</a:t>
            </a:r>
          </a:p>
        </p:txBody>
      </p:sp>
    </p:spTree>
    <p:extLst>
      <p:ext uri="{BB962C8B-B14F-4D97-AF65-F5344CB8AC3E}">
        <p14:creationId xmlns:p14="http://schemas.microsoft.com/office/powerpoint/2010/main" val="2359400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4A8888-3208-469F-90D8-33596F792D3A}"/>
              </a:ext>
            </a:extLst>
          </p:cNvPr>
          <p:cNvSpPr txBox="1"/>
          <p:nvPr/>
        </p:nvSpPr>
        <p:spPr>
          <a:xfrm>
            <a:off x="836612" y="1219200"/>
            <a:ext cx="10591800" cy="4662815"/>
          </a:xfrm>
          <a:prstGeom prst="rect">
            <a:avLst/>
          </a:prstGeom>
          <a:noFill/>
        </p:spPr>
        <p:txBody>
          <a:bodyPr wrap="square" rtlCol="0">
            <a:spAutoFit/>
          </a:bodyPr>
          <a:lstStyle/>
          <a:p>
            <a:pPr algn="ctr">
              <a:lnSpc>
                <a:spcPct val="90000"/>
              </a:lnSpc>
            </a:pPr>
            <a:r>
              <a:rPr lang="en-US" sz="6600" dirty="0"/>
              <a:t>Date a bunch of people before getting serious</a:t>
            </a:r>
          </a:p>
          <a:p>
            <a:pPr algn="ctr">
              <a:lnSpc>
                <a:spcPct val="90000"/>
              </a:lnSpc>
            </a:pPr>
            <a:endParaRPr lang="en-US" sz="6600" dirty="0"/>
          </a:p>
          <a:p>
            <a:pPr algn="ctr">
              <a:lnSpc>
                <a:spcPct val="90000"/>
              </a:lnSpc>
            </a:pPr>
            <a:r>
              <a:rPr lang="en-US" sz="6600" dirty="0"/>
              <a:t>Don’t date anyone until you see them as spouse potential</a:t>
            </a:r>
          </a:p>
        </p:txBody>
      </p:sp>
    </p:spTree>
    <p:extLst>
      <p:ext uri="{BB962C8B-B14F-4D97-AF65-F5344CB8AC3E}">
        <p14:creationId xmlns:p14="http://schemas.microsoft.com/office/powerpoint/2010/main" val="21928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3000" dirty="0"/>
              <a:t>“I wish I had married a Christian; a person that I could love as a fellow believer, and then together we could grow to maturity in Christ Jesus. I felt like I treated God with disrespect when I chose someone who was not a Christian. </a:t>
            </a:r>
          </a:p>
          <a:p>
            <a:pPr marL="0" indent="0">
              <a:buFont typeface="Arial" pitchFamily="34" charset="0"/>
              <a:buNone/>
            </a:pPr>
            <a:r>
              <a:rPr lang="en-US" sz="3000" dirty="0"/>
              <a:t>Before I tied the knot, other people warned me that I should not marry a non-Christian. I did not listen. I did exactly what the devil wanted. The devil wants to pull us down so that we cannot do the work of our Father in heaven. Living a life of regret is not fun.  I hope you use better judgment.”</a:t>
            </a:r>
          </a:p>
          <a:p>
            <a:pPr marL="0" indent="0" algn="r">
              <a:buFont typeface="Arial" pitchFamily="34" charset="0"/>
              <a:buNone/>
            </a:pPr>
            <a:r>
              <a:rPr lang="en-US" sz="3000" dirty="0"/>
              <a:t>- Page 26, </a:t>
            </a:r>
            <a:r>
              <a:rPr lang="en-US" sz="3000" i="1" dirty="0"/>
              <a:t>Choosing a Mate</a:t>
            </a:r>
          </a:p>
        </p:txBody>
      </p:sp>
    </p:spTree>
    <p:extLst>
      <p:ext uri="{BB962C8B-B14F-4D97-AF65-F5344CB8AC3E}">
        <p14:creationId xmlns:p14="http://schemas.microsoft.com/office/powerpoint/2010/main" val="365573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3000" dirty="0"/>
              <a:t>“We grew closer because of our initial friendship. Worshipping together was a joy, studying together sharpened us, and being open with each other made our relationship work. We shared our struggles and knew our weaknesses. We agreed up front that there would more than likely be times of temptation, but we gave each other permission to speak up without fear of being pressured or embarrassed. When we went too far, one of us always had the strength to say no, and we always made an effort to turn our minds and hearts back to God’s desire for us.  There is something about that common goal of being in heaven together that makes dealing with temptations and problems so much easier.”</a:t>
            </a:r>
          </a:p>
          <a:p>
            <a:pPr marL="0" indent="0" algn="r">
              <a:buFont typeface="Arial" pitchFamily="34" charset="0"/>
              <a:buNone/>
            </a:pPr>
            <a:r>
              <a:rPr lang="en-US" sz="3000" dirty="0"/>
              <a:t>- Page 59, </a:t>
            </a:r>
            <a:r>
              <a:rPr lang="en-US" sz="3000" i="1" dirty="0"/>
              <a:t>Choosing a Mate</a:t>
            </a:r>
          </a:p>
        </p:txBody>
      </p:sp>
    </p:spTree>
    <p:extLst>
      <p:ext uri="{BB962C8B-B14F-4D97-AF65-F5344CB8AC3E}">
        <p14:creationId xmlns:p14="http://schemas.microsoft.com/office/powerpoint/2010/main" val="292145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9C17D37-9DB2-4A00-9357-C0D41B54AF45}"/>
              </a:ext>
            </a:extLst>
          </p:cNvPr>
          <p:cNvSpPr txBox="1">
            <a:spLocks/>
          </p:cNvSpPr>
          <p:nvPr/>
        </p:nvSpPr>
        <p:spPr>
          <a:xfrm>
            <a:off x="531812" y="228600"/>
            <a:ext cx="11125200" cy="4678362"/>
          </a:xfrm>
          <a:prstGeom prst="rect">
            <a:avLst/>
          </a:prstGeom>
        </p:spPr>
        <p:txBody>
          <a:bodyPr>
            <a:no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marL="0" indent="0">
              <a:buNone/>
            </a:pPr>
            <a:r>
              <a:rPr lang="en-US" sz="3000" dirty="0"/>
              <a:t>“I cannot begin to describe how blessed my life has been for having married a dedicated servant of Christ.  He has taught, challenged and uplifted me to teach and reach the lost. Our children receive bible teaching consistent with the example of a loving father. Our home is a peaceful haven for both them and their friends.  He is a committed and faithful leader over our home.</a:t>
            </a:r>
          </a:p>
          <a:p>
            <a:pPr marL="0" indent="0">
              <a:buNone/>
            </a:pPr>
            <a:r>
              <a:rPr lang="en-US" sz="3000" dirty="0"/>
              <a:t>My husband and I don’t have everything in common, and we don’t always see eye to eye. We are imperfect and sometimes selfish, but we have one thing in common for sure, a God who helps us as we petition Him together. What greater blessing could I have hope for in a spouse?”</a:t>
            </a:r>
          </a:p>
          <a:p>
            <a:pPr marL="0" indent="0" algn="r">
              <a:buFont typeface="Arial" pitchFamily="34" charset="0"/>
              <a:buNone/>
            </a:pPr>
            <a:r>
              <a:rPr lang="en-US" sz="3000" dirty="0"/>
              <a:t>- Page 111, </a:t>
            </a:r>
            <a:r>
              <a:rPr lang="en-US" sz="3000" i="1" dirty="0"/>
              <a:t>Choosing a Mate</a:t>
            </a:r>
          </a:p>
        </p:txBody>
      </p:sp>
    </p:spTree>
    <p:extLst>
      <p:ext uri="{BB962C8B-B14F-4D97-AF65-F5344CB8AC3E}">
        <p14:creationId xmlns:p14="http://schemas.microsoft.com/office/powerpoint/2010/main" val="227088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sz="4400" dirty="0"/>
              <a:t>How you can help those looking to marry</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4678362"/>
          </a:xfrm>
        </p:spPr>
        <p:txBody>
          <a:bodyPr>
            <a:noAutofit/>
          </a:bodyPr>
          <a:lstStyle/>
          <a:p>
            <a:r>
              <a:rPr lang="en-US" sz="4000" dirty="0"/>
              <a:t>Pray for them</a:t>
            </a:r>
          </a:p>
          <a:p>
            <a:r>
              <a:rPr lang="en-US" sz="4000" dirty="0"/>
              <a:t>Be available when they need you</a:t>
            </a:r>
          </a:p>
          <a:p>
            <a:r>
              <a:rPr lang="en-US" sz="4000" dirty="0"/>
              <a:t>Be honest with godly advice</a:t>
            </a:r>
          </a:p>
          <a:p>
            <a:r>
              <a:rPr lang="en-US" sz="4000" dirty="0"/>
              <a:t>Help them stay focused on the right goals</a:t>
            </a:r>
          </a:p>
          <a:p>
            <a:pPr marL="0" indent="0" algn="ctr">
              <a:buNone/>
            </a:pPr>
            <a:r>
              <a:rPr lang="en-US" sz="4000" i="1" dirty="0"/>
              <a:t>Oil and perfume make the heart glad,</a:t>
            </a:r>
            <a:br>
              <a:rPr lang="en-US" sz="4000" i="1" dirty="0"/>
            </a:br>
            <a:r>
              <a:rPr lang="en-US" sz="4000" i="1" dirty="0"/>
              <a:t>So a man’s counsel is sweet to his friend – Prov. 27:9</a:t>
            </a:r>
          </a:p>
        </p:txBody>
      </p:sp>
    </p:spTree>
    <p:extLst>
      <p:ext uri="{BB962C8B-B14F-4D97-AF65-F5344CB8AC3E}">
        <p14:creationId xmlns:p14="http://schemas.microsoft.com/office/powerpoint/2010/main" val="3054604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275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4A8888-3208-469F-90D8-33596F792D3A}"/>
              </a:ext>
            </a:extLst>
          </p:cNvPr>
          <p:cNvSpPr txBox="1"/>
          <p:nvPr/>
        </p:nvSpPr>
        <p:spPr>
          <a:xfrm>
            <a:off x="836612" y="1219200"/>
            <a:ext cx="10591800" cy="4662815"/>
          </a:xfrm>
          <a:prstGeom prst="rect">
            <a:avLst/>
          </a:prstGeom>
          <a:noFill/>
        </p:spPr>
        <p:txBody>
          <a:bodyPr wrap="square" rtlCol="0">
            <a:spAutoFit/>
          </a:bodyPr>
          <a:lstStyle/>
          <a:p>
            <a:pPr algn="ctr">
              <a:lnSpc>
                <a:spcPct val="90000"/>
              </a:lnSpc>
            </a:pPr>
            <a:r>
              <a:rPr lang="en-US" sz="6600" dirty="0"/>
              <a:t>Make sure they know you’re interested</a:t>
            </a:r>
          </a:p>
          <a:p>
            <a:pPr algn="ctr">
              <a:lnSpc>
                <a:spcPct val="90000"/>
              </a:lnSpc>
            </a:pPr>
            <a:endParaRPr lang="en-US" sz="6600" dirty="0"/>
          </a:p>
          <a:p>
            <a:pPr algn="ctr">
              <a:lnSpc>
                <a:spcPct val="90000"/>
              </a:lnSpc>
            </a:pPr>
            <a:r>
              <a:rPr lang="en-US" sz="6600" dirty="0"/>
              <a:t>Don’t call for at least 3 days after your first date</a:t>
            </a:r>
          </a:p>
        </p:txBody>
      </p:sp>
    </p:spTree>
    <p:extLst>
      <p:ext uri="{BB962C8B-B14F-4D97-AF65-F5344CB8AC3E}">
        <p14:creationId xmlns:p14="http://schemas.microsoft.com/office/powerpoint/2010/main" val="1422917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4A8888-3208-469F-90D8-33596F792D3A}"/>
              </a:ext>
            </a:extLst>
          </p:cNvPr>
          <p:cNvSpPr txBox="1"/>
          <p:nvPr/>
        </p:nvSpPr>
        <p:spPr>
          <a:xfrm>
            <a:off x="836612" y="1219200"/>
            <a:ext cx="10591800" cy="4662815"/>
          </a:xfrm>
          <a:prstGeom prst="rect">
            <a:avLst/>
          </a:prstGeom>
          <a:noFill/>
        </p:spPr>
        <p:txBody>
          <a:bodyPr wrap="square" rtlCol="0">
            <a:spAutoFit/>
          </a:bodyPr>
          <a:lstStyle/>
          <a:p>
            <a:pPr algn="ctr">
              <a:lnSpc>
                <a:spcPct val="90000"/>
              </a:lnSpc>
            </a:pPr>
            <a:r>
              <a:rPr lang="en-US" sz="6600" dirty="0"/>
              <a:t>Don’t spend too much time alone – date in groups</a:t>
            </a:r>
          </a:p>
          <a:p>
            <a:pPr algn="ctr">
              <a:lnSpc>
                <a:spcPct val="90000"/>
              </a:lnSpc>
            </a:pPr>
            <a:endParaRPr lang="en-US" sz="6600" dirty="0"/>
          </a:p>
          <a:p>
            <a:pPr algn="ctr">
              <a:lnSpc>
                <a:spcPct val="90000"/>
              </a:lnSpc>
            </a:pPr>
            <a:r>
              <a:rPr lang="en-US" sz="6600" dirty="0"/>
              <a:t>Make sure you get plenty of quality time together</a:t>
            </a:r>
          </a:p>
        </p:txBody>
      </p:sp>
    </p:spTree>
    <p:extLst>
      <p:ext uri="{BB962C8B-B14F-4D97-AF65-F5344CB8AC3E}">
        <p14:creationId xmlns:p14="http://schemas.microsoft.com/office/powerpoint/2010/main" val="69900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4A8888-3208-469F-90D8-33596F792D3A}"/>
              </a:ext>
            </a:extLst>
          </p:cNvPr>
          <p:cNvSpPr txBox="1"/>
          <p:nvPr/>
        </p:nvSpPr>
        <p:spPr>
          <a:xfrm>
            <a:off x="836612" y="1219200"/>
            <a:ext cx="10591800" cy="4662815"/>
          </a:xfrm>
          <a:prstGeom prst="rect">
            <a:avLst/>
          </a:prstGeom>
          <a:noFill/>
        </p:spPr>
        <p:txBody>
          <a:bodyPr wrap="square" rtlCol="0">
            <a:spAutoFit/>
          </a:bodyPr>
          <a:lstStyle/>
          <a:p>
            <a:pPr algn="ctr">
              <a:lnSpc>
                <a:spcPct val="90000"/>
              </a:lnSpc>
            </a:pPr>
            <a:r>
              <a:rPr lang="en-US" sz="6600" dirty="0"/>
              <a:t>Spend lots of extra time together</a:t>
            </a:r>
          </a:p>
          <a:p>
            <a:pPr algn="ctr">
              <a:lnSpc>
                <a:spcPct val="90000"/>
              </a:lnSpc>
            </a:pPr>
            <a:endParaRPr lang="en-US" sz="6600" dirty="0"/>
          </a:p>
          <a:p>
            <a:pPr algn="ctr">
              <a:lnSpc>
                <a:spcPct val="90000"/>
              </a:lnSpc>
            </a:pPr>
            <a:r>
              <a:rPr lang="en-US" sz="6600" dirty="0"/>
              <a:t>Be careful how much time you spend together</a:t>
            </a:r>
          </a:p>
        </p:txBody>
      </p:sp>
    </p:spTree>
    <p:extLst>
      <p:ext uri="{BB962C8B-B14F-4D97-AF65-F5344CB8AC3E}">
        <p14:creationId xmlns:p14="http://schemas.microsoft.com/office/powerpoint/2010/main" val="2029063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4A8888-3208-469F-90D8-33596F792D3A}"/>
              </a:ext>
            </a:extLst>
          </p:cNvPr>
          <p:cNvSpPr txBox="1"/>
          <p:nvPr/>
        </p:nvSpPr>
        <p:spPr>
          <a:xfrm>
            <a:off x="836612" y="1219200"/>
            <a:ext cx="10591800" cy="4662815"/>
          </a:xfrm>
          <a:prstGeom prst="rect">
            <a:avLst/>
          </a:prstGeom>
          <a:noFill/>
        </p:spPr>
        <p:txBody>
          <a:bodyPr wrap="square" rtlCol="0">
            <a:spAutoFit/>
          </a:bodyPr>
          <a:lstStyle/>
          <a:p>
            <a:pPr algn="ctr">
              <a:lnSpc>
                <a:spcPct val="90000"/>
              </a:lnSpc>
            </a:pPr>
            <a:r>
              <a:rPr lang="en-US" sz="6600" dirty="0"/>
              <a:t>Date for at least a year or two</a:t>
            </a:r>
          </a:p>
          <a:p>
            <a:pPr algn="ctr">
              <a:lnSpc>
                <a:spcPct val="90000"/>
              </a:lnSpc>
            </a:pPr>
            <a:endParaRPr lang="en-US" sz="6600" dirty="0"/>
          </a:p>
          <a:p>
            <a:pPr algn="ctr">
              <a:lnSpc>
                <a:spcPct val="90000"/>
              </a:lnSpc>
            </a:pPr>
            <a:endParaRPr lang="en-US" sz="6600" dirty="0"/>
          </a:p>
          <a:p>
            <a:pPr algn="ctr">
              <a:lnSpc>
                <a:spcPct val="90000"/>
              </a:lnSpc>
            </a:pPr>
            <a:r>
              <a:rPr lang="en-US" sz="6600" dirty="0"/>
              <a:t>Don’t date for any more than a year or two</a:t>
            </a:r>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Methods for finding others</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608012" y="1905000"/>
            <a:ext cx="11049000" cy="4267200"/>
          </a:xfrm>
        </p:spPr>
        <p:txBody>
          <a:bodyPr>
            <a:noAutofit/>
          </a:bodyPr>
          <a:lstStyle/>
          <a:p>
            <a:pPr marL="0" indent="0">
              <a:buNone/>
            </a:pPr>
            <a:r>
              <a:rPr lang="en-US" sz="3600" dirty="0"/>
              <a:t>Do-It-Yourself</a:t>
            </a:r>
          </a:p>
          <a:p>
            <a:pPr marL="0" indent="0">
              <a:buNone/>
            </a:pPr>
            <a:r>
              <a:rPr lang="en-US" sz="3600" dirty="0"/>
              <a:t>Do-It-Yourself, with technological help:</a:t>
            </a:r>
          </a:p>
          <a:p>
            <a:r>
              <a:rPr lang="en-US" sz="3600" dirty="0"/>
              <a:t>“intense scientific research, resulting in our famed 29 dimensions of compatibility”</a:t>
            </a:r>
          </a:p>
          <a:p>
            <a:r>
              <a:rPr lang="en-US" sz="3600" dirty="0"/>
              <a:t>compatibility percentages, with “make or break” factors such as opinions on women’s issues or politics</a:t>
            </a:r>
          </a:p>
          <a:p>
            <a:r>
              <a:rPr lang="en-US" sz="3600" dirty="0"/>
              <a:t>“algorithms fueled by our patented Compatibility Matching System” </a:t>
            </a:r>
          </a:p>
        </p:txBody>
      </p:sp>
    </p:spTree>
    <p:extLst>
      <p:ext uri="{BB962C8B-B14F-4D97-AF65-F5344CB8AC3E}">
        <p14:creationId xmlns:p14="http://schemas.microsoft.com/office/powerpoint/2010/main" val="378087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t>Scientific Studies - Success</a:t>
            </a:r>
          </a:p>
        </p:txBody>
      </p:sp>
      <p:sp>
        <p:nvSpPr>
          <p:cNvPr id="3" name="Content Placeholder 2">
            <a:extLst>
              <a:ext uri="{FF2B5EF4-FFF2-40B4-BE49-F238E27FC236}">
                <a16:creationId xmlns:a16="http://schemas.microsoft.com/office/drawing/2014/main" id="{45847EFD-CEDA-4AD2-987D-034E816B0886}"/>
              </a:ext>
            </a:extLst>
          </p:cNvPr>
          <p:cNvSpPr>
            <a:spLocks noGrp="1"/>
          </p:cNvSpPr>
          <p:nvPr>
            <p:ph idx="1"/>
          </p:nvPr>
        </p:nvSpPr>
        <p:spPr>
          <a:xfrm>
            <a:off x="531812" y="1905000"/>
            <a:ext cx="11125200" cy="4678362"/>
          </a:xfrm>
        </p:spPr>
        <p:txBody>
          <a:bodyPr>
            <a:noAutofit/>
          </a:bodyPr>
          <a:lstStyle/>
          <a:p>
            <a:pPr marL="0" indent="0">
              <a:buNone/>
            </a:pPr>
            <a:r>
              <a:rPr lang="en-US" sz="3600" dirty="0"/>
              <a:t>“Agreement” Factors that lead to a successful marriage:</a:t>
            </a:r>
          </a:p>
          <a:p>
            <a:r>
              <a:rPr lang="en-US" sz="3600" dirty="0"/>
              <a:t>Money – transparency, knowledge, agreement on goals</a:t>
            </a:r>
          </a:p>
          <a:p>
            <a:r>
              <a:rPr lang="en-US" sz="3600" dirty="0"/>
              <a:t>Religion – same faith</a:t>
            </a:r>
          </a:p>
          <a:p>
            <a:r>
              <a:rPr lang="en-US" sz="3600" dirty="0"/>
              <a:t>Kids – yes/no, how many, how they will be raised</a:t>
            </a:r>
          </a:p>
          <a:p>
            <a:r>
              <a:rPr lang="en-US" sz="3600" dirty="0"/>
              <a:t>In-laws – what you’re getting into, boundaries</a:t>
            </a:r>
          </a:p>
          <a:p>
            <a:pPr marL="0" indent="0" algn="ctr">
              <a:buNone/>
            </a:pPr>
            <a:r>
              <a:rPr lang="en-US" sz="3600" dirty="0"/>
              <a:t>If you agree on these factors, your chances of success go from 40-50% to over 90%</a:t>
            </a:r>
          </a:p>
        </p:txBody>
      </p:sp>
    </p:spTree>
    <p:extLst>
      <p:ext uri="{BB962C8B-B14F-4D97-AF65-F5344CB8AC3E}">
        <p14:creationId xmlns:p14="http://schemas.microsoft.com/office/powerpoint/2010/main" val="160296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{3E714DA1-CB64-4130-BF8F-94BEAB2F25FB}tf02804846</Template>
  <TotalTime>4537</TotalTime>
  <Words>7455</Words>
  <Application>Microsoft Office PowerPoint</Application>
  <PresentationFormat>Custom</PresentationFormat>
  <Paragraphs>371</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Consolas</vt:lpstr>
      <vt:lpstr>Corbel</vt:lpstr>
      <vt:lpstr>Chalkboard 16x9</vt:lpstr>
      <vt:lpstr>God’s Vision for those looking to marry</vt:lpstr>
      <vt:lpstr>Searching for good advice</vt:lpstr>
      <vt:lpstr>PowerPoint Presentation</vt:lpstr>
      <vt:lpstr>PowerPoint Presentation</vt:lpstr>
      <vt:lpstr>PowerPoint Presentation</vt:lpstr>
      <vt:lpstr>PowerPoint Presentation</vt:lpstr>
      <vt:lpstr>PowerPoint Presentation</vt:lpstr>
      <vt:lpstr>Methods for finding others</vt:lpstr>
      <vt:lpstr>Scientific Studies - Success</vt:lpstr>
      <vt:lpstr>Scientific Studies - Divorce</vt:lpstr>
      <vt:lpstr>God’s Vision for those looking to marry</vt:lpstr>
      <vt:lpstr>Assessing Yourself</vt:lpstr>
      <vt:lpstr>PowerPoint Presentation</vt:lpstr>
      <vt:lpstr>Assessing Yourself</vt:lpstr>
      <vt:lpstr>PowerPoint Presentation</vt:lpstr>
      <vt:lpstr>Assessing Yourself</vt:lpstr>
      <vt:lpstr>PowerPoint Presentation</vt:lpstr>
      <vt:lpstr>PowerPoint Presentation</vt:lpstr>
      <vt:lpstr>Assessing Your Potential Mate</vt:lpstr>
      <vt:lpstr>PowerPoint Presentation</vt:lpstr>
      <vt:lpstr>PowerPoint Presentation</vt:lpstr>
      <vt:lpstr>Assessing Your Potential Mate</vt:lpstr>
      <vt:lpstr>PowerPoint Presentation</vt:lpstr>
      <vt:lpstr>Assessing Your Potential Mate</vt:lpstr>
      <vt:lpstr>PowerPoint Presentation</vt:lpstr>
      <vt:lpstr>PowerPoint Presentation</vt:lpstr>
      <vt:lpstr>PowerPoint Presentation</vt:lpstr>
      <vt:lpstr>Assessing Your Relationship</vt:lpstr>
      <vt:lpstr>PowerPoint Presentation</vt:lpstr>
      <vt:lpstr>PowerPoint Presentation</vt:lpstr>
      <vt:lpstr>PowerPoint Presentation</vt:lpstr>
      <vt:lpstr>PowerPoint Presentation</vt:lpstr>
      <vt:lpstr>How you can help those looking to marry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Plan for those looking to marry</dc:title>
  <dc:creator>Kevin Floyd</dc:creator>
  <cp:lastModifiedBy>Kevin Floyd</cp:lastModifiedBy>
  <cp:revision>95</cp:revision>
  <cp:lastPrinted>2020-06-07T20:06:18Z</cp:lastPrinted>
  <dcterms:created xsi:type="dcterms:W3CDTF">2020-05-27T19:55:10Z</dcterms:created>
  <dcterms:modified xsi:type="dcterms:W3CDTF">2020-06-07T20:06:49Z</dcterms:modified>
</cp:coreProperties>
</file>