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6BB"/>
    <a:srgbClr val="B85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4669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2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9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1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1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3090-B65A-5A49-997C-1D66EFBD554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C948-7DD5-1543-98F9-B702AF92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53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76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EE5CD7-DE28-CB43-BB28-F28410F75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picture containing outdoor, street, dark, sign&#10;&#10;Description automatically generated">
            <a:extLst>
              <a:ext uri="{FF2B5EF4-FFF2-40B4-BE49-F238E27FC236}">
                <a16:creationId xmlns:a16="http://schemas.microsoft.com/office/drawing/2014/main" id="{9FC47798-B8D6-814F-9CA6-6AFE60C36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D964D3-561E-644B-B2C6-8DEF3C01B92E}"/>
              </a:ext>
            </a:extLst>
          </p:cNvPr>
          <p:cNvSpPr txBox="1"/>
          <p:nvPr/>
        </p:nvSpPr>
        <p:spPr>
          <a:xfrm>
            <a:off x="3539613" y="0"/>
            <a:ext cx="86523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Matthew 25:1–4 (NASB95) </a:t>
            </a:r>
          </a:p>
          <a:p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1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“Then the kingdom of heaven will be comparable to ten virgins, who took their lamps and went out to meet the bridegroom.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2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“Five of them were foolish, and five were prudent.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3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“For when the foolish took their lamps, they took no oil with them,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4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but the prudent took oil in flasks along with their lamps.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8EC840-317A-E64C-8A60-C24EB958E5CB}"/>
              </a:ext>
            </a:extLst>
          </p:cNvPr>
          <p:cNvSpPr txBox="1"/>
          <p:nvPr/>
        </p:nvSpPr>
        <p:spPr>
          <a:xfrm>
            <a:off x="3539613" y="4906327"/>
            <a:ext cx="8652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5E6BB"/>
                </a:solidFill>
                <a:latin typeface="Trajan Pro" panose="02020502050506020301" pitchFamily="18" charset="0"/>
              </a:rPr>
              <a:t>What separates the foolish from the wise?</a:t>
            </a:r>
          </a:p>
        </p:txBody>
      </p:sp>
    </p:spTree>
    <p:extLst>
      <p:ext uri="{BB962C8B-B14F-4D97-AF65-F5344CB8AC3E}">
        <p14:creationId xmlns:p14="http://schemas.microsoft.com/office/powerpoint/2010/main" val="483647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EE5CD7-DE28-CB43-BB28-F28410F75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picture containing outdoor, street, dark, sign&#10;&#10;Description automatically generated">
            <a:extLst>
              <a:ext uri="{FF2B5EF4-FFF2-40B4-BE49-F238E27FC236}">
                <a16:creationId xmlns:a16="http://schemas.microsoft.com/office/drawing/2014/main" id="{9FC47798-B8D6-814F-9CA6-6AFE60C36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D964D3-561E-644B-B2C6-8DEF3C01B92E}"/>
              </a:ext>
            </a:extLst>
          </p:cNvPr>
          <p:cNvSpPr txBox="1"/>
          <p:nvPr/>
        </p:nvSpPr>
        <p:spPr>
          <a:xfrm>
            <a:off x="3539613" y="0"/>
            <a:ext cx="86523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Matthew 25:1–4 (NASB95) </a:t>
            </a:r>
          </a:p>
          <a:p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1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“Then the kingdom of heaven will be comparable to ten virgins, who took their lamps and went out to meet the bridegroom.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2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“Five of them were foolish, and five were prudent.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3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“For when the foolish took their lamps, they took no oil with them,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4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but the prudent took oil in flasks along with their lamps.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8EC840-317A-E64C-8A60-C24EB958E5CB}"/>
              </a:ext>
            </a:extLst>
          </p:cNvPr>
          <p:cNvSpPr txBox="1"/>
          <p:nvPr/>
        </p:nvSpPr>
        <p:spPr>
          <a:xfrm>
            <a:off x="3539613" y="4906327"/>
            <a:ext cx="8652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5E6BB"/>
                </a:solidFill>
                <a:latin typeface="Trajan Pro" panose="02020502050506020301" pitchFamily="18" charset="0"/>
              </a:rPr>
              <a:t>One thing…</a:t>
            </a:r>
          </a:p>
        </p:txBody>
      </p:sp>
    </p:spTree>
    <p:extLst>
      <p:ext uri="{BB962C8B-B14F-4D97-AF65-F5344CB8AC3E}">
        <p14:creationId xmlns:p14="http://schemas.microsoft.com/office/powerpoint/2010/main" val="387207684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EE5CD7-DE28-CB43-BB28-F28410F75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picture containing outdoor, street, dark, sign&#10;&#10;Description automatically generated">
            <a:extLst>
              <a:ext uri="{FF2B5EF4-FFF2-40B4-BE49-F238E27FC236}">
                <a16:creationId xmlns:a16="http://schemas.microsoft.com/office/drawing/2014/main" id="{9FC47798-B8D6-814F-9CA6-6AFE60C36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D964D3-561E-644B-B2C6-8DEF3C01B92E}"/>
              </a:ext>
            </a:extLst>
          </p:cNvPr>
          <p:cNvSpPr txBox="1"/>
          <p:nvPr/>
        </p:nvSpPr>
        <p:spPr>
          <a:xfrm>
            <a:off x="3539612" y="929877"/>
            <a:ext cx="86523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Matthew 25:5–6 (NASB95) </a:t>
            </a:r>
          </a:p>
          <a:p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5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“Now while the bridegroom was delaying, they all got drowsy and began to sleep.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6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“But at midnight there was a shout, ‘Behold, the bridegroom! Come out to meet him.’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8EC840-317A-E64C-8A60-C24EB958E5CB}"/>
              </a:ext>
            </a:extLst>
          </p:cNvPr>
          <p:cNvSpPr txBox="1"/>
          <p:nvPr/>
        </p:nvSpPr>
        <p:spPr>
          <a:xfrm>
            <a:off x="3539611" y="4564881"/>
            <a:ext cx="8652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5E6BB"/>
                </a:solidFill>
                <a:latin typeface="Trajan Pro" panose="02020502050506020301" pitchFamily="18" charset="0"/>
              </a:rPr>
              <a:t>Delays offer opportunity.</a:t>
            </a:r>
          </a:p>
        </p:txBody>
      </p:sp>
    </p:spTree>
    <p:extLst>
      <p:ext uri="{BB962C8B-B14F-4D97-AF65-F5344CB8AC3E}">
        <p14:creationId xmlns:p14="http://schemas.microsoft.com/office/powerpoint/2010/main" val="1078738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EE5CD7-DE28-CB43-BB28-F28410F75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picture containing outdoor, street, dark, sign&#10;&#10;Description automatically generated">
            <a:extLst>
              <a:ext uri="{FF2B5EF4-FFF2-40B4-BE49-F238E27FC236}">
                <a16:creationId xmlns:a16="http://schemas.microsoft.com/office/drawing/2014/main" id="{9FC47798-B8D6-814F-9CA6-6AFE60C36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D964D3-561E-644B-B2C6-8DEF3C01B92E}"/>
              </a:ext>
            </a:extLst>
          </p:cNvPr>
          <p:cNvSpPr txBox="1"/>
          <p:nvPr/>
        </p:nvSpPr>
        <p:spPr>
          <a:xfrm>
            <a:off x="3539612" y="929877"/>
            <a:ext cx="86523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Matthew 25:5–6 (NASB95) </a:t>
            </a:r>
          </a:p>
          <a:p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5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“Now while the bridegroom was delaying, they all got drowsy and began to sleep.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6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“But at midnight there was a shout, ‘Behold, the bridegroom! Come out to meet him.’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8EC840-317A-E64C-8A60-C24EB958E5CB}"/>
              </a:ext>
            </a:extLst>
          </p:cNvPr>
          <p:cNvSpPr txBox="1"/>
          <p:nvPr/>
        </p:nvSpPr>
        <p:spPr>
          <a:xfrm>
            <a:off x="3539611" y="4564881"/>
            <a:ext cx="8652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5E6BB"/>
                </a:solidFill>
                <a:latin typeface="Trajan Pro" panose="02020502050506020301" pitchFamily="18" charset="0"/>
              </a:rPr>
              <a:t>Don’t squander </a:t>
            </a:r>
            <a:br>
              <a:rPr lang="en-US" sz="5400" dirty="0">
                <a:solidFill>
                  <a:srgbClr val="F5E6BB"/>
                </a:solidFill>
                <a:latin typeface="Trajan Pro" panose="02020502050506020301" pitchFamily="18" charset="0"/>
              </a:rPr>
            </a:br>
            <a:r>
              <a:rPr lang="en-US" sz="5400" dirty="0">
                <a:solidFill>
                  <a:srgbClr val="F5E6BB"/>
                </a:solidFill>
                <a:latin typeface="Trajan Pro" panose="02020502050506020301" pitchFamily="18" charset="0"/>
              </a:rPr>
              <a:t>the opportunity!</a:t>
            </a:r>
          </a:p>
        </p:txBody>
      </p:sp>
    </p:spTree>
    <p:extLst>
      <p:ext uri="{BB962C8B-B14F-4D97-AF65-F5344CB8AC3E}">
        <p14:creationId xmlns:p14="http://schemas.microsoft.com/office/powerpoint/2010/main" val="72243789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EE5CD7-DE28-CB43-BB28-F28410F75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picture containing outdoor, street, dark, sign&#10;&#10;Description automatically generated">
            <a:extLst>
              <a:ext uri="{FF2B5EF4-FFF2-40B4-BE49-F238E27FC236}">
                <a16:creationId xmlns:a16="http://schemas.microsoft.com/office/drawing/2014/main" id="{9FC47798-B8D6-814F-9CA6-6AFE60C36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D964D3-561E-644B-B2C6-8DEF3C01B92E}"/>
              </a:ext>
            </a:extLst>
          </p:cNvPr>
          <p:cNvSpPr txBox="1"/>
          <p:nvPr/>
        </p:nvSpPr>
        <p:spPr>
          <a:xfrm>
            <a:off x="3539610" y="156092"/>
            <a:ext cx="86523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Matthew 25:7–9 (NASB95) </a:t>
            </a:r>
          </a:p>
          <a:p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7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“Then all those virgins rose and trimmed their lamps.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8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“The foolish said to the prudent, ‘Give us some of your oil, for our lamps are going out.’ </a:t>
            </a:r>
            <a:r>
              <a:rPr lang="en-US" sz="32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9</a:t>
            </a:r>
            <a:r>
              <a:rPr lang="en-US" sz="3200" dirty="0">
                <a:solidFill>
                  <a:srgbClr val="F5E6BB"/>
                </a:solidFill>
                <a:latin typeface="Century Gothic" panose="020B0502020202020204" pitchFamily="34" charset="0"/>
              </a:rPr>
              <a:t> “But the prudent answered, ‘No, there will not be enough for us and you too; go instead to the dealers and buy some for yourselves.’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8EC840-317A-E64C-8A60-C24EB958E5CB}"/>
              </a:ext>
            </a:extLst>
          </p:cNvPr>
          <p:cNvSpPr txBox="1"/>
          <p:nvPr/>
        </p:nvSpPr>
        <p:spPr>
          <a:xfrm>
            <a:off x="3539611" y="4564881"/>
            <a:ext cx="8652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5E6BB"/>
                </a:solidFill>
                <a:latin typeface="Trajan Pro" panose="02020502050506020301" pitchFamily="18" charset="0"/>
              </a:rPr>
              <a:t>You cannot borrow what must be bought</a:t>
            </a:r>
          </a:p>
        </p:txBody>
      </p:sp>
    </p:spTree>
    <p:extLst>
      <p:ext uri="{BB962C8B-B14F-4D97-AF65-F5344CB8AC3E}">
        <p14:creationId xmlns:p14="http://schemas.microsoft.com/office/powerpoint/2010/main" val="25084016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EE5CD7-DE28-CB43-BB28-F28410F75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picture containing outdoor, street, dark, sign&#10;&#10;Description automatically generated">
            <a:extLst>
              <a:ext uri="{FF2B5EF4-FFF2-40B4-BE49-F238E27FC236}">
                <a16:creationId xmlns:a16="http://schemas.microsoft.com/office/drawing/2014/main" id="{9FC47798-B8D6-814F-9CA6-6AFE60C36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D964D3-561E-644B-B2C6-8DEF3C01B92E}"/>
              </a:ext>
            </a:extLst>
          </p:cNvPr>
          <p:cNvSpPr txBox="1"/>
          <p:nvPr/>
        </p:nvSpPr>
        <p:spPr>
          <a:xfrm>
            <a:off x="3539610" y="156092"/>
            <a:ext cx="86523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5E6BB"/>
                </a:solidFill>
                <a:latin typeface="Century Gothic" panose="020B0502020202020204" pitchFamily="34" charset="0"/>
              </a:rPr>
              <a:t>Matthew 25:10–13 (NASB95) </a:t>
            </a:r>
          </a:p>
          <a:p>
            <a:r>
              <a:rPr lang="en-US" sz="30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10</a:t>
            </a:r>
            <a:r>
              <a:rPr lang="en-US" sz="3000" dirty="0">
                <a:solidFill>
                  <a:srgbClr val="F5E6BB"/>
                </a:solidFill>
                <a:latin typeface="Century Gothic" panose="020B0502020202020204" pitchFamily="34" charset="0"/>
              </a:rPr>
              <a:t> “And while they were going away to make the purchase, the bridegroom came, and those who were ready went in with him to the wedding feast; and the door was shut. </a:t>
            </a:r>
            <a:r>
              <a:rPr lang="en-US" sz="30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11</a:t>
            </a:r>
            <a:r>
              <a:rPr lang="en-US" sz="3000" dirty="0">
                <a:solidFill>
                  <a:srgbClr val="F5E6BB"/>
                </a:solidFill>
                <a:latin typeface="Century Gothic" panose="020B0502020202020204" pitchFamily="34" charset="0"/>
              </a:rPr>
              <a:t> “Later the other virgins also came, saying, ‘Lord, lord, open up for us.’ </a:t>
            </a:r>
            <a:r>
              <a:rPr lang="en-US" sz="30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12</a:t>
            </a:r>
            <a:r>
              <a:rPr lang="en-US" sz="3000" dirty="0">
                <a:solidFill>
                  <a:srgbClr val="F5E6BB"/>
                </a:solidFill>
                <a:latin typeface="Century Gothic" panose="020B0502020202020204" pitchFamily="34" charset="0"/>
              </a:rPr>
              <a:t> “But he answered, ‘Truly I say to you, I do not know you.’ </a:t>
            </a:r>
            <a:r>
              <a:rPr lang="en-US" sz="3000" baseline="30000" dirty="0">
                <a:solidFill>
                  <a:srgbClr val="F5E6BB"/>
                </a:solidFill>
                <a:latin typeface="Century Gothic" panose="020B0502020202020204" pitchFamily="34" charset="0"/>
              </a:rPr>
              <a:t>13</a:t>
            </a:r>
            <a:r>
              <a:rPr lang="en-US" sz="3000" dirty="0">
                <a:solidFill>
                  <a:srgbClr val="F5E6BB"/>
                </a:solidFill>
                <a:latin typeface="Century Gothic" panose="020B0502020202020204" pitchFamily="34" charset="0"/>
              </a:rPr>
              <a:t> “Be on the alert then, for you do not know the day nor the hour.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8EC840-317A-E64C-8A60-C24EB958E5CB}"/>
              </a:ext>
            </a:extLst>
          </p:cNvPr>
          <p:cNvSpPr txBox="1"/>
          <p:nvPr/>
        </p:nvSpPr>
        <p:spPr>
          <a:xfrm>
            <a:off x="3539609" y="5103260"/>
            <a:ext cx="8652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5E6BB"/>
                </a:solidFill>
                <a:latin typeface="Trajan Pro" panose="02020502050506020301" pitchFamily="18" charset="0"/>
              </a:rPr>
              <a:t>The real tragedy of not being prepared</a:t>
            </a:r>
          </a:p>
        </p:txBody>
      </p:sp>
    </p:spTree>
    <p:extLst>
      <p:ext uri="{BB962C8B-B14F-4D97-AF65-F5344CB8AC3E}">
        <p14:creationId xmlns:p14="http://schemas.microsoft.com/office/powerpoint/2010/main" val="3273015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02006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447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Trajan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5</cp:revision>
  <dcterms:created xsi:type="dcterms:W3CDTF">2020-06-27T23:55:50Z</dcterms:created>
  <dcterms:modified xsi:type="dcterms:W3CDTF">2020-07-18T17:58:47Z</dcterms:modified>
</cp:coreProperties>
</file>