
<file path=[Content_Types].xml><?xml version="1.0" encoding="utf-8"?>
<Types xmlns="http://schemas.openxmlformats.org/package/2006/content-types">
  <Default Extension="fntdata" ContentType="application/x-fontdata"/>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1"/>
  </p:sldMasterIdLst>
  <p:sldIdLst>
    <p:sldId id="256" r:id="rId2"/>
    <p:sldId id="267" r:id="rId3"/>
    <p:sldId id="327" r:id="rId4"/>
    <p:sldId id="328" r:id="rId5"/>
    <p:sldId id="329" r:id="rId6"/>
    <p:sldId id="259" r:id="rId7"/>
    <p:sldId id="260" r:id="rId8"/>
    <p:sldId id="258" r:id="rId9"/>
    <p:sldId id="261" r:id="rId10"/>
    <p:sldId id="262" r:id="rId11"/>
    <p:sldId id="257" r:id="rId12"/>
    <p:sldId id="264" r:id="rId13"/>
    <p:sldId id="265" r:id="rId14"/>
    <p:sldId id="263" r:id="rId15"/>
    <p:sldId id="266" r:id="rId16"/>
  </p:sldIdLst>
  <p:sldSz cx="12192000" cy="6858000"/>
  <p:notesSz cx="6858000" cy="9144000"/>
  <p:embeddedFontLst>
    <p:embeddedFont>
      <p:font typeface="Brush Script Std" pitchFamily="2" charset="0"/>
      <p:regular r:id="rId17"/>
    </p:embeddedFon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
      <p:font typeface="Century" panose="02040604050505020304" pitchFamily="18" charset="0"/>
      <p:regular r:id="rId2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BF91"/>
    <a:srgbClr val="D1A9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69"/>
  </p:normalViewPr>
  <p:slideViewPr>
    <p:cSldViewPr snapToGrid="0" snapToObjects="1">
      <p:cViewPr varScale="1">
        <p:scale>
          <a:sx n="87" d="100"/>
          <a:sy n="87" d="100"/>
        </p:scale>
        <p:origin x="100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724437-72DA-E34A-A62F-8A6D58E88664}" type="datetimeFigureOut">
              <a:rPr lang="en-US" smtClean="0"/>
              <a:t>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F6D9F4-CDDF-5E43-BBC1-FD4FB2D1AF67}" type="slidenum">
              <a:rPr lang="en-US" smtClean="0"/>
              <a:t>‹#›</a:t>
            </a:fld>
            <a:endParaRPr lang="en-US"/>
          </a:p>
        </p:txBody>
      </p:sp>
    </p:spTree>
    <p:extLst>
      <p:ext uri="{BB962C8B-B14F-4D97-AF65-F5344CB8AC3E}">
        <p14:creationId xmlns:p14="http://schemas.microsoft.com/office/powerpoint/2010/main" val="641669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724437-72DA-E34A-A62F-8A6D58E88664}" type="datetimeFigureOut">
              <a:rPr lang="en-US" smtClean="0"/>
              <a:t>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F6D9F4-CDDF-5E43-BBC1-FD4FB2D1AF67}" type="slidenum">
              <a:rPr lang="en-US" smtClean="0"/>
              <a:t>‹#›</a:t>
            </a:fld>
            <a:endParaRPr lang="en-US"/>
          </a:p>
        </p:txBody>
      </p:sp>
    </p:spTree>
    <p:extLst>
      <p:ext uri="{BB962C8B-B14F-4D97-AF65-F5344CB8AC3E}">
        <p14:creationId xmlns:p14="http://schemas.microsoft.com/office/powerpoint/2010/main" val="3629690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724437-72DA-E34A-A62F-8A6D58E88664}" type="datetimeFigureOut">
              <a:rPr lang="en-US" smtClean="0"/>
              <a:t>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F6D9F4-CDDF-5E43-BBC1-FD4FB2D1AF67}" type="slidenum">
              <a:rPr lang="en-US" smtClean="0"/>
              <a:t>‹#›</a:t>
            </a:fld>
            <a:endParaRPr lang="en-US"/>
          </a:p>
        </p:txBody>
      </p:sp>
    </p:spTree>
    <p:extLst>
      <p:ext uri="{BB962C8B-B14F-4D97-AF65-F5344CB8AC3E}">
        <p14:creationId xmlns:p14="http://schemas.microsoft.com/office/powerpoint/2010/main" val="3022214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1" hasCustomPrompt="1"/>
          </p:nvPr>
        </p:nvSpPr>
        <p:spPr>
          <a:xfrm>
            <a:off x="5227986" y="3227202"/>
            <a:ext cx="4443787" cy="484716"/>
          </a:xfrm>
        </p:spPr>
        <p:txBody>
          <a:bodyPr>
            <a:normAutofit/>
          </a:bodyPr>
          <a:lstStyle>
            <a:lvl1pPr>
              <a:defRPr sz="2134"/>
            </a:lvl1pPr>
          </a:lstStyle>
          <a:p>
            <a:pPr lvl="0"/>
            <a:r>
              <a:rPr lang="en-US" dirty="0"/>
              <a:t>Add Your Subtitle</a:t>
            </a:r>
          </a:p>
        </p:txBody>
      </p:sp>
      <p:sp>
        <p:nvSpPr>
          <p:cNvPr id="5" name="Title 1"/>
          <p:cNvSpPr>
            <a:spLocks noGrp="1"/>
          </p:cNvSpPr>
          <p:nvPr>
            <p:ph type="title" hasCustomPrompt="1"/>
          </p:nvPr>
        </p:nvSpPr>
        <p:spPr>
          <a:xfrm>
            <a:off x="1435114" y="1324586"/>
            <a:ext cx="8157102" cy="4209543"/>
          </a:xfrm>
        </p:spPr>
        <p:txBody>
          <a:bodyPr/>
          <a:lstStyle/>
          <a:p>
            <a:r>
              <a:rPr lang="en-US" dirty="0"/>
              <a:t>Add Your Title</a:t>
            </a:r>
          </a:p>
        </p:txBody>
      </p:sp>
    </p:spTree>
    <p:extLst>
      <p:ext uri="{BB962C8B-B14F-4D97-AF65-F5344CB8AC3E}">
        <p14:creationId xmlns:p14="http://schemas.microsoft.com/office/powerpoint/2010/main" val="3637058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724437-72DA-E34A-A62F-8A6D58E88664}" type="datetimeFigureOut">
              <a:rPr lang="en-US" smtClean="0"/>
              <a:t>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F6D9F4-CDDF-5E43-BBC1-FD4FB2D1AF67}" type="slidenum">
              <a:rPr lang="en-US" smtClean="0"/>
              <a:t>‹#›</a:t>
            </a:fld>
            <a:endParaRPr lang="en-US"/>
          </a:p>
        </p:txBody>
      </p:sp>
    </p:spTree>
    <p:extLst>
      <p:ext uri="{BB962C8B-B14F-4D97-AF65-F5344CB8AC3E}">
        <p14:creationId xmlns:p14="http://schemas.microsoft.com/office/powerpoint/2010/main" val="370387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724437-72DA-E34A-A62F-8A6D58E88664}" type="datetimeFigureOut">
              <a:rPr lang="en-US" smtClean="0"/>
              <a:t>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F6D9F4-CDDF-5E43-BBC1-FD4FB2D1AF67}" type="slidenum">
              <a:rPr lang="en-US" smtClean="0"/>
              <a:t>‹#›</a:t>
            </a:fld>
            <a:endParaRPr lang="en-US"/>
          </a:p>
        </p:txBody>
      </p:sp>
    </p:spTree>
    <p:extLst>
      <p:ext uri="{BB962C8B-B14F-4D97-AF65-F5344CB8AC3E}">
        <p14:creationId xmlns:p14="http://schemas.microsoft.com/office/powerpoint/2010/main" val="569412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8724437-72DA-E34A-A62F-8A6D58E88664}" type="datetimeFigureOut">
              <a:rPr lang="en-US" smtClean="0"/>
              <a:t>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F6D9F4-CDDF-5E43-BBC1-FD4FB2D1AF67}" type="slidenum">
              <a:rPr lang="en-US" smtClean="0"/>
              <a:t>‹#›</a:t>
            </a:fld>
            <a:endParaRPr lang="en-US"/>
          </a:p>
        </p:txBody>
      </p:sp>
    </p:spTree>
    <p:extLst>
      <p:ext uri="{BB962C8B-B14F-4D97-AF65-F5344CB8AC3E}">
        <p14:creationId xmlns:p14="http://schemas.microsoft.com/office/powerpoint/2010/main" val="4045871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724437-72DA-E34A-A62F-8A6D58E88664}" type="datetimeFigureOut">
              <a:rPr lang="en-US" smtClean="0"/>
              <a:t>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F6D9F4-CDDF-5E43-BBC1-FD4FB2D1AF67}" type="slidenum">
              <a:rPr lang="en-US" smtClean="0"/>
              <a:t>‹#›</a:t>
            </a:fld>
            <a:endParaRPr lang="en-US"/>
          </a:p>
        </p:txBody>
      </p:sp>
    </p:spTree>
    <p:extLst>
      <p:ext uri="{BB962C8B-B14F-4D97-AF65-F5344CB8AC3E}">
        <p14:creationId xmlns:p14="http://schemas.microsoft.com/office/powerpoint/2010/main" val="2501200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724437-72DA-E34A-A62F-8A6D58E88664}" type="datetimeFigureOut">
              <a:rPr lang="en-US" smtClean="0"/>
              <a:t>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F6D9F4-CDDF-5E43-BBC1-FD4FB2D1AF67}" type="slidenum">
              <a:rPr lang="en-US" smtClean="0"/>
              <a:t>‹#›</a:t>
            </a:fld>
            <a:endParaRPr lang="en-US"/>
          </a:p>
        </p:txBody>
      </p:sp>
    </p:spTree>
    <p:extLst>
      <p:ext uri="{BB962C8B-B14F-4D97-AF65-F5344CB8AC3E}">
        <p14:creationId xmlns:p14="http://schemas.microsoft.com/office/powerpoint/2010/main" val="3269513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24437-72DA-E34A-A62F-8A6D58E88664}" type="datetimeFigureOut">
              <a:rPr lang="en-US" smtClean="0"/>
              <a:t>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F6D9F4-CDDF-5E43-BBC1-FD4FB2D1AF67}" type="slidenum">
              <a:rPr lang="en-US" smtClean="0"/>
              <a:t>‹#›</a:t>
            </a:fld>
            <a:endParaRPr lang="en-US"/>
          </a:p>
        </p:txBody>
      </p:sp>
    </p:spTree>
    <p:extLst>
      <p:ext uri="{BB962C8B-B14F-4D97-AF65-F5344CB8AC3E}">
        <p14:creationId xmlns:p14="http://schemas.microsoft.com/office/powerpoint/2010/main" val="2973899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724437-72DA-E34A-A62F-8A6D58E88664}" type="datetimeFigureOut">
              <a:rPr lang="en-US" smtClean="0"/>
              <a:t>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F6D9F4-CDDF-5E43-BBC1-FD4FB2D1AF67}" type="slidenum">
              <a:rPr lang="en-US" smtClean="0"/>
              <a:t>‹#›</a:t>
            </a:fld>
            <a:endParaRPr lang="en-US"/>
          </a:p>
        </p:txBody>
      </p:sp>
    </p:spTree>
    <p:extLst>
      <p:ext uri="{BB962C8B-B14F-4D97-AF65-F5344CB8AC3E}">
        <p14:creationId xmlns:p14="http://schemas.microsoft.com/office/powerpoint/2010/main" val="1588460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724437-72DA-E34A-A62F-8A6D58E88664}" type="datetimeFigureOut">
              <a:rPr lang="en-US" smtClean="0"/>
              <a:t>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F6D9F4-CDDF-5E43-BBC1-FD4FB2D1AF67}" type="slidenum">
              <a:rPr lang="en-US" smtClean="0"/>
              <a:t>‹#›</a:t>
            </a:fld>
            <a:endParaRPr lang="en-US"/>
          </a:p>
        </p:txBody>
      </p:sp>
    </p:spTree>
    <p:extLst>
      <p:ext uri="{BB962C8B-B14F-4D97-AF65-F5344CB8AC3E}">
        <p14:creationId xmlns:p14="http://schemas.microsoft.com/office/powerpoint/2010/main" val="1497055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724437-72DA-E34A-A62F-8A6D58E88664}" type="datetimeFigureOut">
              <a:rPr lang="en-US" smtClean="0"/>
              <a:t>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F6D9F4-CDDF-5E43-BBC1-FD4FB2D1AF67}" type="slidenum">
              <a:rPr lang="en-US" smtClean="0"/>
              <a:t>‹#›</a:t>
            </a:fld>
            <a:endParaRPr lang="en-US"/>
          </a:p>
        </p:txBody>
      </p:sp>
    </p:spTree>
    <p:extLst>
      <p:ext uri="{BB962C8B-B14F-4D97-AF65-F5344CB8AC3E}">
        <p14:creationId xmlns:p14="http://schemas.microsoft.com/office/powerpoint/2010/main" val="222230761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806297"/>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building, old, sitting, side&#10;&#10;Description automatically generated">
            <a:extLst>
              <a:ext uri="{FF2B5EF4-FFF2-40B4-BE49-F238E27FC236}">
                <a16:creationId xmlns:a16="http://schemas.microsoft.com/office/drawing/2014/main" id="{C0837544-E817-B041-8087-01B4BB3594F4}"/>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511D3CD-4D35-DA45-B1A8-4F538510B8C9}"/>
              </a:ext>
            </a:extLst>
          </p:cNvPr>
          <p:cNvSpPr txBox="1"/>
          <p:nvPr/>
        </p:nvSpPr>
        <p:spPr>
          <a:xfrm>
            <a:off x="1456266" y="1843950"/>
            <a:ext cx="9279467" cy="3170099"/>
          </a:xfrm>
          <a:prstGeom prst="rect">
            <a:avLst/>
          </a:prstGeom>
          <a:noFill/>
        </p:spPr>
        <p:txBody>
          <a:bodyPr wrap="square" rtlCol="0">
            <a:spAutoFit/>
          </a:bodyPr>
          <a:lstStyle/>
          <a:p>
            <a:r>
              <a:rPr lang="en-US" sz="4000" dirty="0">
                <a:solidFill>
                  <a:schemeClr val="bg1"/>
                </a:solidFill>
                <a:effectLst>
                  <a:glow rad="101600">
                    <a:schemeClr val="tx1">
                      <a:alpha val="40000"/>
                    </a:schemeClr>
                  </a:glow>
                </a:effectLst>
                <a:latin typeface="Century" panose="02040604050505020304" pitchFamily="18" charset="0"/>
              </a:rPr>
              <a:t>“Peter, an apostle of Jesus Christ, To those who are </a:t>
            </a:r>
            <a:r>
              <a:rPr lang="en-US" sz="4000" u="sng" dirty="0">
                <a:solidFill>
                  <a:schemeClr val="bg1"/>
                </a:solidFill>
                <a:effectLst>
                  <a:glow rad="101600">
                    <a:schemeClr val="tx1">
                      <a:alpha val="40000"/>
                    </a:schemeClr>
                  </a:glow>
                </a:effectLst>
                <a:latin typeface="Century" panose="02040604050505020304" pitchFamily="18" charset="0"/>
              </a:rPr>
              <a:t>elect exiles</a:t>
            </a:r>
            <a:r>
              <a:rPr lang="en-US" sz="4000" dirty="0">
                <a:solidFill>
                  <a:schemeClr val="bg1"/>
                </a:solidFill>
                <a:effectLst>
                  <a:glow rad="101600">
                    <a:schemeClr val="tx1">
                      <a:alpha val="40000"/>
                    </a:schemeClr>
                  </a:glow>
                </a:effectLst>
                <a:latin typeface="Century" panose="02040604050505020304" pitchFamily="18" charset="0"/>
              </a:rPr>
              <a:t> of the Dispersion in Pontus, Galatia, Cappadocia, Asia, and Bithynia,” </a:t>
            </a:r>
          </a:p>
          <a:p>
            <a:pPr algn="r"/>
            <a:r>
              <a:rPr lang="en-US" sz="4000" dirty="0">
                <a:solidFill>
                  <a:schemeClr val="bg1"/>
                </a:solidFill>
                <a:effectLst>
                  <a:glow rad="101600">
                    <a:schemeClr val="tx1">
                      <a:alpha val="40000"/>
                    </a:schemeClr>
                  </a:glow>
                </a:effectLst>
                <a:latin typeface="Century" panose="02040604050505020304" pitchFamily="18" charset="0"/>
              </a:rPr>
              <a:t>(1 Peter 1:1, ESV) </a:t>
            </a:r>
          </a:p>
        </p:txBody>
      </p:sp>
    </p:spTree>
    <p:extLst>
      <p:ext uri="{BB962C8B-B14F-4D97-AF65-F5344CB8AC3E}">
        <p14:creationId xmlns:p14="http://schemas.microsoft.com/office/powerpoint/2010/main" val="4187632306"/>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itting, old, room, large&#10;&#10;Description automatically generated">
            <a:extLst>
              <a:ext uri="{FF2B5EF4-FFF2-40B4-BE49-F238E27FC236}">
                <a16:creationId xmlns:a16="http://schemas.microsoft.com/office/drawing/2014/main" id="{5E6D3FF8-BA92-3C45-8E5F-0A0379CB02FD}"/>
              </a:ext>
            </a:extLst>
          </p:cNvPr>
          <p:cNvPicPr>
            <a:picLocks noChangeAspect="1"/>
          </p:cNvPicPr>
          <p:nvPr/>
        </p:nvPicPr>
        <p:blipFill>
          <a:blip r:embed="rId2"/>
          <a:stretch>
            <a:fillRect/>
          </a:stretch>
        </p:blipFill>
        <p:spPr>
          <a:xfrm>
            <a:off x="-736" y="414"/>
            <a:ext cx="12192736" cy="6857586"/>
          </a:xfrm>
          <a:prstGeom prst="rect">
            <a:avLst/>
          </a:prstGeom>
        </p:spPr>
      </p:pic>
      <p:sp>
        <p:nvSpPr>
          <p:cNvPr id="6" name="TextBox 5">
            <a:extLst>
              <a:ext uri="{FF2B5EF4-FFF2-40B4-BE49-F238E27FC236}">
                <a16:creationId xmlns:a16="http://schemas.microsoft.com/office/drawing/2014/main" id="{31D72CCF-C719-E648-885E-EB49187BC8F1}"/>
              </a:ext>
            </a:extLst>
          </p:cNvPr>
          <p:cNvSpPr txBox="1"/>
          <p:nvPr/>
        </p:nvSpPr>
        <p:spPr>
          <a:xfrm>
            <a:off x="0" y="5931243"/>
            <a:ext cx="11788346" cy="1015663"/>
          </a:xfrm>
          <a:prstGeom prst="rect">
            <a:avLst/>
          </a:prstGeom>
          <a:noFill/>
        </p:spPr>
        <p:txBody>
          <a:bodyPr wrap="square" rtlCol="0">
            <a:spAutoFit/>
          </a:bodyPr>
          <a:lstStyle/>
          <a:p>
            <a:r>
              <a:rPr lang="en-US" sz="6000" dirty="0">
                <a:solidFill>
                  <a:schemeClr val="bg1">
                    <a:lumMod val="85000"/>
                    <a:lumOff val="15000"/>
                  </a:schemeClr>
                </a:solidFill>
                <a:latin typeface="Brush Script Std" pitchFamily="2" charset="0"/>
              </a:rPr>
              <a:t>Elect</a:t>
            </a:r>
            <a:r>
              <a:rPr lang="en-US" sz="6000" dirty="0">
                <a:solidFill>
                  <a:srgbClr val="D1A96E"/>
                </a:solidFill>
                <a:latin typeface="Brush Script Std" pitchFamily="2" charset="0"/>
              </a:rPr>
              <a:t> </a:t>
            </a:r>
            <a:r>
              <a:rPr lang="en-US" sz="6000" dirty="0">
                <a:solidFill>
                  <a:srgbClr val="D6BF91"/>
                </a:solidFill>
                <a:latin typeface="Brush Script Std" pitchFamily="2" charset="0"/>
              </a:rPr>
              <a:t>Exiles</a:t>
            </a:r>
          </a:p>
        </p:txBody>
      </p:sp>
      <p:sp>
        <p:nvSpPr>
          <p:cNvPr id="7" name="TextBox 6">
            <a:extLst>
              <a:ext uri="{FF2B5EF4-FFF2-40B4-BE49-F238E27FC236}">
                <a16:creationId xmlns:a16="http://schemas.microsoft.com/office/drawing/2014/main" id="{B975505C-F381-2A46-B533-8F813769C1FF}"/>
              </a:ext>
            </a:extLst>
          </p:cNvPr>
          <p:cNvSpPr txBox="1"/>
          <p:nvPr/>
        </p:nvSpPr>
        <p:spPr>
          <a:xfrm>
            <a:off x="1198605" y="919115"/>
            <a:ext cx="9670956" cy="4093428"/>
          </a:xfrm>
          <a:prstGeom prst="rect">
            <a:avLst/>
          </a:prstGeom>
          <a:noFill/>
        </p:spPr>
        <p:txBody>
          <a:bodyPr wrap="square" rtlCol="0">
            <a:spAutoFit/>
          </a:bodyPr>
          <a:lstStyle/>
          <a:p>
            <a:pPr marL="457200" indent="-457200">
              <a:spcBef>
                <a:spcPts val="1200"/>
              </a:spcBef>
              <a:buFont typeface="System Font Regular"/>
              <a:buChar char="-"/>
            </a:pPr>
            <a:r>
              <a:rPr lang="en-US" sz="4000" dirty="0">
                <a:solidFill>
                  <a:schemeClr val="bg1"/>
                </a:solidFill>
                <a:effectLst>
                  <a:glow rad="101600">
                    <a:schemeClr val="tx1">
                      <a:alpha val="40000"/>
                    </a:schemeClr>
                  </a:glow>
                </a:effectLst>
                <a:latin typeface="Century" panose="02040604050505020304" pitchFamily="18" charset="0"/>
              </a:rPr>
              <a:t>temporary resident in a foreign place (see Genesis 23.4; Hebrews 11.13) </a:t>
            </a:r>
          </a:p>
          <a:p>
            <a:pPr marL="457200" indent="-457200">
              <a:spcBef>
                <a:spcPts val="1200"/>
              </a:spcBef>
              <a:buFont typeface="System Font Regular"/>
              <a:buChar char="-"/>
            </a:pPr>
            <a:r>
              <a:rPr lang="en-US" sz="4000" dirty="0">
                <a:solidFill>
                  <a:schemeClr val="bg1"/>
                </a:solidFill>
                <a:effectLst>
                  <a:glow rad="101600">
                    <a:schemeClr val="tx1">
                      <a:alpha val="40000"/>
                    </a:schemeClr>
                  </a:glow>
                </a:effectLst>
                <a:latin typeface="Century" panose="02040604050505020304" pitchFamily="18" charset="0"/>
              </a:rPr>
              <a:t>Implies a change of citizenship (Ephesians 2.12,19)</a:t>
            </a:r>
          </a:p>
          <a:p>
            <a:pPr marL="457200" indent="-457200">
              <a:spcBef>
                <a:spcPts val="1200"/>
              </a:spcBef>
              <a:buFont typeface="System Font Regular"/>
              <a:buChar char="-"/>
            </a:pPr>
            <a:r>
              <a:rPr lang="en-US" sz="4000" dirty="0">
                <a:solidFill>
                  <a:schemeClr val="bg1"/>
                </a:solidFill>
                <a:effectLst>
                  <a:glow rad="101600">
                    <a:schemeClr val="tx1">
                      <a:alpha val="40000"/>
                    </a:schemeClr>
                  </a:glow>
                </a:effectLst>
                <a:latin typeface="Century" panose="02040604050505020304" pitchFamily="18" charset="0"/>
              </a:rPr>
              <a:t>This change of citizenship inevitably leads to conflict </a:t>
            </a:r>
          </a:p>
        </p:txBody>
      </p:sp>
    </p:spTree>
    <p:extLst>
      <p:ext uri="{BB962C8B-B14F-4D97-AF65-F5344CB8AC3E}">
        <p14:creationId xmlns:p14="http://schemas.microsoft.com/office/powerpoint/2010/main" val="37420577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itting, old, room, large&#10;&#10;Description automatically generated">
            <a:extLst>
              <a:ext uri="{FF2B5EF4-FFF2-40B4-BE49-F238E27FC236}">
                <a16:creationId xmlns:a16="http://schemas.microsoft.com/office/drawing/2014/main" id="{5E6D3FF8-BA92-3C45-8E5F-0A0379CB02FD}"/>
              </a:ext>
            </a:extLst>
          </p:cNvPr>
          <p:cNvPicPr>
            <a:picLocks noChangeAspect="1"/>
          </p:cNvPicPr>
          <p:nvPr/>
        </p:nvPicPr>
        <p:blipFill>
          <a:blip r:embed="rId2"/>
          <a:stretch>
            <a:fillRect/>
          </a:stretch>
        </p:blipFill>
        <p:spPr>
          <a:xfrm>
            <a:off x="-736" y="414"/>
            <a:ext cx="12192736" cy="6857586"/>
          </a:xfrm>
          <a:prstGeom prst="rect">
            <a:avLst/>
          </a:prstGeom>
        </p:spPr>
      </p:pic>
      <p:sp>
        <p:nvSpPr>
          <p:cNvPr id="6" name="TextBox 5">
            <a:extLst>
              <a:ext uri="{FF2B5EF4-FFF2-40B4-BE49-F238E27FC236}">
                <a16:creationId xmlns:a16="http://schemas.microsoft.com/office/drawing/2014/main" id="{31D72CCF-C719-E648-885E-EB49187BC8F1}"/>
              </a:ext>
            </a:extLst>
          </p:cNvPr>
          <p:cNvSpPr txBox="1"/>
          <p:nvPr/>
        </p:nvSpPr>
        <p:spPr>
          <a:xfrm>
            <a:off x="0" y="5931243"/>
            <a:ext cx="11788346" cy="1015663"/>
          </a:xfrm>
          <a:prstGeom prst="rect">
            <a:avLst/>
          </a:prstGeom>
          <a:noFill/>
        </p:spPr>
        <p:txBody>
          <a:bodyPr wrap="square" rtlCol="0">
            <a:spAutoFit/>
          </a:bodyPr>
          <a:lstStyle/>
          <a:p>
            <a:r>
              <a:rPr lang="en-US" sz="6000" dirty="0">
                <a:solidFill>
                  <a:srgbClr val="D6BF91"/>
                </a:solidFill>
                <a:latin typeface="Brush Script Std" pitchFamily="2" charset="0"/>
              </a:rPr>
              <a:t>Elect</a:t>
            </a:r>
            <a:r>
              <a:rPr lang="en-US" sz="6000" dirty="0">
                <a:solidFill>
                  <a:srgbClr val="D1A96E"/>
                </a:solidFill>
                <a:latin typeface="Brush Script Std" pitchFamily="2" charset="0"/>
              </a:rPr>
              <a:t> </a:t>
            </a:r>
            <a:r>
              <a:rPr lang="en-US" sz="6000" dirty="0">
                <a:solidFill>
                  <a:schemeClr val="bg1">
                    <a:lumMod val="85000"/>
                    <a:lumOff val="15000"/>
                  </a:schemeClr>
                </a:solidFill>
                <a:latin typeface="Brush Script Std" pitchFamily="2" charset="0"/>
              </a:rPr>
              <a:t>Exiles</a:t>
            </a:r>
          </a:p>
        </p:txBody>
      </p:sp>
      <p:sp>
        <p:nvSpPr>
          <p:cNvPr id="4" name="TextBox 3">
            <a:extLst>
              <a:ext uri="{FF2B5EF4-FFF2-40B4-BE49-F238E27FC236}">
                <a16:creationId xmlns:a16="http://schemas.microsoft.com/office/drawing/2014/main" id="{5288420A-E584-FB4A-9F1A-E348A7D329D6}"/>
              </a:ext>
            </a:extLst>
          </p:cNvPr>
          <p:cNvSpPr txBox="1"/>
          <p:nvPr/>
        </p:nvSpPr>
        <p:spPr>
          <a:xfrm>
            <a:off x="1455898" y="1312881"/>
            <a:ext cx="9279467" cy="3785652"/>
          </a:xfrm>
          <a:prstGeom prst="rect">
            <a:avLst/>
          </a:prstGeom>
          <a:noFill/>
        </p:spPr>
        <p:txBody>
          <a:bodyPr wrap="square" rtlCol="0">
            <a:spAutoFit/>
          </a:bodyPr>
          <a:lstStyle/>
          <a:p>
            <a:r>
              <a:rPr lang="en-US" sz="4000" dirty="0">
                <a:solidFill>
                  <a:schemeClr val="bg1"/>
                </a:solidFill>
                <a:effectLst>
                  <a:glow rad="101600">
                    <a:schemeClr val="tx1">
                      <a:alpha val="40000"/>
                    </a:schemeClr>
                  </a:glow>
                </a:effectLst>
                <a:latin typeface="Century" panose="02040604050505020304" pitchFamily="18" charset="0"/>
              </a:rPr>
              <a:t>“according to the foreknowledge of God the Father, by the sanctifying work of the Spirit, to obey Jesus Christ and be sprinkled with His blood…” </a:t>
            </a:r>
          </a:p>
          <a:p>
            <a:pPr algn="r"/>
            <a:r>
              <a:rPr lang="en-US" sz="4000" dirty="0">
                <a:solidFill>
                  <a:schemeClr val="bg1"/>
                </a:solidFill>
                <a:effectLst>
                  <a:glow rad="101600">
                    <a:schemeClr val="tx1">
                      <a:alpha val="40000"/>
                    </a:schemeClr>
                  </a:glow>
                </a:effectLst>
                <a:latin typeface="Century" panose="02040604050505020304" pitchFamily="18" charset="0"/>
              </a:rPr>
              <a:t>(1 Peter 1:2, NASB95) </a:t>
            </a:r>
          </a:p>
        </p:txBody>
      </p:sp>
    </p:spTree>
    <p:extLst>
      <p:ext uri="{BB962C8B-B14F-4D97-AF65-F5344CB8AC3E}">
        <p14:creationId xmlns:p14="http://schemas.microsoft.com/office/powerpoint/2010/main" val="37916807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itting, old, room, large&#10;&#10;Description automatically generated">
            <a:extLst>
              <a:ext uri="{FF2B5EF4-FFF2-40B4-BE49-F238E27FC236}">
                <a16:creationId xmlns:a16="http://schemas.microsoft.com/office/drawing/2014/main" id="{5E6D3FF8-BA92-3C45-8E5F-0A0379CB02FD}"/>
              </a:ext>
            </a:extLst>
          </p:cNvPr>
          <p:cNvPicPr>
            <a:picLocks noChangeAspect="1"/>
          </p:cNvPicPr>
          <p:nvPr/>
        </p:nvPicPr>
        <p:blipFill>
          <a:blip r:embed="rId2"/>
          <a:stretch>
            <a:fillRect/>
          </a:stretch>
        </p:blipFill>
        <p:spPr>
          <a:xfrm>
            <a:off x="-736" y="414"/>
            <a:ext cx="12192736" cy="6857586"/>
          </a:xfrm>
          <a:prstGeom prst="rect">
            <a:avLst/>
          </a:prstGeom>
        </p:spPr>
      </p:pic>
      <p:sp>
        <p:nvSpPr>
          <p:cNvPr id="6" name="TextBox 5">
            <a:extLst>
              <a:ext uri="{FF2B5EF4-FFF2-40B4-BE49-F238E27FC236}">
                <a16:creationId xmlns:a16="http://schemas.microsoft.com/office/drawing/2014/main" id="{31D72CCF-C719-E648-885E-EB49187BC8F1}"/>
              </a:ext>
            </a:extLst>
          </p:cNvPr>
          <p:cNvSpPr txBox="1"/>
          <p:nvPr/>
        </p:nvSpPr>
        <p:spPr>
          <a:xfrm>
            <a:off x="0" y="5931243"/>
            <a:ext cx="11788346" cy="1015663"/>
          </a:xfrm>
          <a:prstGeom prst="rect">
            <a:avLst/>
          </a:prstGeom>
          <a:noFill/>
        </p:spPr>
        <p:txBody>
          <a:bodyPr wrap="square" rtlCol="0">
            <a:spAutoFit/>
          </a:bodyPr>
          <a:lstStyle/>
          <a:p>
            <a:r>
              <a:rPr lang="en-US" sz="6000" dirty="0">
                <a:solidFill>
                  <a:srgbClr val="D6BF91"/>
                </a:solidFill>
                <a:latin typeface="Brush Script Std" pitchFamily="2" charset="0"/>
              </a:rPr>
              <a:t>Elect Exiles</a:t>
            </a:r>
          </a:p>
        </p:txBody>
      </p:sp>
      <p:sp>
        <p:nvSpPr>
          <p:cNvPr id="4" name="TextBox 3">
            <a:extLst>
              <a:ext uri="{FF2B5EF4-FFF2-40B4-BE49-F238E27FC236}">
                <a16:creationId xmlns:a16="http://schemas.microsoft.com/office/drawing/2014/main" id="{5288420A-E584-FB4A-9F1A-E348A7D329D6}"/>
              </a:ext>
            </a:extLst>
          </p:cNvPr>
          <p:cNvSpPr txBox="1"/>
          <p:nvPr/>
        </p:nvSpPr>
        <p:spPr>
          <a:xfrm>
            <a:off x="1455898" y="2289065"/>
            <a:ext cx="9279467" cy="1938992"/>
          </a:xfrm>
          <a:prstGeom prst="rect">
            <a:avLst/>
          </a:prstGeom>
          <a:noFill/>
        </p:spPr>
        <p:txBody>
          <a:bodyPr wrap="square" rtlCol="0">
            <a:spAutoFit/>
          </a:bodyPr>
          <a:lstStyle/>
          <a:p>
            <a:r>
              <a:rPr lang="en-US" sz="4000" dirty="0">
                <a:solidFill>
                  <a:schemeClr val="bg1"/>
                </a:solidFill>
                <a:effectLst>
                  <a:glow rad="101600">
                    <a:schemeClr val="tx1">
                      <a:alpha val="40000"/>
                    </a:schemeClr>
                  </a:glow>
                </a:effectLst>
                <a:latin typeface="Century" panose="02040604050505020304" pitchFamily="18" charset="0"/>
              </a:rPr>
              <a:t>“…may grace and peace be yours in the fullest measure.” </a:t>
            </a:r>
          </a:p>
          <a:p>
            <a:pPr algn="r"/>
            <a:r>
              <a:rPr lang="en-US" sz="4000" dirty="0">
                <a:solidFill>
                  <a:schemeClr val="bg1"/>
                </a:solidFill>
                <a:effectLst>
                  <a:glow rad="101600">
                    <a:schemeClr val="tx1">
                      <a:alpha val="40000"/>
                    </a:schemeClr>
                  </a:glow>
                </a:effectLst>
                <a:latin typeface="Century" panose="02040604050505020304" pitchFamily="18" charset="0"/>
              </a:rPr>
              <a:t>(1 Peter 1:2, NASB95) </a:t>
            </a:r>
          </a:p>
        </p:txBody>
      </p:sp>
    </p:spTree>
    <p:extLst>
      <p:ext uri="{BB962C8B-B14F-4D97-AF65-F5344CB8AC3E}">
        <p14:creationId xmlns:p14="http://schemas.microsoft.com/office/powerpoint/2010/main" val="3940730191"/>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itting, old, room, large&#10;&#10;Description automatically generated">
            <a:extLst>
              <a:ext uri="{FF2B5EF4-FFF2-40B4-BE49-F238E27FC236}">
                <a16:creationId xmlns:a16="http://schemas.microsoft.com/office/drawing/2014/main" id="{5E6D3FF8-BA92-3C45-8E5F-0A0379CB02FD}"/>
              </a:ext>
            </a:extLst>
          </p:cNvPr>
          <p:cNvPicPr>
            <a:picLocks noChangeAspect="1"/>
          </p:cNvPicPr>
          <p:nvPr/>
        </p:nvPicPr>
        <p:blipFill>
          <a:blip r:embed="rId2"/>
          <a:stretch>
            <a:fillRect/>
          </a:stretch>
        </p:blipFill>
        <p:spPr>
          <a:xfrm>
            <a:off x="-736" y="414"/>
            <a:ext cx="12192736" cy="6857586"/>
          </a:xfrm>
          <a:prstGeom prst="rect">
            <a:avLst/>
          </a:prstGeom>
        </p:spPr>
      </p:pic>
      <p:sp>
        <p:nvSpPr>
          <p:cNvPr id="4" name="TextBox 3">
            <a:extLst>
              <a:ext uri="{FF2B5EF4-FFF2-40B4-BE49-F238E27FC236}">
                <a16:creationId xmlns:a16="http://schemas.microsoft.com/office/drawing/2014/main" id="{D81CEF9A-9632-7A42-B8CA-1683E62165CA}"/>
              </a:ext>
            </a:extLst>
          </p:cNvPr>
          <p:cNvSpPr txBox="1"/>
          <p:nvPr/>
        </p:nvSpPr>
        <p:spPr>
          <a:xfrm>
            <a:off x="2199503" y="827903"/>
            <a:ext cx="7760043" cy="2400657"/>
          </a:xfrm>
          <a:prstGeom prst="rect">
            <a:avLst/>
          </a:prstGeom>
          <a:noFill/>
        </p:spPr>
        <p:txBody>
          <a:bodyPr wrap="square" rtlCol="0">
            <a:spAutoFit/>
          </a:bodyPr>
          <a:lstStyle/>
          <a:p>
            <a:r>
              <a:rPr lang="en-US" sz="15000" dirty="0">
                <a:solidFill>
                  <a:schemeClr val="bg1"/>
                </a:solidFill>
                <a:latin typeface="Brush Script Std" pitchFamily="2" charset="0"/>
              </a:rPr>
              <a:t>Elect</a:t>
            </a:r>
          </a:p>
        </p:txBody>
      </p:sp>
      <p:sp>
        <p:nvSpPr>
          <p:cNvPr id="5" name="TextBox 4">
            <a:extLst>
              <a:ext uri="{FF2B5EF4-FFF2-40B4-BE49-F238E27FC236}">
                <a16:creationId xmlns:a16="http://schemas.microsoft.com/office/drawing/2014/main" id="{44280A11-CDBA-9743-BAF4-37E0D1556002}"/>
              </a:ext>
            </a:extLst>
          </p:cNvPr>
          <p:cNvSpPr txBox="1"/>
          <p:nvPr/>
        </p:nvSpPr>
        <p:spPr>
          <a:xfrm>
            <a:off x="4620970" y="2429112"/>
            <a:ext cx="7760043" cy="2400657"/>
          </a:xfrm>
          <a:prstGeom prst="rect">
            <a:avLst/>
          </a:prstGeom>
          <a:noFill/>
        </p:spPr>
        <p:txBody>
          <a:bodyPr wrap="square" rtlCol="0">
            <a:spAutoFit/>
          </a:bodyPr>
          <a:lstStyle/>
          <a:p>
            <a:r>
              <a:rPr lang="en-US" sz="15000" dirty="0">
                <a:solidFill>
                  <a:schemeClr val="bg1"/>
                </a:solidFill>
                <a:latin typeface="Brush Script Std" pitchFamily="2" charset="0"/>
              </a:rPr>
              <a:t>Exiles</a:t>
            </a:r>
          </a:p>
        </p:txBody>
      </p:sp>
      <p:sp>
        <p:nvSpPr>
          <p:cNvPr id="6" name="TextBox 5">
            <a:extLst>
              <a:ext uri="{FF2B5EF4-FFF2-40B4-BE49-F238E27FC236}">
                <a16:creationId xmlns:a16="http://schemas.microsoft.com/office/drawing/2014/main" id="{E57466B2-12EC-DE41-9A21-FC259763CECF}"/>
              </a:ext>
            </a:extLst>
          </p:cNvPr>
          <p:cNvSpPr txBox="1"/>
          <p:nvPr/>
        </p:nvSpPr>
        <p:spPr>
          <a:xfrm>
            <a:off x="0" y="5931243"/>
            <a:ext cx="11788346" cy="1015663"/>
          </a:xfrm>
          <a:prstGeom prst="rect">
            <a:avLst/>
          </a:prstGeom>
          <a:noFill/>
        </p:spPr>
        <p:txBody>
          <a:bodyPr wrap="square" rtlCol="0">
            <a:spAutoFit/>
          </a:bodyPr>
          <a:lstStyle/>
          <a:p>
            <a:pPr algn="ctr"/>
            <a:r>
              <a:rPr lang="en-US" sz="6000" dirty="0">
                <a:solidFill>
                  <a:srgbClr val="D6BF91"/>
                </a:solidFill>
                <a:latin typeface="Century" panose="02040604050505020304" pitchFamily="18" charset="0"/>
              </a:rPr>
              <a:t>A Study of 1</a:t>
            </a:r>
            <a:r>
              <a:rPr lang="en-US" sz="6000" baseline="30000" dirty="0">
                <a:solidFill>
                  <a:srgbClr val="D6BF91"/>
                </a:solidFill>
                <a:latin typeface="Century" panose="02040604050505020304" pitchFamily="18" charset="0"/>
              </a:rPr>
              <a:t>st</a:t>
            </a:r>
            <a:r>
              <a:rPr lang="en-US" sz="6000" dirty="0">
                <a:solidFill>
                  <a:srgbClr val="D6BF91"/>
                </a:solidFill>
                <a:latin typeface="Century" panose="02040604050505020304" pitchFamily="18" charset="0"/>
              </a:rPr>
              <a:t> Peter</a:t>
            </a:r>
          </a:p>
        </p:txBody>
      </p:sp>
    </p:spTree>
    <p:extLst>
      <p:ext uri="{BB962C8B-B14F-4D97-AF65-F5344CB8AC3E}">
        <p14:creationId xmlns:p14="http://schemas.microsoft.com/office/powerpoint/2010/main" val="1568822044"/>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526262"/>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clouds in front of a sunset&#10;&#10;Description automatically generated">
            <a:extLst>
              <a:ext uri="{FF2B5EF4-FFF2-40B4-BE49-F238E27FC236}">
                <a16:creationId xmlns:a16="http://schemas.microsoft.com/office/drawing/2014/main" id="{270FC1DC-BCC0-48B9-B44E-311AAFB9F546}"/>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t="9197" b="10444"/>
          <a:stretch/>
        </p:blipFill>
        <p:spPr>
          <a:xfrm>
            <a:off x="0" y="0"/>
            <a:ext cx="12191999" cy="6858000"/>
          </a:xfrm>
          <a:prstGeom prst="rect">
            <a:avLst/>
          </a:prstGeom>
        </p:spPr>
      </p:pic>
      <p:sp>
        <p:nvSpPr>
          <p:cNvPr id="4" name="TextBox 3">
            <a:extLst>
              <a:ext uri="{FF2B5EF4-FFF2-40B4-BE49-F238E27FC236}">
                <a16:creationId xmlns:a16="http://schemas.microsoft.com/office/drawing/2014/main" id="{BC87E48A-7E9E-443B-9581-4261B04DBE57}"/>
              </a:ext>
            </a:extLst>
          </p:cNvPr>
          <p:cNvSpPr txBox="1"/>
          <p:nvPr/>
        </p:nvSpPr>
        <p:spPr>
          <a:xfrm>
            <a:off x="1487526" y="745375"/>
            <a:ext cx="9050694" cy="4832092"/>
          </a:xfrm>
          <a:prstGeom prst="rect">
            <a:avLst/>
          </a:prstGeom>
          <a:noFill/>
        </p:spPr>
        <p:txBody>
          <a:bodyPr wrap="square" rtlCol="0">
            <a:spAutoFit/>
          </a:bodyPr>
          <a:lstStyle/>
          <a:p>
            <a:r>
              <a:rPr lang="en-US" sz="2800" b="1" baseline="30000" dirty="0">
                <a:solidFill>
                  <a:schemeClr val="tx1">
                    <a:lumMod val="95000"/>
                    <a:lumOff val="5000"/>
                  </a:schemeClr>
                </a:solidFill>
                <a:effectLst>
                  <a:outerShdw blurRad="38100" dist="38100" dir="2700000" algn="tl">
                    <a:srgbClr val="000000">
                      <a:alpha val="43137"/>
                    </a:srgbClr>
                  </a:outerShdw>
                </a:effectLst>
              </a:rPr>
              <a:t>23 </a:t>
            </a:r>
            <a:r>
              <a:rPr lang="en-US" sz="2800" dirty="0">
                <a:solidFill>
                  <a:schemeClr val="tx1">
                    <a:lumMod val="95000"/>
                    <a:lumOff val="5000"/>
                  </a:schemeClr>
                </a:solidFill>
                <a:effectLst>
                  <a:outerShdw blurRad="38100" dist="38100" dir="2700000" algn="tl">
                    <a:srgbClr val="000000">
                      <a:alpha val="43137"/>
                    </a:srgbClr>
                  </a:outerShdw>
                </a:effectLst>
              </a:rPr>
              <a:t>For I received from the Lord what I also delivered to you, that the Lord Jesus on the night when he was betrayed took bread, </a:t>
            </a:r>
            <a:r>
              <a:rPr lang="en-US" sz="2800" b="1" baseline="30000" dirty="0">
                <a:solidFill>
                  <a:schemeClr val="tx1">
                    <a:lumMod val="95000"/>
                    <a:lumOff val="5000"/>
                  </a:schemeClr>
                </a:solidFill>
                <a:effectLst>
                  <a:outerShdw blurRad="38100" dist="38100" dir="2700000" algn="tl">
                    <a:srgbClr val="000000">
                      <a:alpha val="43137"/>
                    </a:srgbClr>
                  </a:outerShdw>
                </a:effectLst>
              </a:rPr>
              <a:t>24 </a:t>
            </a:r>
            <a:r>
              <a:rPr lang="en-US" sz="2800" dirty="0">
                <a:solidFill>
                  <a:schemeClr val="tx1">
                    <a:lumMod val="95000"/>
                    <a:lumOff val="5000"/>
                  </a:schemeClr>
                </a:solidFill>
                <a:effectLst>
                  <a:outerShdw blurRad="38100" dist="38100" dir="2700000" algn="tl">
                    <a:srgbClr val="000000">
                      <a:alpha val="43137"/>
                    </a:srgbClr>
                  </a:outerShdw>
                </a:effectLst>
              </a:rPr>
              <a:t>and when he had given thanks, he broke it, and said, “This is my body, which is for</a:t>
            </a:r>
            <a:r>
              <a:rPr lang="en-US" sz="2800" baseline="30000" dirty="0">
                <a:solidFill>
                  <a:schemeClr val="tx1">
                    <a:lumMod val="95000"/>
                    <a:lumOff val="5000"/>
                  </a:schemeClr>
                </a:solidFill>
                <a:effectLst>
                  <a:outerShdw blurRad="38100" dist="38100" dir="2700000" algn="tl">
                    <a:srgbClr val="000000">
                      <a:alpha val="43137"/>
                    </a:srgbClr>
                  </a:outerShdw>
                </a:effectLst>
              </a:rPr>
              <a:t> </a:t>
            </a:r>
            <a:r>
              <a:rPr lang="en-US" sz="2800" dirty="0">
                <a:solidFill>
                  <a:schemeClr val="tx1">
                    <a:lumMod val="95000"/>
                    <a:lumOff val="5000"/>
                  </a:schemeClr>
                </a:solidFill>
                <a:effectLst>
                  <a:outerShdw blurRad="38100" dist="38100" dir="2700000" algn="tl">
                    <a:srgbClr val="000000">
                      <a:alpha val="43137"/>
                    </a:srgbClr>
                  </a:outerShdw>
                </a:effectLst>
              </a:rPr>
              <a:t>you. Do this in remembrance of me.” </a:t>
            </a:r>
            <a:r>
              <a:rPr lang="en-US" sz="2800" b="1" baseline="30000" dirty="0">
                <a:solidFill>
                  <a:schemeClr val="tx1">
                    <a:lumMod val="95000"/>
                    <a:lumOff val="5000"/>
                  </a:schemeClr>
                </a:solidFill>
                <a:effectLst>
                  <a:outerShdw blurRad="38100" dist="38100" dir="2700000" algn="tl">
                    <a:srgbClr val="000000">
                      <a:alpha val="43137"/>
                    </a:srgbClr>
                  </a:outerShdw>
                </a:effectLst>
              </a:rPr>
              <a:t>25 </a:t>
            </a:r>
            <a:r>
              <a:rPr lang="en-US" sz="2800" dirty="0">
                <a:solidFill>
                  <a:schemeClr val="tx1">
                    <a:lumMod val="95000"/>
                    <a:lumOff val="5000"/>
                  </a:schemeClr>
                </a:solidFill>
                <a:effectLst>
                  <a:outerShdw blurRad="38100" dist="38100" dir="2700000" algn="tl">
                    <a:srgbClr val="000000">
                      <a:alpha val="43137"/>
                    </a:srgbClr>
                  </a:outerShdw>
                </a:effectLst>
              </a:rPr>
              <a:t>In the same way also he took the cup, after supper, saying, “This cup is the new covenant in my blood. Do this, as often as you drink it, in remembrance of me.” </a:t>
            </a:r>
            <a:r>
              <a:rPr lang="en-US" sz="2800" b="1" baseline="30000" dirty="0">
                <a:solidFill>
                  <a:schemeClr val="tx1">
                    <a:lumMod val="95000"/>
                    <a:lumOff val="5000"/>
                  </a:schemeClr>
                </a:solidFill>
                <a:effectLst>
                  <a:outerShdw blurRad="38100" dist="38100" dir="2700000" algn="tl">
                    <a:srgbClr val="000000">
                      <a:alpha val="43137"/>
                    </a:srgbClr>
                  </a:outerShdw>
                </a:effectLst>
              </a:rPr>
              <a:t>26 </a:t>
            </a:r>
            <a:r>
              <a:rPr lang="en-US" sz="2800" dirty="0">
                <a:solidFill>
                  <a:schemeClr val="tx1">
                    <a:lumMod val="95000"/>
                    <a:lumOff val="5000"/>
                  </a:schemeClr>
                </a:solidFill>
                <a:effectLst>
                  <a:outerShdw blurRad="38100" dist="38100" dir="2700000" algn="tl">
                    <a:srgbClr val="000000">
                      <a:alpha val="43137"/>
                    </a:srgbClr>
                  </a:outerShdw>
                </a:effectLst>
              </a:rPr>
              <a:t>For as often as you eat this bread and drink the cup, you proclaim the Lord's death until he comes.</a:t>
            </a:r>
          </a:p>
          <a:p>
            <a:endParaRPr lang="en-US" sz="2800" dirty="0">
              <a:solidFill>
                <a:schemeClr val="tx1">
                  <a:lumMod val="95000"/>
                  <a:lumOff val="5000"/>
                </a:schemeClr>
              </a:solidFill>
              <a:effectLst>
                <a:outerShdw blurRad="38100" dist="38100" dir="2700000" algn="tl">
                  <a:srgbClr val="000000">
                    <a:alpha val="43137"/>
                  </a:srgbClr>
                </a:outerShdw>
              </a:effectLst>
            </a:endParaRPr>
          </a:p>
          <a:p>
            <a:pPr algn="r"/>
            <a:r>
              <a:rPr lang="en-US" sz="2800" dirty="0">
                <a:solidFill>
                  <a:schemeClr val="tx1">
                    <a:lumMod val="95000"/>
                    <a:lumOff val="5000"/>
                  </a:schemeClr>
                </a:solidFill>
                <a:effectLst>
                  <a:outerShdw blurRad="38100" dist="38100" dir="2700000" algn="tl">
                    <a:srgbClr val="000000">
                      <a:alpha val="43137"/>
                    </a:srgbClr>
                  </a:outerShdw>
                </a:effectLst>
              </a:rPr>
              <a:t>1 Corinthians 11:23-26</a:t>
            </a:r>
          </a:p>
        </p:txBody>
      </p:sp>
    </p:spTree>
    <p:extLst>
      <p:ext uri="{BB962C8B-B14F-4D97-AF65-F5344CB8AC3E}">
        <p14:creationId xmlns:p14="http://schemas.microsoft.com/office/powerpoint/2010/main" val="16127844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70597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967" y="1212112"/>
            <a:ext cx="9377917" cy="4380614"/>
          </a:xfrm>
        </p:spPr>
        <p:txBody>
          <a:bodyPr>
            <a:noAutofit/>
          </a:bodyPr>
          <a:lstStyle/>
          <a:p>
            <a:pPr algn="l">
              <a:lnSpc>
                <a:spcPct val="150000"/>
              </a:lnSpc>
            </a:pPr>
            <a:r>
              <a:rPr lang="en-US" sz="2200" b="1" dirty="0">
                <a:effectLst>
                  <a:glow rad="101600">
                    <a:schemeClr val="accent5">
                      <a:satMod val="175000"/>
                      <a:alpha val="40000"/>
                    </a:schemeClr>
                  </a:glow>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21 For to this you have been called, because Christ also suffered for you, leaving you an example, so that you might follow in his steps. 22 He committed no sin, neither was deceit found in his mouth. 23 When he was reviled, he did not revile in return; when he suffered, he did not threaten, but continued entrusting himself to him who judges justly. 24 He himself bore our sins in his body on the tree, that we might die to sin and live to righteousness. By his wounds you have been healed.</a:t>
            </a:r>
            <a:br>
              <a:rPr lang="en-US" sz="1800" b="1" dirty="0">
                <a:effectLst>
                  <a:glow rad="101600">
                    <a:schemeClr val="accent5">
                      <a:satMod val="175000"/>
                      <a:alpha val="40000"/>
                    </a:schemeClr>
                  </a:glow>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br>
            <a:r>
              <a:rPr lang="en-US" sz="1800" b="1" dirty="0">
                <a:effectLst>
                  <a:glow rad="101600">
                    <a:schemeClr val="accent5">
                      <a:satMod val="175000"/>
                      <a:alpha val="40000"/>
                    </a:schemeClr>
                  </a:glow>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a:effectLst>
                  <a:glow rad="101600">
                    <a:schemeClr val="accent5">
                      <a:satMod val="175000"/>
                      <a:alpha val="40000"/>
                    </a:schemeClr>
                  </a:glow>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1 Peter 2.21-24</a:t>
            </a:r>
          </a:p>
        </p:txBody>
      </p:sp>
    </p:spTree>
    <p:extLst>
      <p:ext uri="{BB962C8B-B14F-4D97-AF65-F5344CB8AC3E}">
        <p14:creationId xmlns:p14="http://schemas.microsoft.com/office/powerpoint/2010/main" val="26369298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6705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building, old, sitting, side&#10;&#10;Description automatically generated">
            <a:extLst>
              <a:ext uri="{FF2B5EF4-FFF2-40B4-BE49-F238E27FC236}">
                <a16:creationId xmlns:a16="http://schemas.microsoft.com/office/drawing/2014/main" id="{C0837544-E817-B041-8087-01B4BB3594F4}"/>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511D3CD-4D35-DA45-B1A8-4F538510B8C9}"/>
              </a:ext>
            </a:extLst>
          </p:cNvPr>
          <p:cNvSpPr txBox="1"/>
          <p:nvPr/>
        </p:nvSpPr>
        <p:spPr>
          <a:xfrm>
            <a:off x="2008735" y="1843950"/>
            <a:ext cx="8174529" cy="3170099"/>
          </a:xfrm>
          <a:prstGeom prst="rect">
            <a:avLst/>
          </a:prstGeom>
          <a:noFill/>
          <a:effectLst>
            <a:glow rad="127000">
              <a:schemeClr val="tx1"/>
            </a:glow>
          </a:effectLst>
        </p:spPr>
        <p:txBody>
          <a:bodyPr wrap="square" rtlCol="0">
            <a:spAutoFit/>
          </a:bodyPr>
          <a:lstStyle/>
          <a:p>
            <a:r>
              <a:rPr lang="en-US" sz="4000" dirty="0">
                <a:solidFill>
                  <a:schemeClr val="bg1"/>
                </a:solidFill>
                <a:effectLst>
                  <a:glow rad="101600">
                    <a:schemeClr val="tx1">
                      <a:alpha val="40000"/>
                    </a:schemeClr>
                  </a:glow>
                </a:effectLst>
                <a:latin typeface="Century" panose="02040604050505020304" pitchFamily="18" charset="0"/>
              </a:rPr>
              <a:t>“Therefore, those also who suffer according to the will of God shall entrust their souls to a faithful Creator in doing what is right.”</a:t>
            </a:r>
          </a:p>
          <a:p>
            <a:pPr algn="r"/>
            <a:r>
              <a:rPr lang="en-US" sz="4000" dirty="0">
                <a:solidFill>
                  <a:schemeClr val="bg1"/>
                </a:solidFill>
                <a:effectLst>
                  <a:glow rad="101600">
                    <a:schemeClr val="tx1">
                      <a:alpha val="40000"/>
                    </a:schemeClr>
                  </a:glow>
                </a:effectLst>
                <a:latin typeface="Century" panose="02040604050505020304" pitchFamily="18" charset="0"/>
              </a:rPr>
              <a:t>(1Peter 4.19) </a:t>
            </a:r>
          </a:p>
        </p:txBody>
      </p:sp>
    </p:spTree>
    <p:extLst>
      <p:ext uri="{BB962C8B-B14F-4D97-AF65-F5344CB8AC3E}">
        <p14:creationId xmlns:p14="http://schemas.microsoft.com/office/powerpoint/2010/main" val="883158832"/>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building, old, sitting, side&#10;&#10;Description automatically generated">
            <a:extLst>
              <a:ext uri="{FF2B5EF4-FFF2-40B4-BE49-F238E27FC236}">
                <a16:creationId xmlns:a16="http://schemas.microsoft.com/office/drawing/2014/main" id="{C0837544-E817-B041-8087-01B4BB3594F4}"/>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511D3CD-4D35-DA45-B1A8-4F538510B8C9}"/>
              </a:ext>
            </a:extLst>
          </p:cNvPr>
          <p:cNvSpPr txBox="1"/>
          <p:nvPr/>
        </p:nvSpPr>
        <p:spPr>
          <a:xfrm>
            <a:off x="1456266" y="1536174"/>
            <a:ext cx="9279467" cy="3785652"/>
          </a:xfrm>
          <a:prstGeom prst="rect">
            <a:avLst/>
          </a:prstGeom>
          <a:noFill/>
        </p:spPr>
        <p:txBody>
          <a:bodyPr wrap="square" rtlCol="0">
            <a:spAutoFit/>
          </a:bodyPr>
          <a:lstStyle/>
          <a:p>
            <a:r>
              <a:rPr lang="en-US" sz="4000" dirty="0">
                <a:solidFill>
                  <a:schemeClr val="bg1"/>
                </a:solidFill>
                <a:effectLst>
                  <a:glow rad="101600">
                    <a:schemeClr val="tx1">
                      <a:alpha val="40000"/>
                    </a:schemeClr>
                  </a:glow>
                </a:effectLst>
                <a:latin typeface="Century" panose="02040604050505020304" pitchFamily="18" charset="0"/>
              </a:rPr>
              <a:t>“Peter, an apostle of Jesus Christ, To those who reside as aliens, scattered throughout Pontus, Galatia, Cappadocia, Asia, and Bithynia, who are chosen” </a:t>
            </a:r>
          </a:p>
          <a:p>
            <a:pPr algn="r"/>
            <a:r>
              <a:rPr lang="en-US" sz="4000" dirty="0">
                <a:solidFill>
                  <a:schemeClr val="bg1"/>
                </a:solidFill>
                <a:effectLst>
                  <a:glow rad="101600">
                    <a:schemeClr val="tx1">
                      <a:alpha val="40000"/>
                    </a:schemeClr>
                  </a:glow>
                </a:effectLst>
                <a:latin typeface="Century" panose="02040604050505020304" pitchFamily="18" charset="0"/>
              </a:rPr>
              <a:t>(1 Peter 1:1, NASB95) </a:t>
            </a:r>
          </a:p>
        </p:txBody>
      </p:sp>
    </p:spTree>
    <p:extLst>
      <p:ext uri="{BB962C8B-B14F-4D97-AF65-F5344CB8AC3E}">
        <p14:creationId xmlns:p14="http://schemas.microsoft.com/office/powerpoint/2010/main" val="1456703255"/>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EC772A-D935-F349-A594-A2A9326F59D6}"/>
              </a:ext>
            </a:extLst>
          </p:cNvPr>
          <p:cNvPicPr>
            <a:picLocks noChangeAspect="1"/>
          </p:cNvPicPr>
          <p:nvPr/>
        </p:nvPicPr>
        <p:blipFill rotWithShape="1">
          <a:blip r:embed="rId2"/>
          <a:srcRect t="11026" b="13723"/>
          <a:stretch/>
        </p:blipFill>
        <p:spPr>
          <a:xfrm>
            <a:off x="20" y="10"/>
            <a:ext cx="12191980" cy="6857990"/>
          </a:xfrm>
          <a:prstGeom prst="rect">
            <a:avLst/>
          </a:prstGeom>
        </p:spPr>
      </p:pic>
      <p:sp>
        <p:nvSpPr>
          <p:cNvPr id="7" name="Rectangle 6">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5-Point Star 2">
            <a:extLst>
              <a:ext uri="{FF2B5EF4-FFF2-40B4-BE49-F238E27FC236}">
                <a16:creationId xmlns:a16="http://schemas.microsoft.com/office/drawing/2014/main" id="{839F5684-6674-D943-BC54-BAE002C3822F}"/>
              </a:ext>
            </a:extLst>
          </p:cNvPr>
          <p:cNvSpPr/>
          <p:nvPr/>
        </p:nvSpPr>
        <p:spPr>
          <a:xfrm>
            <a:off x="8155460" y="2780270"/>
            <a:ext cx="259492" cy="23477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7-Point Star 3">
            <a:extLst>
              <a:ext uri="{FF2B5EF4-FFF2-40B4-BE49-F238E27FC236}">
                <a16:creationId xmlns:a16="http://schemas.microsoft.com/office/drawing/2014/main" id="{0E69F0B0-5ED7-A54B-9CB1-084368F5B1A6}"/>
              </a:ext>
            </a:extLst>
          </p:cNvPr>
          <p:cNvSpPr/>
          <p:nvPr/>
        </p:nvSpPr>
        <p:spPr>
          <a:xfrm>
            <a:off x="4273379" y="2656702"/>
            <a:ext cx="210065" cy="203886"/>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64934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 0 L 0 0 C 0.00703 0.03356 0.00065 0.00138 0.00403 0.02152 C 0.00781 0.04351 0.00482 0.02291 0.00716 0.03958 C 0.00599 0.06898 0.00612 0.05763 0.00612 0.07384 L 0.00612 0.07384 C 0.01133 0.07199 0.01875 0.06898 0.02435 0.06851 C 0.03646 0.06736 0.0487 0.06713 0.06081 0.06666 C 0.07161 0.0618 0.0556 0.06875 0.07304 0.06296 C 0.07409 0.06273 0.075 0.06134 0.07604 0.06134 C 0.0845 0.06064 0.09297 0.06134 0.10143 0.06134 L 0.10143 0.06134 C 0.09974 0.0655 0.09778 0.06944 0.09635 0.07384 C 0.0957 0.07546 0.09609 0.07777 0.09531 0.07916 C 0.09362 0.08217 0.09127 0.08402 0.08919 0.08634 L 0.08307 0.09351 C 0.08216 0.0949 0.08125 0.09699 0.08008 0.09722 C 0.07226 0.09953 0.07604 0.09838 0.06888 0.10092 C 0.06797 0.10208 0.06706 0.10347 0.06588 0.10439 C 0.06458 0.10532 0.06315 0.10555 0.06185 0.10625 C 0.05482 0.10972 0.0638 0.10671 0.05169 0.10995 C 0.04127 0.10925 0.03073 0.10902 0.02031 0.1081 C 0.01692 0.10763 0.01445 0.10532 0.0112 0.10439 C 0.00846 0.1037 0.00573 0.10347 0.00299 0.10254 C 0.00169 0.10231 0.00039 0.10115 -0.00104 0.10092 C -0.00404 0.1 -0.00703 0.09976 -0.01016 0.09907 C -0.025 0.09583 -0.01198 0.09791 -0.03242 0.09537 C -0.0388 0.09606 -0.04531 0.09722 -0.05169 0.09722 C -0.05274 0.09722 -0.05378 0.09652 -0.05469 0.09537 C -0.05586 0.09398 -0.05664 0.09166 -0.05781 0.09004 C -0.05873 0.08865 -0.05977 0.08773 -0.06081 0.08634 C -0.06146 0.08472 -0.06185 0.0824 -0.06289 0.08101 C -0.06367 0.07986 -0.06524 0.08078 -0.06589 0.07916 C -0.06797 0.07384 -0.06784 0.07129 -0.06784 0.06666 L -0.06784 0.06666 C -0.06524 0.06365 -0.0625 0.06041 -0.05977 0.05763 C -0.05847 0.05625 -0.05703 0.05555 -0.05573 0.05393 C -0.05391 0.05185 -0.05261 0.04861 -0.05065 0.04675 C -0.04883 0.0449 -0.04662 0.04444 -0.04453 0.04328 L -0.04154 0.04143 L -0.03854 0.03958 C -0.03646 0.03726 -0.03373 0.03611 -0.03242 0.0324 C -0.02214 0.00509 -0.03334 0.0331 -0.02539 0.0162 C -0.0211 0.00717 -0.02578 0.01388 -0.02031 0.00717 C -0.01992 0.00532 -0.01992 0.00324 -0.01927 0.00185 C -0.01849 0.00023 -0.01719 -0.00047 -0.01615 -0.00186 C -0.01589 -0.00232 -0.0155 -0.00301 -0.01524 -0.00348 " pathEditMode="relative" ptsTypes="AAAAAAAAAAAAAAAAAAAAAAAAAAAAAAAAAAAAAAAAAAAAAAA">
                                      <p:cBhvr>
                                        <p:cTn id="14" dur="10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building, old, sitting, side&#10;&#10;Description automatically generated">
            <a:extLst>
              <a:ext uri="{FF2B5EF4-FFF2-40B4-BE49-F238E27FC236}">
                <a16:creationId xmlns:a16="http://schemas.microsoft.com/office/drawing/2014/main" id="{C0837544-E817-B041-8087-01B4BB3594F4}"/>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511D3CD-4D35-DA45-B1A8-4F538510B8C9}"/>
              </a:ext>
            </a:extLst>
          </p:cNvPr>
          <p:cNvSpPr txBox="1"/>
          <p:nvPr/>
        </p:nvSpPr>
        <p:spPr>
          <a:xfrm>
            <a:off x="1456266" y="1536174"/>
            <a:ext cx="9279467" cy="3785652"/>
          </a:xfrm>
          <a:prstGeom prst="rect">
            <a:avLst/>
          </a:prstGeom>
          <a:noFill/>
        </p:spPr>
        <p:txBody>
          <a:bodyPr wrap="square" rtlCol="0">
            <a:spAutoFit/>
          </a:bodyPr>
          <a:lstStyle/>
          <a:p>
            <a:r>
              <a:rPr lang="en-US" sz="4000" dirty="0">
                <a:solidFill>
                  <a:schemeClr val="bg1"/>
                </a:solidFill>
                <a:effectLst>
                  <a:glow rad="101600">
                    <a:schemeClr val="tx1">
                      <a:alpha val="40000"/>
                    </a:schemeClr>
                  </a:glow>
                </a:effectLst>
                <a:latin typeface="Century" panose="02040604050505020304" pitchFamily="18" charset="0"/>
              </a:rPr>
              <a:t>“Peter, an apostle of Jesus Christ, To </a:t>
            </a:r>
            <a:r>
              <a:rPr lang="en-US" sz="4000" u="sng" dirty="0">
                <a:solidFill>
                  <a:schemeClr val="bg1"/>
                </a:solidFill>
                <a:effectLst>
                  <a:glow rad="101600">
                    <a:schemeClr val="tx1">
                      <a:alpha val="40000"/>
                    </a:schemeClr>
                  </a:glow>
                </a:effectLst>
                <a:latin typeface="Century" panose="02040604050505020304" pitchFamily="18" charset="0"/>
              </a:rPr>
              <a:t>those who reside as aliens</a:t>
            </a:r>
            <a:r>
              <a:rPr lang="en-US" sz="4000" dirty="0">
                <a:solidFill>
                  <a:schemeClr val="bg1"/>
                </a:solidFill>
                <a:effectLst>
                  <a:glow rad="101600">
                    <a:schemeClr val="tx1">
                      <a:alpha val="40000"/>
                    </a:schemeClr>
                  </a:glow>
                </a:effectLst>
                <a:latin typeface="Century" panose="02040604050505020304" pitchFamily="18" charset="0"/>
              </a:rPr>
              <a:t>, scattered throughout Pontus, Galatia, Cappadocia, Asia, and Bithynia, </a:t>
            </a:r>
            <a:r>
              <a:rPr lang="en-US" sz="4000" u="sng" dirty="0">
                <a:solidFill>
                  <a:schemeClr val="bg1"/>
                </a:solidFill>
                <a:effectLst>
                  <a:glow rad="101600">
                    <a:schemeClr val="tx1">
                      <a:alpha val="40000"/>
                    </a:schemeClr>
                  </a:glow>
                </a:effectLst>
                <a:latin typeface="Century" panose="02040604050505020304" pitchFamily="18" charset="0"/>
              </a:rPr>
              <a:t>who are chosen</a:t>
            </a:r>
            <a:r>
              <a:rPr lang="en-US" sz="4000" dirty="0">
                <a:solidFill>
                  <a:schemeClr val="bg1"/>
                </a:solidFill>
                <a:effectLst>
                  <a:glow rad="101600">
                    <a:schemeClr val="tx1">
                      <a:alpha val="40000"/>
                    </a:schemeClr>
                  </a:glow>
                </a:effectLst>
                <a:latin typeface="Century" panose="02040604050505020304" pitchFamily="18" charset="0"/>
              </a:rPr>
              <a:t>” </a:t>
            </a:r>
          </a:p>
          <a:p>
            <a:pPr algn="r"/>
            <a:r>
              <a:rPr lang="en-US" sz="4000" dirty="0">
                <a:solidFill>
                  <a:schemeClr val="bg1"/>
                </a:solidFill>
                <a:effectLst>
                  <a:glow rad="101600">
                    <a:schemeClr val="tx1">
                      <a:alpha val="40000"/>
                    </a:schemeClr>
                  </a:glow>
                </a:effectLst>
                <a:latin typeface="Century" panose="02040604050505020304" pitchFamily="18" charset="0"/>
              </a:rPr>
              <a:t>(1 Peter 1:1, NASB95) </a:t>
            </a:r>
          </a:p>
        </p:txBody>
      </p:sp>
    </p:spTree>
    <p:extLst>
      <p:ext uri="{BB962C8B-B14F-4D97-AF65-F5344CB8AC3E}">
        <p14:creationId xmlns:p14="http://schemas.microsoft.com/office/powerpoint/2010/main" val="729445940"/>
      </p:ext>
    </p:extLst>
  </p:cSld>
  <p:clrMapOvr>
    <a:masterClrMapping/>
  </p:clrMapOvr>
  <p:transition spd="slow">
    <p:fade/>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otalTime>61</TotalTime>
  <Words>506</Words>
  <Application>Microsoft Macintosh PowerPoint</Application>
  <PresentationFormat>Widescreen</PresentationFormat>
  <Paragraphs>25</Paragraphs>
  <Slides>15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Century</vt:lpstr>
      <vt:lpstr>Arial</vt:lpstr>
      <vt:lpstr>Calibri Light</vt:lpstr>
      <vt:lpstr>Times New Roman</vt:lpstr>
      <vt:lpstr>Brush Script Std</vt:lpstr>
      <vt:lpstr>Calibri</vt:lpstr>
      <vt:lpstr>System Font Regular</vt:lpstr>
      <vt:lpstr>Office Theme</vt:lpstr>
      <vt:lpstr>PowerPoint Presentation</vt:lpstr>
      <vt:lpstr>PowerPoint Presentation</vt:lpstr>
      <vt:lpstr>PowerPoint Presentation</vt:lpstr>
      <vt:lpstr>21 For to this you have been called, because Christ also suffered for you, leaving you an example, so that you might follow in his steps. 22 He committed no sin, neither was deceit found in his mouth. 23 When he was reviled, he did not revile in return; when he suffered, he did not threaten, but continued entrusting himself to him who judges justly. 24 He himself bore our sins in his body on the tree, that we might die to sin and live to righteousness. By his wounds you have been healed.                   1 Peter 2.21-24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Creel</dc:creator>
  <cp:lastModifiedBy>Joshua Creel</cp:lastModifiedBy>
  <cp:revision>10</cp:revision>
  <dcterms:created xsi:type="dcterms:W3CDTF">2020-09-17T19:21:27Z</dcterms:created>
  <dcterms:modified xsi:type="dcterms:W3CDTF">2020-09-20T10:53:45Z</dcterms:modified>
</cp:coreProperties>
</file>