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9" r:id="rId4"/>
    <p:sldId id="270" r:id="rId5"/>
    <p:sldId id="272" r:id="rId6"/>
    <p:sldId id="271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 snapToObjects="1">
      <p:cViewPr varScale="1">
        <p:scale>
          <a:sx n="104" d="100"/>
          <a:sy n="104" d="100"/>
        </p:scale>
        <p:origin x="23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2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0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0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2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1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1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9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8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3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4ED-0D66-AE4D-A9B3-04AD663BB98C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1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BD4ED-0D66-AE4D-A9B3-04AD663BB98C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01554-DD98-FD45-B1BC-6F10758EB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98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F2E915-6F2B-4E40-9409-EFB593BEC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A6FDE0-5AF9-8740-84C8-2BB5C9851879}"/>
              </a:ext>
            </a:extLst>
          </p:cNvPr>
          <p:cNvSpPr txBox="1"/>
          <p:nvPr/>
        </p:nvSpPr>
        <p:spPr>
          <a:xfrm>
            <a:off x="1470454" y="2496065"/>
            <a:ext cx="9230497" cy="1938992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venir" panose="02000503020000020003" pitchFamily="2" charset="0"/>
              </a:rPr>
              <a:t>“The Most High is Ruler Over The Realm of Mankind”</a:t>
            </a:r>
          </a:p>
          <a:p>
            <a:pPr algn="ctr"/>
            <a:r>
              <a:rPr lang="en-US" sz="3200" dirty="0">
                <a:latin typeface="Avenir" panose="02000503020000020003" pitchFamily="2" charset="0"/>
              </a:rPr>
              <a:t>a study of Daniel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044AB9-439B-584D-A398-4CB8C80224AC}"/>
              </a:ext>
            </a:extLst>
          </p:cNvPr>
          <p:cNvSpPr txBox="1"/>
          <p:nvPr/>
        </p:nvSpPr>
        <p:spPr>
          <a:xfrm>
            <a:off x="1480751" y="4861698"/>
            <a:ext cx="9230497" cy="58477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" panose="02000503020000020003" pitchFamily="2" charset="0"/>
              </a:rPr>
              <a:t>download lesson at </a:t>
            </a:r>
            <a:r>
              <a:rPr lang="en-US" sz="3200" dirty="0" err="1">
                <a:latin typeface="Avenir" panose="02000503020000020003" pitchFamily="2" charset="0"/>
              </a:rPr>
              <a:t>www.builtbyhim.com</a:t>
            </a:r>
            <a:endParaRPr lang="en-US" sz="3200" dirty="0">
              <a:latin typeface="Avenir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734954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2E8FDD-5321-AC45-8DB4-9FD42F793496}"/>
              </a:ext>
            </a:extLst>
          </p:cNvPr>
          <p:cNvSpPr/>
          <p:nvPr/>
        </p:nvSpPr>
        <p:spPr>
          <a:xfrm>
            <a:off x="2236573" y="0"/>
            <a:ext cx="9955427" cy="1362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nature&#10;&#10;Description automatically generated">
            <a:extLst>
              <a:ext uri="{FF2B5EF4-FFF2-40B4-BE49-F238E27FC236}">
                <a16:creationId xmlns:a16="http://schemas.microsoft.com/office/drawing/2014/main" id="{E1E099D4-7DEE-4247-9C05-60D32FECF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21924" cy="13623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90BCD8-E5BE-CE42-A4F9-31879FC611D0}"/>
              </a:ext>
            </a:extLst>
          </p:cNvPr>
          <p:cNvSpPr txBox="1"/>
          <p:nvPr/>
        </p:nvSpPr>
        <p:spPr>
          <a:xfrm>
            <a:off x="617838" y="2026118"/>
            <a:ext cx="11207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System Font Regular"/>
              <a:buChar char="-"/>
            </a:pPr>
            <a:r>
              <a:rPr lang="en-US" sz="3000" dirty="0">
                <a:latin typeface="Century" panose="02040604050505020304" pitchFamily="18" charset="0"/>
              </a:rPr>
              <a:t>Nebuchadnezzar’s dream and the failure of the Babylonian magicians to reveal the mystery (Daniel 2.1-13)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544C50-7C2F-3D49-B1A0-B82473BCF173}"/>
              </a:ext>
            </a:extLst>
          </p:cNvPr>
          <p:cNvSpPr txBox="1"/>
          <p:nvPr/>
        </p:nvSpPr>
        <p:spPr>
          <a:xfrm>
            <a:off x="2421924" y="358001"/>
            <a:ext cx="977007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latin typeface="Trajan Pro" panose="02020502050506020301" pitchFamily="18" charset="0"/>
              </a:rPr>
              <a:t>Daniel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097D79-F3C4-494B-ABCF-78FD87F0EAAF}"/>
              </a:ext>
            </a:extLst>
          </p:cNvPr>
          <p:cNvSpPr/>
          <p:nvPr/>
        </p:nvSpPr>
        <p:spPr>
          <a:xfrm>
            <a:off x="0" y="1362331"/>
            <a:ext cx="1025504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245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2E8FDD-5321-AC45-8DB4-9FD42F793496}"/>
              </a:ext>
            </a:extLst>
          </p:cNvPr>
          <p:cNvSpPr/>
          <p:nvPr/>
        </p:nvSpPr>
        <p:spPr>
          <a:xfrm>
            <a:off x="2236573" y="0"/>
            <a:ext cx="9955427" cy="1362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nature&#10;&#10;Description automatically generated">
            <a:extLst>
              <a:ext uri="{FF2B5EF4-FFF2-40B4-BE49-F238E27FC236}">
                <a16:creationId xmlns:a16="http://schemas.microsoft.com/office/drawing/2014/main" id="{E1E099D4-7DEE-4247-9C05-60D32FECF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21924" cy="13623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90BCD8-E5BE-CE42-A4F9-31879FC611D0}"/>
              </a:ext>
            </a:extLst>
          </p:cNvPr>
          <p:cNvSpPr txBox="1"/>
          <p:nvPr/>
        </p:nvSpPr>
        <p:spPr>
          <a:xfrm>
            <a:off x="617838" y="2026118"/>
            <a:ext cx="11207579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000" dirty="0">
                <a:latin typeface="Century" panose="02040604050505020304" pitchFamily="18" charset="0"/>
              </a:rPr>
              <a:t>a. 4 kingdoms and God’s sovereignty (Daniel 2)</a:t>
            </a:r>
          </a:p>
          <a:p>
            <a:pPr lvl="1">
              <a:spcAft>
                <a:spcPts val="1200"/>
              </a:spcAft>
            </a:pPr>
            <a:r>
              <a:rPr lang="en-US" sz="3000" dirty="0">
                <a:latin typeface="Century" panose="02040604050505020304" pitchFamily="18" charset="0"/>
              </a:rPr>
              <a:t>b. God delivers those who trust in Him (Daniel 3)</a:t>
            </a:r>
          </a:p>
          <a:p>
            <a:pPr lvl="2">
              <a:spcAft>
                <a:spcPts val="1200"/>
              </a:spcAft>
            </a:pPr>
            <a:r>
              <a:rPr lang="en-US" sz="3000" dirty="0">
                <a:latin typeface="Century" panose="02040604050505020304" pitchFamily="18" charset="0"/>
              </a:rPr>
              <a:t>c. God humbles those who walk in pride (Daniel 4)</a:t>
            </a:r>
          </a:p>
          <a:p>
            <a:pPr lvl="2">
              <a:spcAft>
                <a:spcPts val="1200"/>
              </a:spcAft>
            </a:pPr>
            <a:r>
              <a:rPr lang="en-US" sz="3000" dirty="0">
                <a:latin typeface="Century" panose="02040604050505020304" pitchFamily="18" charset="0"/>
              </a:rPr>
              <a:t>c. God humbles those who walk in pride (Daniel 5)</a:t>
            </a:r>
          </a:p>
          <a:p>
            <a:pPr lvl="1">
              <a:spcAft>
                <a:spcPts val="1200"/>
              </a:spcAft>
            </a:pPr>
            <a:r>
              <a:rPr lang="en-US" sz="3000" dirty="0">
                <a:latin typeface="Century" panose="02040604050505020304" pitchFamily="18" charset="0"/>
              </a:rPr>
              <a:t>b. God delivers those who trust in Him (Daniel 6)</a:t>
            </a:r>
          </a:p>
          <a:p>
            <a:pPr>
              <a:spcAft>
                <a:spcPts val="1200"/>
              </a:spcAft>
            </a:pPr>
            <a:r>
              <a:rPr lang="en-US" sz="3000" dirty="0">
                <a:latin typeface="Century" panose="02040604050505020304" pitchFamily="18" charset="0"/>
              </a:rPr>
              <a:t>a. 4 kingdoms and God’s sovereignty (Daniel 7)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544C50-7C2F-3D49-B1A0-B82473BCF173}"/>
              </a:ext>
            </a:extLst>
          </p:cNvPr>
          <p:cNvSpPr txBox="1"/>
          <p:nvPr/>
        </p:nvSpPr>
        <p:spPr>
          <a:xfrm>
            <a:off x="2421924" y="358001"/>
            <a:ext cx="977007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latin typeface="Trajan Pro" panose="02020502050506020301" pitchFamily="18" charset="0"/>
              </a:rPr>
              <a:t>Daniel 2.4-7.28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097D79-F3C4-494B-ABCF-78FD87F0EAAF}"/>
              </a:ext>
            </a:extLst>
          </p:cNvPr>
          <p:cNvSpPr/>
          <p:nvPr/>
        </p:nvSpPr>
        <p:spPr>
          <a:xfrm>
            <a:off x="0" y="1362331"/>
            <a:ext cx="1025504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79693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2E8FDD-5321-AC45-8DB4-9FD42F793496}"/>
              </a:ext>
            </a:extLst>
          </p:cNvPr>
          <p:cNvSpPr/>
          <p:nvPr/>
        </p:nvSpPr>
        <p:spPr>
          <a:xfrm>
            <a:off x="2236573" y="0"/>
            <a:ext cx="9955427" cy="1362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nature&#10;&#10;Description automatically generated">
            <a:extLst>
              <a:ext uri="{FF2B5EF4-FFF2-40B4-BE49-F238E27FC236}">
                <a16:creationId xmlns:a16="http://schemas.microsoft.com/office/drawing/2014/main" id="{E1E099D4-7DEE-4247-9C05-60D32FECF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21924" cy="13623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90BCD8-E5BE-CE42-A4F9-31879FC611D0}"/>
              </a:ext>
            </a:extLst>
          </p:cNvPr>
          <p:cNvSpPr txBox="1"/>
          <p:nvPr/>
        </p:nvSpPr>
        <p:spPr>
          <a:xfrm>
            <a:off x="617838" y="2026118"/>
            <a:ext cx="1120757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System Font Regular"/>
              <a:buChar char="-"/>
            </a:pPr>
            <a:r>
              <a:rPr lang="en-US" sz="3000" dirty="0">
                <a:latin typeface="Century" panose="02040604050505020304" pitchFamily="18" charset="0"/>
              </a:rPr>
              <a:t>Nebuchadnezzar’s dream and the failure of the Babylonian magicians to reveal the mystery (Daniel 2.1-13) </a:t>
            </a:r>
          </a:p>
          <a:p>
            <a:pPr marL="457200" indent="-457200">
              <a:spcAft>
                <a:spcPts val="1200"/>
              </a:spcAft>
              <a:buFont typeface="System Font Regular"/>
              <a:buChar char="-"/>
            </a:pPr>
            <a:r>
              <a:rPr lang="en-US" sz="3000" dirty="0">
                <a:latin typeface="Century" panose="02040604050505020304" pitchFamily="18" charset="0"/>
              </a:rPr>
              <a:t>Jehovah reveals the mystery to Daniel (Daniel 2.14-30) </a:t>
            </a:r>
          </a:p>
          <a:p>
            <a:pPr marL="457200" indent="-457200">
              <a:spcAft>
                <a:spcPts val="1200"/>
              </a:spcAft>
              <a:buFont typeface="System Font Regular"/>
              <a:buChar char="-"/>
            </a:pPr>
            <a:r>
              <a:rPr lang="en-US" sz="3000" dirty="0">
                <a:latin typeface="Century" panose="02040604050505020304" pitchFamily="18" charset="0"/>
              </a:rPr>
              <a:t>Daniel reveals the mystery to Nebuchadnezzar (Daniel 2.31-45)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544C50-7C2F-3D49-B1A0-B82473BCF173}"/>
              </a:ext>
            </a:extLst>
          </p:cNvPr>
          <p:cNvSpPr txBox="1"/>
          <p:nvPr/>
        </p:nvSpPr>
        <p:spPr>
          <a:xfrm>
            <a:off x="2421924" y="358001"/>
            <a:ext cx="977007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latin typeface="Trajan Pro" panose="02020502050506020301" pitchFamily="18" charset="0"/>
              </a:rPr>
              <a:t>Daniel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097D79-F3C4-494B-ABCF-78FD87F0EAAF}"/>
              </a:ext>
            </a:extLst>
          </p:cNvPr>
          <p:cNvSpPr/>
          <p:nvPr/>
        </p:nvSpPr>
        <p:spPr>
          <a:xfrm>
            <a:off x="0" y="1362331"/>
            <a:ext cx="1025504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611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2E8FDD-5321-AC45-8DB4-9FD42F793496}"/>
              </a:ext>
            </a:extLst>
          </p:cNvPr>
          <p:cNvSpPr/>
          <p:nvPr/>
        </p:nvSpPr>
        <p:spPr>
          <a:xfrm>
            <a:off x="2236573" y="0"/>
            <a:ext cx="9955427" cy="1362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nature&#10;&#10;Description automatically generated">
            <a:extLst>
              <a:ext uri="{FF2B5EF4-FFF2-40B4-BE49-F238E27FC236}">
                <a16:creationId xmlns:a16="http://schemas.microsoft.com/office/drawing/2014/main" id="{E1E099D4-7DEE-4247-9C05-60D32FECF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21924" cy="13623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544C50-7C2F-3D49-B1A0-B82473BCF173}"/>
              </a:ext>
            </a:extLst>
          </p:cNvPr>
          <p:cNvSpPr txBox="1"/>
          <p:nvPr/>
        </p:nvSpPr>
        <p:spPr>
          <a:xfrm>
            <a:off x="2421924" y="358001"/>
            <a:ext cx="977007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latin typeface="Trajan Pro" panose="02020502050506020301" pitchFamily="18" charset="0"/>
              </a:rPr>
              <a:t>Daniel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097D79-F3C4-494B-ABCF-78FD87F0EAAF}"/>
              </a:ext>
            </a:extLst>
          </p:cNvPr>
          <p:cNvSpPr/>
          <p:nvPr/>
        </p:nvSpPr>
        <p:spPr>
          <a:xfrm>
            <a:off x="0" y="1362331"/>
            <a:ext cx="1025504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ED9111-5BC0-8843-83E3-131F5DC773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766" b="96596" l="9211" r="89474">
                        <a14:foregroundMark x1="51974" y1="5532" x2="51974" y2="5532"/>
                        <a14:foregroundMark x1="53947" y1="2766" x2="53947" y2="2766"/>
                        <a14:foregroundMark x1="60526" y1="15106" x2="60526" y2="15106"/>
                        <a14:foregroundMark x1="56579" y1="92979" x2="56579" y2="92979"/>
                        <a14:foregroundMark x1="48026" y1="96596" x2="48026" y2="96596"/>
                        <a14:foregroundMark x1="40789" y1="91702" x2="40789" y2="9170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55427" y="1362331"/>
            <a:ext cx="1762537" cy="54499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7EAD002-6B97-534F-BDCF-4AF9D6B22AAF}"/>
              </a:ext>
            </a:extLst>
          </p:cNvPr>
          <p:cNvSpPr txBox="1"/>
          <p:nvPr/>
        </p:nvSpPr>
        <p:spPr>
          <a:xfrm>
            <a:off x="149808" y="1640482"/>
            <a:ext cx="995542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Century" panose="02040604050505020304" pitchFamily="18" charset="0"/>
              </a:rPr>
              <a:t>Daniel 2:32–35 (NASB95) </a:t>
            </a:r>
          </a:p>
          <a:p>
            <a:r>
              <a:rPr lang="en-US" sz="2600" dirty="0">
                <a:latin typeface="Century" panose="02040604050505020304" pitchFamily="18" charset="0"/>
              </a:rPr>
              <a:t>32“The head of that statue was made of fine gold, its breast and its arms of silver, its belly and its thighs of bronze, </a:t>
            </a:r>
          </a:p>
          <a:p>
            <a:r>
              <a:rPr lang="en-US" sz="2600" dirty="0">
                <a:latin typeface="Century" panose="02040604050505020304" pitchFamily="18" charset="0"/>
              </a:rPr>
              <a:t>33its legs of iron, its feet partly of iron and partly of clay. </a:t>
            </a:r>
          </a:p>
          <a:p>
            <a:r>
              <a:rPr lang="en-US" sz="2600" dirty="0">
                <a:latin typeface="Century" panose="02040604050505020304" pitchFamily="18" charset="0"/>
              </a:rPr>
              <a:t>34“You continued looking until a stone was cut out without hands, and it struck the statue on its feet of iron and clay and crushed them. </a:t>
            </a:r>
          </a:p>
          <a:p>
            <a:r>
              <a:rPr lang="en-US" sz="2600" dirty="0">
                <a:latin typeface="Century" panose="02040604050505020304" pitchFamily="18" charset="0"/>
              </a:rPr>
              <a:t>35“Then the iron, the clay, the bronze, the silver and the gold were crushed all at the same time and became like chaff from the summer threshing floors; and the wind carried them away so that not a trace of them was found. But the stone that struck the statue became a great mountain and filled the whole earth. </a:t>
            </a:r>
          </a:p>
        </p:txBody>
      </p:sp>
    </p:spTree>
    <p:extLst>
      <p:ext uri="{BB962C8B-B14F-4D97-AF65-F5344CB8AC3E}">
        <p14:creationId xmlns:p14="http://schemas.microsoft.com/office/powerpoint/2010/main" val="4135852502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2E8FDD-5321-AC45-8DB4-9FD42F793496}"/>
              </a:ext>
            </a:extLst>
          </p:cNvPr>
          <p:cNvSpPr/>
          <p:nvPr/>
        </p:nvSpPr>
        <p:spPr>
          <a:xfrm>
            <a:off x="2236573" y="0"/>
            <a:ext cx="9955427" cy="1362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nature&#10;&#10;Description automatically generated">
            <a:extLst>
              <a:ext uri="{FF2B5EF4-FFF2-40B4-BE49-F238E27FC236}">
                <a16:creationId xmlns:a16="http://schemas.microsoft.com/office/drawing/2014/main" id="{E1E099D4-7DEE-4247-9C05-60D32FECF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21924" cy="13623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90BCD8-E5BE-CE42-A4F9-31879FC611D0}"/>
              </a:ext>
            </a:extLst>
          </p:cNvPr>
          <p:cNvSpPr txBox="1"/>
          <p:nvPr/>
        </p:nvSpPr>
        <p:spPr>
          <a:xfrm>
            <a:off x="617838" y="2026118"/>
            <a:ext cx="112075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System Font Regular"/>
              <a:buChar char="-"/>
            </a:pPr>
            <a:r>
              <a:rPr lang="en-US" sz="3000" dirty="0">
                <a:latin typeface="Century" panose="02040604050505020304" pitchFamily="18" charset="0"/>
              </a:rPr>
              <a:t>Nebuchadnezzar’s dream and the failure of the Babylonian magicians to reveal the mystery (Daniel 2.1-13) </a:t>
            </a:r>
          </a:p>
          <a:p>
            <a:pPr marL="457200" indent="-457200">
              <a:spcAft>
                <a:spcPts val="1200"/>
              </a:spcAft>
              <a:buFont typeface="System Font Regular"/>
              <a:buChar char="-"/>
            </a:pPr>
            <a:r>
              <a:rPr lang="en-US" sz="3000" dirty="0">
                <a:latin typeface="Century" panose="02040604050505020304" pitchFamily="18" charset="0"/>
              </a:rPr>
              <a:t>Jehovah reveals the mystery to Daniel (Daniel 2.14-30) </a:t>
            </a:r>
          </a:p>
          <a:p>
            <a:pPr marL="457200" indent="-457200">
              <a:spcAft>
                <a:spcPts val="1200"/>
              </a:spcAft>
              <a:buFont typeface="System Font Regular"/>
              <a:buChar char="-"/>
            </a:pPr>
            <a:r>
              <a:rPr lang="en-US" sz="3000" dirty="0">
                <a:latin typeface="Century" panose="02040604050505020304" pitchFamily="18" charset="0"/>
              </a:rPr>
              <a:t>Daniel reveals the mystery to Nebuchadnezzar (Daniel 2.31-45)</a:t>
            </a:r>
          </a:p>
          <a:p>
            <a:pPr marL="457200" indent="-457200">
              <a:spcAft>
                <a:spcPts val="1200"/>
              </a:spcAft>
              <a:buFont typeface="System Font Regular"/>
              <a:buChar char="-"/>
            </a:pPr>
            <a:r>
              <a:rPr lang="en-US" sz="3000" dirty="0">
                <a:latin typeface="Century" panose="02040604050505020304" pitchFamily="18" charset="0"/>
              </a:rPr>
              <a:t>Nebuchadnezzar praises Jehovah for revealing the mystery (Daniel 2.46-49)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544C50-7C2F-3D49-B1A0-B82473BCF173}"/>
              </a:ext>
            </a:extLst>
          </p:cNvPr>
          <p:cNvSpPr txBox="1"/>
          <p:nvPr/>
        </p:nvSpPr>
        <p:spPr>
          <a:xfrm>
            <a:off x="2421924" y="358001"/>
            <a:ext cx="977007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latin typeface="Trajan Pro" panose="02020502050506020301" pitchFamily="18" charset="0"/>
              </a:rPr>
              <a:t>Daniel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097D79-F3C4-494B-ABCF-78FD87F0EAAF}"/>
              </a:ext>
            </a:extLst>
          </p:cNvPr>
          <p:cNvSpPr/>
          <p:nvPr/>
        </p:nvSpPr>
        <p:spPr>
          <a:xfrm>
            <a:off x="0" y="1362331"/>
            <a:ext cx="1025504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64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F2E915-6F2B-4E40-9409-EFB593BEC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A6FDE0-5AF9-8740-84C8-2BB5C9851879}"/>
              </a:ext>
            </a:extLst>
          </p:cNvPr>
          <p:cNvSpPr txBox="1"/>
          <p:nvPr/>
        </p:nvSpPr>
        <p:spPr>
          <a:xfrm>
            <a:off x="1470454" y="2496065"/>
            <a:ext cx="9230497" cy="144655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venir" panose="02000503020000020003" pitchFamily="2" charset="0"/>
              </a:rPr>
              <a:t>“The Most High is Ruler Over The Realm of Mankind”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044AB9-439B-584D-A398-4CB8C80224AC}"/>
              </a:ext>
            </a:extLst>
          </p:cNvPr>
          <p:cNvSpPr txBox="1"/>
          <p:nvPr/>
        </p:nvSpPr>
        <p:spPr>
          <a:xfrm>
            <a:off x="1480751" y="4131276"/>
            <a:ext cx="9230497" cy="58477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" panose="02000503020000020003" pitchFamily="2" charset="0"/>
              </a:rPr>
              <a:t>a study of Daniel</a:t>
            </a:r>
          </a:p>
        </p:txBody>
      </p:sp>
    </p:spTree>
    <p:extLst>
      <p:ext uri="{BB962C8B-B14F-4D97-AF65-F5344CB8AC3E}">
        <p14:creationId xmlns:p14="http://schemas.microsoft.com/office/powerpoint/2010/main" val="20514463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372</Words>
  <Application>Microsoft Macintosh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Avenir</vt:lpstr>
      <vt:lpstr>Calibri</vt:lpstr>
      <vt:lpstr>Calibri Light</vt:lpstr>
      <vt:lpstr>Century</vt:lpstr>
      <vt:lpstr>System Font Regular</vt:lpstr>
      <vt:lpstr>Trajan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7</cp:revision>
  <dcterms:created xsi:type="dcterms:W3CDTF">2020-12-09T20:15:56Z</dcterms:created>
  <dcterms:modified xsi:type="dcterms:W3CDTF">2020-12-16T21:53:21Z</dcterms:modified>
</cp:coreProperties>
</file>